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mp" ContentType="image/p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omments/comment1.xml" ContentType="application/vnd.openxmlformats-officedocument.presentationml.comments+xml"/>
  <Override PartName="/ppt/notesSlides/notesSlide6.xml" ContentType="application/vnd.openxmlformats-officedocument.presentationml.notesSlide+xml"/>
  <Override PartName="/ppt/comments/comment2.xml" ContentType="application/vnd.openxmlformats-officedocument.presentationml.comment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omments/comment3.xml" ContentType="application/vnd.openxmlformats-officedocument.presentationml.comment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comments/comment4.xml" ContentType="application/vnd.openxmlformats-officedocument.presentationml.comments+xml"/>
  <Override PartName="/ppt/notesSlides/notesSlide50.xml" ContentType="application/vnd.openxmlformats-officedocument.presentationml.notesSlide+xml"/>
  <Override PartName="/ppt/comments/comment5.xml" ContentType="application/vnd.openxmlformats-officedocument.presentationml.comments+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comments/comment6.xml" ContentType="application/vnd.openxmlformats-officedocument.presentationml.comments+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comments/comment7.xml" ContentType="application/vnd.openxmlformats-officedocument.presentationml.comments+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94"/>
  </p:notesMasterIdLst>
  <p:sldIdLst>
    <p:sldId id="258" r:id="rId5"/>
    <p:sldId id="500" r:id="rId6"/>
    <p:sldId id="582" r:id="rId7"/>
    <p:sldId id="584" r:id="rId8"/>
    <p:sldId id="385" r:id="rId9"/>
    <p:sldId id="571" r:id="rId10"/>
    <p:sldId id="260" r:id="rId11"/>
    <p:sldId id="390" r:id="rId12"/>
    <p:sldId id="359" r:id="rId13"/>
    <p:sldId id="422" r:id="rId14"/>
    <p:sldId id="421" r:id="rId15"/>
    <p:sldId id="423" r:id="rId16"/>
    <p:sldId id="424" r:id="rId17"/>
    <p:sldId id="410" r:id="rId18"/>
    <p:sldId id="411" r:id="rId19"/>
    <p:sldId id="415" r:id="rId20"/>
    <p:sldId id="416" r:id="rId21"/>
    <p:sldId id="418" r:id="rId22"/>
    <p:sldId id="419" r:id="rId23"/>
    <p:sldId id="420" r:id="rId24"/>
    <p:sldId id="425" r:id="rId25"/>
    <p:sldId id="426" r:id="rId26"/>
    <p:sldId id="427" r:id="rId27"/>
    <p:sldId id="428" r:id="rId28"/>
    <p:sldId id="429" r:id="rId29"/>
    <p:sldId id="433" r:id="rId30"/>
    <p:sldId id="593" r:id="rId31"/>
    <p:sldId id="431" r:id="rId32"/>
    <p:sldId id="496" r:id="rId33"/>
    <p:sldId id="504" r:id="rId34"/>
    <p:sldId id="432" r:id="rId35"/>
    <p:sldId id="434" r:id="rId36"/>
    <p:sldId id="438" r:id="rId37"/>
    <p:sldId id="435" r:id="rId38"/>
    <p:sldId id="436" r:id="rId39"/>
    <p:sldId id="594" r:id="rId40"/>
    <p:sldId id="439" r:id="rId41"/>
    <p:sldId id="462" r:id="rId42"/>
    <p:sldId id="448" r:id="rId43"/>
    <p:sldId id="449" r:id="rId44"/>
    <p:sldId id="457" r:id="rId45"/>
    <p:sldId id="451" r:id="rId46"/>
    <p:sldId id="466" r:id="rId47"/>
    <p:sldId id="465" r:id="rId48"/>
    <p:sldId id="461" r:id="rId49"/>
    <p:sldId id="467" r:id="rId50"/>
    <p:sldId id="595" r:id="rId51"/>
    <p:sldId id="596" r:id="rId52"/>
    <p:sldId id="468" r:id="rId53"/>
    <p:sldId id="469" r:id="rId54"/>
    <p:sldId id="464" r:id="rId55"/>
    <p:sldId id="453" r:id="rId56"/>
    <p:sldId id="455" r:id="rId57"/>
    <p:sldId id="454" r:id="rId58"/>
    <p:sldId id="456" r:id="rId59"/>
    <p:sldId id="475" r:id="rId60"/>
    <p:sldId id="490" r:id="rId61"/>
    <p:sldId id="477" r:id="rId62"/>
    <p:sldId id="478" r:id="rId63"/>
    <p:sldId id="479" r:id="rId64"/>
    <p:sldId id="481" r:id="rId65"/>
    <p:sldId id="316" r:id="rId66"/>
    <p:sldId id="317" r:id="rId67"/>
    <p:sldId id="318" r:id="rId68"/>
    <p:sldId id="319" r:id="rId69"/>
    <p:sldId id="320" r:id="rId70"/>
    <p:sldId id="321" r:id="rId71"/>
    <p:sldId id="382" r:id="rId72"/>
    <p:sldId id="587" r:id="rId73"/>
    <p:sldId id="592" r:id="rId74"/>
    <p:sldId id="406" r:id="rId75"/>
    <p:sldId id="323" r:id="rId76"/>
    <p:sldId id="601" r:id="rId77"/>
    <p:sldId id="602" r:id="rId78"/>
    <p:sldId id="370" r:id="rId79"/>
    <p:sldId id="502" r:id="rId80"/>
    <p:sldId id="383" r:id="rId81"/>
    <p:sldId id="503" r:id="rId82"/>
    <p:sldId id="603" r:id="rId83"/>
    <p:sldId id="580" r:id="rId84"/>
    <p:sldId id="581" r:id="rId85"/>
    <p:sldId id="264" r:id="rId86"/>
    <p:sldId id="381" r:id="rId87"/>
    <p:sldId id="336" r:id="rId88"/>
    <p:sldId id="600" r:id="rId89"/>
    <p:sldId id="597" r:id="rId90"/>
    <p:sldId id="598" r:id="rId91"/>
    <p:sldId id="599" r:id="rId92"/>
    <p:sldId id="586" r:id="rId9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ndy Izzo" initials="MI" lastIdx="9" clrIdx="0">
    <p:extLst>
      <p:ext uri="{19B8F6BF-5375-455C-9EA6-DF929625EA0E}">
        <p15:presenceInfo xmlns:p15="http://schemas.microsoft.com/office/powerpoint/2012/main" userId="S::mizzo@idmod.org::7d35cc00-2365-4973-9819-74c7e12e8afc" providerId="AD"/>
      </p:ext>
    </p:extLst>
  </p:cmAuthor>
  <p:cmAuthor id="2" name="Jen Schripsema" initials="JS" lastIdx="7"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4C89BC"/>
    <a:srgbClr val="E4C9FF"/>
    <a:srgbClr val="DBB7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8123" autoAdjust="0"/>
    <p:restoredTop sz="76175" autoAdjust="0"/>
  </p:normalViewPr>
  <p:slideViewPr>
    <p:cSldViewPr snapToGrid="0">
      <p:cViewPr varScale="1">
        <p:scale>
          <a:sx n="89" d="100"/>
          <a:sy n="89" d="100"/>
        </p:scale>
        <p:origin x="165" y="45"/>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slide" Target="slides/slide64.xml"/><Relationship Id="rId76" Type="http://schemas.openxmlformats.org/officeDocument/2006/relationships/slide" Target="slides/slide72.xml"/><Relationship Id="rId84" Type="http://schemas.openxmlformats.org/officeDocument/2006/relationships/slide" Target="slides/slide80.xml"/><Relationship Id="rId89" Type="http://schemas.openxmlformats.org/officeDocument/2006/relationships/slide" Target="slides/slide85.xml"/><Relationship Id="rId97" Type="http://schemas.openxmlformats.org/officeDocument/2006/relationships/viewProps" Target="viewProps.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slide" Target="slides/slide75.xml"/><Relationship Id="rId87" Type="http://schemas.openxmlformats.org/officeDocument/2006/relationships/slide" Target="slides/slide83.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slide" Target="slides/slide78.xml"/><Relationship Id="rId90" Type="http://schemas.openxmlformats.org/officeDocument/2006/relationships/slide" Target="slides/slide86.xml"/><Relationship Id="rId95" Type="http://schemas.openxmlformats.org/officeDocument/2006/relationships/commentAuthors" Target="commentAuthor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openxmlformats.org/officeDocument/2006/relationships/slide" Target="slides/slide89.xml"/><Relationship Id="rId98"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notesMaster" Target="notesMasters/notesMaster1.xml"/><Relationship Id="rId9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9-09-26T16:54:17.954" idx="2">
    <p:pos x="3410" y="338"/>
    <p:text>update</p:text>
    <p:extLst>
      <p:ext uri="{C676402C-5697-4E1C-873F-D02D1690AC5C}">
        <p15:threadingInfo xmlns:p15="http://schemas.microsoft.com/office/powerpoint/2012/main" timeZoneBias="42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19-10-08T16:04:30.133" idx="8">
    <p:pos x="5503" y="267"/>
    <p:text>Mandy Izzo	9/26/2019
update this slide to better figure; focus on MODELS, TOOLS (eg idm tools), and DASHBOARDS. So just the stuff people CAN use</p:text>
    <p:extLst>
      <p:ext uri="{C676402C-5697-4E1C-873F-D02D1690AC5C}">
        <p15:threadingInfo xmlns:p15="http://schemas.microsoft.com/office/powerpoint/2012/main" timeZoneBias="420"/>
      </p:ext>
    </p:extLst>
  </p:cm>
  <p:cm authorId="1" dt="2019-10-08T16:04:52.425" idx="9">
    <p:pos x="5503" y="363"/>
    <p:text>ALSO UPDATE THE FIGURE (REMOVE COMPS)</p:text>
    <p:extLst>
      <p:ext uri="{C676402C-5697-4E1C-873F-D02D1690AC5C}">
        <p15:threadingInfo xmlns:p15="http://schemas.microsoft.com/office/powerpoint/2012/main" timeZoneBias="420">
          <p15:parentCm authorId="1" idx="8"/>
        </p15:threadingInfo>
      </p:ext>
    </p:extLst>
  </p:cm>
  <p:cm authorId="2" dt="2019-10-09T16:52:18.535" idx="7">
    <p:pos x="5503" y="459"/>
    <p:text>I like this update!</p:text>
    <p:extLst>
      <p:ext uri="{C676402C-5697-4E1C-873F-D02D1690AC5C}">
        <p15:threadingInfo xmlns:p15="http://schemas.microsoft.com/office/powerpoint/2012/main" timeZoneBias="360">
          <p15:parentCm authorId="1" idx="8"/>
        </p15:threadingInfo>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19-10-09T10:43:58.757" idx="1">
    <p:pos x="476" y="366"/>
    <p:text>Note to Bobby: add differential equations</p:text>
    <p:extLst>
      <p:ext uri="{C676402C-5697-4E1C-873F-D02D1690AC5C}">
        <p15:threadingInfo xmlns:p15="http://schemas.microsoft.com/office/powerpoint/2012/main" timeZoneBias="42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1" dt="2019-10-09T11:04:30.363" idx="3">
    <p:pos x="4429" y="309"/>
    <p:text>Bobby note: of lesser importance</p:text>
    <p:extLst>
      <p:ext uri="{C676402C-5697-4E1C-873F-D02D1690AC5C}">
        <p15:threadingInfo xmlns:p15="http://schemas.microsoft.com/office/powerpoint/2012/main" timeZoneBias="420"/>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1" dt="2019-10-09T11:04:47.368" idx="4">
    <p:pos x="4455" y="335"/>
    <p:text>Bobby note: of lesser importance</p:text>
    <p:extLst>
      <p:ext uri="{C676402C-5697-4E1C-873F-D02D1690AC5C}">
        <p15:threadingInfo xmlns:p15="http://schemas.microsoft.com/office/powerpoint/2012/main" timeZoneBias="420"/>
      </p:ext>
    </p:extLst>
  </p:cm>
</p:cmLst>
</file>

<file path=ppt/comments/comment6.xml><?xml version="1.0" encoding="utf-8"?>
<p:cmLst xmlns:a="http://schemas.openxmlformats.org/drawingml/2006/main" xmlns:r="http://schemas.openxmlformats.org/officeDocument/2006/relationships" xmlns:p="http://schemas.openxmlformats.org/presentationml/2006/main">
  <p:cm authorId="1" dt="2019-10-09T11:29:33.355" idx="7">
    <p:pos x="4469" y="256"/>
    <p:text>Bobby wants to rewrite this slide</p:text>
    <p:extLst>
      <p:ext uri="{C676402C-5697-4E1C-873F-D02D1690AC5C}">
        <p15:threadingInfo xmlns:p15="http://schemas.microsoft.com/office/powerpoint/2012/main" timeZoneBias="420"/>
      </p:ext>
    </p:extLst>
  </p:cm>
</p:cmLst>
</file>

<file path=ppt/comments/comment7.xml><?xml version="1.0" encoding="utf-8"?>
<p:cmLst xmlns:a="http://schemas.openxmlformats.org/drawingml/2006/main" xmlns:r="http://schemas.openxmlformats.org/officeDocument/2006/relationships" xmlns:p="http://schemas.openxmlformats.org/presentationml/2006/main">
  <p:cm authorId="1" dt="2019-10-09T11:09:33.471" idx="5">
    <p:pos x="3506" y="287"/>
    <p:text>Show how the binomial code can be rewritten as bernoulli code</p:text>
    <p:extLst>
      <p:ext uri="{C676402C-5697-4E1C-873F-D02D1690AC5C}">
        <p15:threadingInfo xmlns:p15="http://schemas.microsoft.com/office/powerpoint/2012/main" timeZoneBias="420"/>
      </p:ext>
    </p:extLst>
  </p:cm>
  <p:cm authorId="1" dt="2019-10-09T11:14:43.711" idx="6">
    <p:pos x="3506" y="383"/>
    <p:text>[Mandy will take over from Bobby for entire ABM section, including code walkthrough)</p:text>
    <p:extLst>
      <p:ext uri="{C676402C-5697-4E1C-873F-D02D1690AC5C}">
        <p15:threadingInfo xmlns:p15="http://schemas.microsoft.com/office/powerpoint/2012/main" timeZoneBias="420">
          <p15:parentCm authorId="1" idx="5"/>
        </p15:threadingInfo>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DAF8B8-E2E9-437B-AD6F-1D6DDA3ED57D}" type="datetimeFigureOut">
              <a:rPr lang="en-US" smtClean="0"/>
              <a:t>11/18/2019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E5EF334-58ED-4071-A136-735244C067B4}" type="slidenum">
              <a:rPr lang="en-US" smtClean="0"/>
              <a:t>‹#›</a:t>
            </a:fld>
            <a:endParaRPr lang="en-US"/>
          </a:p>
        </p:txBody>
      </p:sp>
    </p:spTree>
    <p:extLst>
      <p:ext uri="{BB962C8B-B14F-4D97-AF65-F5344CB8AC3E}">
        <p14:creationId xmlns:p14="http://schemas.microsoft.com/office/powerpoint/2010/main" val="13316301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C2EE289-8752-4B49-AE11-BA9539EA8240}" type="slidenum">
              <a:rPr lang="en-US" smtClean="0"/>
              <a:t>1</a:t>
            </a:fld>
            <a:endParaRPr lang="en-US"/>
          </a:p>
        </p:txBody>
      </p:sp>
    </p:spTree>
    <p:extLst>
      <p:ext uri="{BB962C8B-B14F-4D97-AF65-F5344CB8AC3E}">
        <p14:creationId xmlns:p14="http://schemas.microsoft.com/office/powerpoint/2010/main" val="40206732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F3DB44-AF7C-44A2-8060-D5540919CEE6}" type="slidenum">
              <a:rPr lang="en-US" smtClean="0"/>
              <a:t>10</a:t>
            </a:fld>
            <a:endParaRPr lang="en-US"/>
          </a:p>
        </p:txBody>
      </p:sp>
    </p:spTree>
    <p:extLst>
      <p:ext uri="{BB962C8B-B14F-4D97-AF65-F5344CB8AC3E}">
        <p14:creationId xmlns:p14="http://schemas.microsoft.com/office/powerpoint/2010/main" val="10657810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F3DB44-AF7C-44A2-8060-D5540919CEE6}" type="slidenum">
              <a:rPr lang="en-US" smtClean="0"/>
              <a:t>11</a:t>
            </a:fld>
            <a:endParaRPr lang="en-US"/>
          </a:p>
        </p:txBody>
      </p:sp>
    </p:spTree>
    <p:extLst>
      <p:ext uri="{BB962C8B-B14F-4D97-AF65-F5344CB8AC3E}">
        <p14:creationId xmlns:p14="http://schemas.microsoft.com/office/powerpoint/2010/main" val="12633253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F3DB44-AF7C-44A2-8060-D5540919CEE6}" type="slidenum">
              <a:rPr lang="en-US" smtClean="0"/>
              <a:t>12</a:t>
            </a:fld>
            <a:endParaRPr lang="en-US"/>
          </a:p>
        </p:txBody>
      </p:sp>
    </p:spTree>
    <p:extLst>
      <p:ext uri="{BB962C8B-B14F-4D97-AF65-F5344CB8AC3E}">
        <p14:creationId xmlns:p14="http://schemas.microsoft.com/office/powerpoint/2010/main" val="31629546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F3DB44-AF7C-44A2-8060-D5540919CEE6}" type="slidenum">
              <a:rPr lang="en-US" smtClean="0"/>
              <a:t>13</a:t>
            </a:fld>
            <a:endParaRPr lang="en-US"/>
          </a:p>
        </p:txBody>
      </p:sp>
    </p:spTree>
    <p:extLst>
      <p:ext uri="{BB962C8B-B14F-4D97-AF65-F5344CB8AC3E}">
        <p14:creationId xmlns:p14="http://schemas.microsoft.com/office/powerpoint/2010/main" val="41949134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F3DB44-AF7C-44A2-8060-D5540919CEE6}" type="slidenum">
              <a:rPr lang="en-US" smtClean="0"/>
              <a:t>14</a:t>
            </a:fld>
            <a:endParaRPr lang="en-US"/>
          </a:p>
        </p:txBody>
      </p:sp>
    </p:spTree>
    <p:extLst>
      <p:ext uri="{BB962C8B-B14F-4D97-AF65-F5344CB8AC3E}">
        <p14:creationId xmlns:p14="http://schemas.microsoft.com/office/powerpoint/2010/main" val="26289979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F3DB44-AF7C-44A2-8060-D5540919CEE6}" type="slidenum">
              <a:rPr lang="en-US" smtClean="0"/>
              <a:t>15</a:t>
            </a:fld>
            <a:endParaRPr lang="en-US"/>
          </a:p>
        </p:txBody>
      </p:sp>
    </p:spTree>
    <p:extLst>
      <p:ext uri="{BB962C8B-B14F-4D97-AF65-F5344CB8AC3E}">
        <p14:creationId xmlns:p14="http://schemas.microsoft.com/office/powerpoint/2010/main" val="19600456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F3DB44-AF7C-44A2-8060-D5540919CEE6}" type="slidenum">
              <a:rPr lang="en-US" smtClean="0"/>
              <a:t>16</a:t>
            </a:fld>
            <a:endParaRPr lang="en-US"/>
          </a:p>
        </p:txBody>
      </p:sp>
    </p:spTree>
    <p:extLst>
      <p:ext uri="{BB962C8B-B14F-4D97-AF65-F5344CB8AC3E}">
        <p14:creationId xmlns:p14="http://schemas.microsoft.com/office/powerpoint/2010/main" val="14580170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F3DB44-AF7C-44A2-8060-D5540919CEE6}" type="slidenum">
              <a:rPr lang="en-US" smtClean="0"/>
              <a:t>17</a:t>
            </a:fld>
            <a:endParaRPr lang="en-US"/>
          </a:p>
        </p:txBody>
      </p:sp>
    </p:spTree>
    <p:extLst>
      <p:ext uri="{BB962C8B-B14F-4D97-AF65-F5344CB8AC3E}">
        <p14:creationId xmlns:p14="http://schemas.microsoft.com/office/powerpoint/2010/main" val="23866186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F3DB44-AF7C-44A2-8060-D5540919CEE6}" type="slidenum">
              <a:rPr lang="en-US" smtClean="0"/>
              <a:t>18</a:t>
            </a:fld>
            <a:endParaRPr lang="en-US"/>
          </a:p>
        </p:txBody>
      </p:sp>
    </p:spTree>
    <p:extLst>
      <p:ext uri="{BB962C8B-B14F-4D97-AF65-F5344CB8AC3E}">
        <p14:creationId xmlns:p14="http://schemas.microsoft.com/office/powerpoint/2010/main" val="42530099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F3DB44-AF7C-44A2-8060-D5540919CEE6}" type="slidenum">
              <a:rPr lang="en-US" smtClean="0"/>
              <a:t>19</a:t>
            </a:fld>
            <a:endParaRPr lang="en-US"/>
          </a:p>
        </p:txBody>
      </p:sp>
    </p:spTree>
    <p:extLst>
      <p:ext uri="{BB962C8B-B14F-4D97-AF65-F5344CB8AC3E}">
        <p14:creationId xmlns:p14="http://schemas.microsoft.com/office/powerpoint/2010/main" val="22993540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F3DB44-AF7C-44A2-8060-D5540919CEE6}" type="slidenum">
              <a:rPr lang="en-US" smtClean="0"/>
              <a:t>2</a:t>
            </a:fld>
            <a:endParaRPr lang="en-US"/>
          </a:p>
        </p:txBody>
      </p:sp>
    </p:spTree>
    <p:extLst>
      <p:ext uri="{BB962C8B-B14F-4D97-AF65-F5344CB8AC3E}">
        <p14:creationId xmlns:p14="http://schemas.microsoft.com/office/powerpoint/2010/main" val="38396998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F3DB44-AF7C-44A2-8060-D5540919CEE6}" type="slidenum">
              <a:rPr lang="en-US" smtClean="0"/>
              <a:t>20</a:t>
            </a:fld>
            <a:endParaRPr lang="en-US"/>
          </a:p>
        </p:txBody>
      </p:sp>
    </p:spTree>
    <p:extLst>
      <p:ext uri="{BB962C8B-B14F-4D97-AF65-F5344CB8AC3E}">
        <p14:creationId xmlns:p14="http://schemas.microsoft.com/office/powerpoint/2010/main" val="248679780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F3DB44-AF7C-44A2-8060-D5540919CEE6}" type="slidenum">
              <a:rPr lang="en-US" smtClean="0"/>
              <a:t>21</a:t>
            </a:fld>
            <a:endParaRPr lang="en-US"/>
          </a:p>
        </p:txBody>
      </p:sp>
    </p:spTree>
    <p:extLst>
      <p:ext uri="{BB962C8B-B14F-4D97-AF65-F5344CB8AC3E}">
        <p14:creationId xmlns:p14="http://schemas.microsoft.com/office/powerpoint/2010/main" val="29465737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F3DB44-AF7C-44A2-8060-D5540919CEE6}" type="slidenum">
              <a:rPr lang="en-US" smtClean="0"/>
              <a:t>22</a:t>
            </a:fld>
            <a:endParaRPr lang="en-US"/>
          </a:p>
        </p:txBody>
      </p:sp>
    </p:spTree>
    <p:extLst>
      <p:ext uri="{BB962C8B-B14F-4D97-AF65-F5344CB8AC3E}">
        <p14:creationId xmlns:p14="http://schemas.microsoft.com/office/powerpoint/2010/main" val="2746764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F3DB44-AF7C-44A2-8060-D5540919CEE6}" type="slidenum">
              <a:rPr lang="en-US" smtClean="0"/>
              <a:t>23</a:t>
            </a:fld>
            <a:endParaRPr lang="en-US"/>
          </a:p>
        </p:txBody>
      </p:sp>
    </p:spTree>
    <p:extLst>
      <p:ext uri="{BB962C8B-B14F-4D97-AF65-F5344CB8AC3E}">
        <p14:creationId xmlns:p14="http://schemas.microsoft.com/office/powerpoint/2010/main" val="413002511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F3DB44-AF7C-44A2-8060-D5540919CEE6}" type="slidenum">
              <a:rPr lang="en-US" smtClean="0"/>
              <a:t>24</a:t>
            </a:fld>
            <a:endParaRPr lang="en-US"/>
          </a:p>
        </p:txBody>
      </p:sp>
    </p:spTree>
    <p:extLst>
      <p:ext uri="{BB962C8B-B14F-4D97-AF65-F5344CB8AC3E}">
        <p14:creationId xmlns:p14="http://schemas.microsoft.com/office/powerpoint/2010/main" val="327324740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F3DB44-AF7C-44A2-8060-D5540919CEE6}" type="slidenum">
              <a:rPr lang="en-US" smtClean="0"/>
              <a:t>25</a:t>
            </a:fld>
            <a:endParaRPr lang="en-US"/>
          </a:p>
        </p:txBody>
      </p:sp>
    </p:spTree>
    <p:extLst>
      <p:ext uri="{BB962C8B-B14F-4D97-AF65-F5344CB8AC3E}">
        <p14:creationId xmlns:p14="http://schemas.microsoft.com/office/powerpoint/2010/main" val="398709415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F3DB44-AF7C-44A2-8060-D5540919CEE6}" type="slidenum">
              <a:rPr lang="en-US" smtClean="0"/>
              <a:t>26</a:t>
            </a:fld>
            <a:endParaRPr lang="en-US"/>
          </a:p>
        </p:txBody>
      </p:sp>
    </p:spTree>
    <p:extLst>
      <p:ext uri="{BB962C8B-B14F-4D97-AF65-F5344CB8AC3E}">
        <p14:creationId xmlns:p14="http://schemas.microsoft.com/office/powerpoint/2010/main" val="169621344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F3DB44-AF7C-44A2-8060-D5540919CEE6}" type="slidenum">
              <a:rPr lang="en-US" smtClean="0"/>
              <a:t>27</a:t>
            </a:fld>
            <a:endParaRPr lang="en-US"/>
          </a:p>
        </p:txBody>
      </p:sp>
    </p:spTree>
    <p:extLst>
      <p:ext uri="{BB962C8B-B14F-4D97-AF65-F5344CB8AC3E}">
        <p14:creationId xmlns:p14="http://schemas.microsoft.com/office/powerpoint/2010/main" val="122439762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F3DB44-AF7C-44A2-8060-D5540919CEE6}" type="slidenum">
              <a:rPr lang="en-US" smtClean="0"/>
              <a:t>28</a:t>
            </a:fld>
            <a:endParaRPr lang="en-US"/>
          </a:p>
        </p:txBody>
      </p:sp>
    </p:spTree>
    <p:extLst>
      <p:ext uri="{BB962C8B-B14F-4D97-AF65-F5344CB8AC3E}">
        <p14:creationId xmlns:p14="http://schemas.microsoft.com/office/powerpoint/2010/main" val="11038708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F3DB44-AF7C-44A2-8060-D5540919CEE6}" type="slidenum">
              <a:rPr lang="en-US" smtClean="0"/>
              <a:t>29</a:t>
            </a:fld>
            <a:endParaRPr lang="en-US"/>
          </a:p>
        </p:txBody>
      </p:sp>
    </p:spTree>
    <p:extLst>
      <p:ext uri="{BB962C8B-B14F-4D97-AF65-F5344CB8AC3E}">
        <p14:creationId xmlns:p14="http://schemas.microsoft.com/office/powerpoint/2010/main" val="9322553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F3DB44-AF7C-44A2-8060-D5540919CEE6}" type="slidenum">
              <a:rPr lang="en-US" smtClean="0"/>
              <a:t>3</a:t>
            </a:fld>
            <a:endParaRPr lang="en-US"/>
          </a:p>
        </p:txBody>
      </p:sp>
    </p:spTree>
    <p:extLst>
      <p:ext uri="{BB962C8B-B14F-4D97-AF65-F5344CB8AC3E}">
        <p14:creationId xmlns:p14="http://schemas.microsoft.com/office/powerpoint/2010/main" val="311246700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F3DB44-AF7C-44A2-8060-D5540919CEE6}" type="slidenum">
              <a:rPr lang="en-US" smtClean="0"/>
              <a:t>30</a:t>
            </a:fld>
            <a:endParaRPr lang="en-US"/>
          </a:p>
        </p:txBody>
      </p:sp>
    </p:spTree>
    <p:extLst>
      <p:ext uri="{BB962C8B-B14F-4D97-AF65-F5344CB8AC3E}">
        <p14:creationId xmlns:p14="http://schemas.microsoft.com/office/powerpoint/2010/main" val="24505447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F3DB44-AF7C-44A2-8060-D5540919CEE6}" type="slidenum">
              <a:rPr lang="en-US" smtClean="0"/>
              <a:t>31</a:t>
            </a:fld>
            <a:endParaRPr lang="en-US"/>
          </a:p>
        </p:txBody>
      </p:sp>
    </p:spTree>
    <p:extLst>
      <p:ext uri="{BB962C8B-B14F-4D97-AF65-F5344CB8AC3E}">
        <p14:creationId xmlns:p14="http://schemas.microsoft.com/office/powerpoint/2010/main" val="109114197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F3DB44-AF7C-44A2-8060-D5540919CEE6}" type="slidenum">
              <a:rPr lang="en-US" smtClean="0"/>
              <a:t>32</a:t>
            </a:fld>
            <a:endParaRPr lang="en-US"/>
          </a:p>
        </p:txBody>
      </p:sp>
    </p:spTree>
    <p:extLst>
      <p:ext uri="{BB962C8B-B14F-4D97-AF65-F5344CB8AC3E}">
        <p14:creationId xmlns:p14="http://schemas.microsoft.com/office/powerpoint/2010/main" val="154107760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F3DB44-AF7C-44A2-8060-D5540919CEE6}" type="slidenum">
              <a:rPr lang="en-US" smtClean="0"/>
              <a:t>33</a:t>
            </a:fld>
            <a:endParaRPr lang="en-US"/>
          </a:p>
        </p:txBody>
      </p:sp>
    </p:spTree>
    <p:extLst>
      <p:ext uri="{BB962C8B-B14F-4D97-AF65-F5344CB8AC3E}">
        <p14:creationId xmlns:p14="http://schemas.microsoft.com/office/powerpoint/2010/main" val="336911437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F3DB44-AF7C-44A2-8060-D5540919CEE6}" type="slidenum">
              <a:rPr lang="en-US" smtClean="0"/>
              <a:t>34</a:t>
            </a:fld>
            <a:endParaRPr lang="en-US"/>
          </a:p>
        </p:txBody>
      </p:sp>
    </p:spTree>
    <p:extLst>
      <p:ext uri="{BB962C8B-B14F-4D97-AF65-F5344CB8AC3E}">
        <p14:creationId xmlns:p14="http://schemas.microsoft.com/office/powerpoint/2010/main" val="195318031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F3DB44-AF7C-44A2-8060-D5540919CEE6}" type="slidenum">
              <a:rPr lang="en-US" smtClean="0"/>
              <a:t>35</a:t>
            </a:fld>
            <a:endParaRPr lang="en-US"/>
          </a:p>
        </p:txBody>
      </p:sp>
    </p:spTree>
    <p:extLst>
      <p:ext uri="{BB962C8B-B14F-4D97-AF65-F5344CB8AC3E}">
        <p14:creationId xmlns:p14="http://schemas.microsoft.com/office/powerpoint/2010/main" val="38739211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F3DB44-AF7C-44A2-8060-D5540919CEE6}" type="slidenum">
              <a:rPr lang="en-US" smtClean="0"/>
              <a:t>36</a:t>
            </a:fld>
            <a:endParaRPr lang="en-US"/>
          </a:p>
        </p:txBody>
      </p:sp>
    </p:spTree>
    <p:extLst>
      <p:ext uri="{BB962C8B-B14F-4D97-AF65-F5344CB8AC3E}">
        <p14:creationId xmlns:p14="http://schemas.microsoft.com/office/powerpoint/2010/main" val="12582493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F3DB44-AF7C-44A2-8060-D5540919CEE6}" type="slidenum">
              <a:rPr lang="en-US" smtClean="0"/>
              <a:t>37</a:t>
            </a:fld>
            <a:endParaRPr lang="en-US"/>
          </a:p>
        </p:txBody>
      </p:sp>
    </p:spTree>
    <p:extLst>
      <p:ext uri="{BB962C8B-B14F-4D97-AF65-F5344CB8AC3E}">
        <p14:creationId xmlns:p14="http://schemas.microsoft.com/office/powerpoint/2010/main" val="228134562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F3DB44-AF7C-44A2-8060-D5540919CEE6}" type="slidenum">
              <a:rPr lang="en-US" smtClean="0"/>
              <a:t>38</a:t>
            </a:fld>
            <a:endParaRPr lang="en-US"/>
          </a:p>
        </p:txBody>
      </p:sp>
    </p:spTree>
    <p:extLst>
      <p:ext uri="{BB962C8B-B14F-4D97-AF65-F5344CB8AC3E}">
        <p14:creationId xmlns:p14="http://schemas.microsoft.com/office/powerpoint/2010/main" val="205710400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F3DB44-AF7C-44A2-8060-D5540919CEE6}" type="slidenum">
              <a:rPr lang="en-US" smtClean="0"/>
              <a:t>39</a:t>
            </a:fld>
            <a:endParaRPr lang="en-US"/>
          </a:p>
        </p:txBody>
      </p:sp>
    </p:spTree>
    <p:extLst>
      <p:ext uri="{BB962C8B-B14F-4D97-AF65-F5344CB8AC3E}">
        <p14:creationId xmlns:p14="http://schemas.microsoft.com/office/powerpoint/2010/main" val="33014690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a:p>
        </p:txBody>
      </p:sp>
      <p:sp>
        <p:nvSpPr>
          <p:cNvPr id="4" name="Slide Number Placeholder 3"/>
          <p:cNvSpPr>
            <a:spLocks noGrp="1"/>
          </p:cNvSpPr>
          <p:nvPr>
            <p:ph type="sldNum" sz="quarter" idx="10"/>
          </p:nvPr>
        </p:nvSpPr>
        <p:spPr/>
        <p:txBody>
          <a:bodyPr/>
          <a:lstStyle/>
          <a:p>
            <a:fld id="{76F3DB44-AF7C-44A2-8060-D5540919CEE6}" type="slidenum">
              <a:rPr lang="en-US" smtClean="0"/>
              <a:t>4</a:t>
            </a:fld>
            <a:endParaRPr lang="en-US"/>
          </a:p>
        </p:txBody>
      </p:sp>
    </p:spTree>
    <p:extLst>
      <p:ext uri="{BB962C8B-B14F-4D97-AF65-F5344CB8AC3E}">
        <p14:creationId xmlns:p14="http://schemas.microsoft.com/office/powerpoint/2010/main" val="158038564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F3DB44-AF7C-44A2-8060-D5540919CEE6}" type="slidenum">
              <a:rPr lang="en-US" smtClean="0"/>
              <a:t>40</a:t>
            </a:fld>
            <a:endParaRPr lang="en-US"/>
          </a:p>
        </p:txBody>
      </p:sp>
    </p:spTree>
    <p:extLst>
      <p:ext uri="{BB962C8B-B14F-4D97-AF65-F5344CB8AC3E}">
        <p14:creationId xmlns:p14="http://schemas.microsoft.com/office/powerpoint/2010/main" val="81281481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F3DB44-AF7C-44A2-8060-D5540919CEE6}" type="slidenum">
              <a:rPr lang="en-US" smtClean="0"/>
              <a:t>41</a:t>
            </a:fld>
            <a:endParaRPr lang="en-US"/>
          </a:p>
        </p:txBody>
      </p:sp>
    </p:spTree>
    <p:extLst>
      <p:ext uri="{BB962C8B-B14F-4D97-AF65-F5344CB8AC3E}">
        <p14:creationId xmlns:p14="http://schemas.microsoft.com/office/powerpoint/2010/main" val="83760675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F3DB44-AF7C-44A2-8060-D5540919CEE6}" type="slidenum">
              <a:rPr lang="en-US" smtClean="0"/>
              <a:t>42</a:t>
            </a:fld>
            <a:endParaRPr lang="en-US"/>
          </a:p>
        </p:txBody>
      </p:sp>
    </p:spTree>
    <p:extLst>
      <p:ext uri="{BB962C8B-B14F-4D97-AF65-F5344CB8AC3E}">
        <p14:creationId xmlns:p14="http://schemas.microsoft.com/office/powerpoint/2010/main" val="347008358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F3DB44-AF7C-44A2-8060-D5540919CEE6}" type="slidenum">
              <a:rPr lang="en-US" smtClean="0"/>
              <a:t>43</a:t>
            </a:fld>
            <a:endParaRPr lang="en-US"/>
          </a:p>
        </p:txBody>
      </p:sp>
    </p:spTree>
    <p:extLst>
      <p:ext uri="{BB962C8B-B14F-4D97-AF65-F5344CB8AC3E}">
        <p14:creationId xmlns:p14="http://schemas.microsoft.com/office/powerpoint/2010/main" val="425613323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F3DB44-AF7C-44A2-8060-D5540919CEE6}" type="slidenum">
              <a:rPr lang="en-US" smtClean="0"/>
              <a:t>44</a:t>
            </a:fld>
            <a:endParaRPr lang="en-US"/>
          </a:p>
        </p:txBody>
      </p:sp>
    </p:spTree>
    <p:extLst>
      <p:ext uri="{BB962C8B-B14F-4D97-AF65-F5344CB8AC3E}">
        <p14:creationId xmlns:p14="http://schemas.microsoft.com/office/powerpoint/2010/main" val="87851062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F3DB44-AF7C-44A2-8060-D5540919CEE6}" type="slidenum">
              <a:rPr lang="en-US" smtClean="0"/>
              <a:t>45</a:t>
            </a:fld>
            <a:endParaRPr lang="en-US"/>
          </a:p>
        </p:txBody>
      </p:sp>
    </p:spTree>
    <p:extLst>
      <p:ext uri="{BB962C8B-B14F-4D97-AF65-F5344CB8AC3E}">
        <p14:creationId xmlns:p14="http://schemas.microsoft.com/office/powerpoint/2010/main" val="241275491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F3DB44-AF7C-44A2-8060-D5540919CEE6}" type="slidenum">
              <a:rPr lang="en-US" smtClean="0"/>
              <a:t>46</a:t>
            </a:fld>
            <a:endParaRPr lang="en-US"/>
          </a:p>
        </p:txBody>
      </p:sp>
    </p:spTree>
    <p:extLst>
      <p:ext uri="{BB962C8B-B14F-4D97-AF65-F5344CB8AC3E}">
        <p14:creationId xmlns:p14="http://schemas.microsoft.com/office/powerpoint/2010/main" val="306000852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F3DB44-AF7C-44A2-8060-D5540919CEE6}" type="slidenum">
              <a:rPr lang="en-US" smtClean="0"/>
              <a:t>47</a:t>
            </a:fld>
            <a:endParaRPr lang="en-US"/>
          </a:p>
        </p:txBody>
      </p:sp>
    </p:spTree>
    <p:extLst>
      <p:ext uri="{BB962C8B-B14F-4D97-AF65-F5344CB8AC3E}">
        <p14:creationId xmlns:p14="http://schemas.microsoft.com/office/powerpoint/2010/main" val="286027659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F3DB44-AF7C-44A2-8060-D5540919CEE6}" type="slidenum">
              <a:rPr lang="en-US" smtClean="0"/>
              <a:t>48</a:t>
            </a:fld>
            <a:endParaRPr lang="en-US"/>
          </a:p>
        </p:txBody>
      </p:sp>
    </p:spTree>
    <p:extLst>
      <p:ext uri="{BB962C8B-B14F-4D97-AF65-F5344CB8AC3E}">
        <p14:creationId xmlns:p14="http://schemas.microsoft.com/office/powerpoint/2010/main" val="139247823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F3DB44-AF7C-44A2-8060-D5540919CEE6}" type="slidenum">
              <a:rPr lang="en-US" smtClean="0"/>
              <a:t>49</a:t>
            </a:fld>
            <a:endParaRPr lang="en-US"/>
          </a:p>
        </p:txBody>
      </p:sp>
    </p:spTree>
    <p:extLst>
      <p:ext uri="{BB962C8B-B14F-4D97-AF65-F5344CB8AC3E}">
        <p14:creationId xmlns:p14="http://schemas.microsoft.com/office/powerpoint/2010/main" val="40497500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F3DB44-AF7C-44A2-8060-D5540919CEE6}" type="slidenum">
              <a:rPr lang="en-US" smtClean="0"/>
              <a:t>5</a:t>
            </a:fld>
            <a:endParaRPr lang="en-US"/>
          </a:p>
        </p:txBody>
      </p:sp>
    </p:spTree>
    <p:extLst>
      <p:ext uri="{BB962C8B-B14F-4D97-AF65-F5344CB8AC3E}">
        <p14:creationId xmlns:p14="http://schemas.microsoft.com/office/powerpoint/2010/main" val="236848974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F3DB44-AF7C-44A2-8060-D5540919CEE6}" type="slidenum">
              <a:rPr lang="en-US" smtClean="0"/>
              <a:t>50</a:t>
            </a:fld>
            <a:endParaRPr lang="en-US"/>
          </a:p>
        </p:txBody>
      </p:sp>
    </p:spTree>
    <p:extLst>
      <p:ext uri="{BB962C8B-B14F-4D97-AF65-F5344CB8AC3E}">
        <p14:creationId xmlns:p14="http://schemas.microsoft.com/office/powerpoint/2010/main" val="60809324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F3DB44-AF7C-44A2-8060-D5540919CEE6}" type="slidenum">
              <a:rPr lang="en-US" smtClean="0"/>
              <a:t>51</a:t>
            </a:fld>
            <a:endParaRPr lang="en-US"/>
          </a:p>
        </p:txBody>
      </p:sp>
    </p:spTree>
    <p:extLst>
      <p:ext uri="{BB962C8B-B14F-4D97-AF65-F5344CB8AC3E}">
        <p14:creationId xmlns:p14="http://schemas.microsoft.com/office/powerpoint/2010/main" val="61237048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F3DB44-AF7C-44A2-8060-D5540919CEE6}" type="slidenum">
              <a:rPr lang="en-US" smtClean="0"/>
              <a:t>52</a:t>
            </a:fld>
            <a:endParaRPr lang="en-US"/>
          </a:p>
        </p:txBody>
      </p:sp>
    </p:spTree>
    <p:extLst>
      <p:ext uri="{BB962C8B-B14F-4D97-AF65-F5344CB8AC3E}">
        <p14:creationId xmlns:p14="http://schemas.microsoft.com/office/powerpoint/2010/main" val="171022434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F3DB44-AF7C-44A2-8060-D5540919CEE6}" type="slidenum">
              <a:rPr lang="en-US" smtClean="0"/>
              <a:t>53</a:t>
            </a:fld>
            <a:endParaRPr lang="en-US"/>
          </a:p>
        </p:txBody>
      </p:sp>
    </p:spTree>
    <p:extLst>
      <p:ext uri="{BB962C8B-B14F-4D97-AF65-F5344CB8AC3E}">
        <p14:creationId xmlns:p14="http://schemas.microsoft.com/office/powerpoint/2010/main" val="208382754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F3DB44-AF7C-44A2-8060-D5540919CEE6}" type="slidenum">
              <a:rPr lang="en-US" smtClean="0"/>
              <a:t>54</a:t>
            </a:fld>
            <a:endParaRPr lang="en-US"/>
          </a:p>
        </p:txBody>
      </p:sp>
    </p:spTree>
    <p:extLst>
      <p:ext uri="{BB962C8B-B14F-4D97-AF65-F5344CB8AC3E}">
        <p14:creationId xmlns:p14="http://schemas.microsoft.com/office/powerpoint/2010/main" val="161610209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F3DB44-AF7C-44A2-8060-D5540919CEE6}" type="slidenum">
              <a:rPr lang="en-US" smtClean="0"/>
              <a:t>55</a:t>
            </a:fld>
            <a:endParaRPr lang="en-US"/>
          </a:p>
        </p:txBody>
      </p:sp>
    </p:spTree>
    <p:extLst>
      <p:ext uri="{BB962C8B-B14F-4D97-AF65-F5344CB8AC3E}">
        <p14:creationId xmlns:p14="http://schemas.microsoft.com/office/powerpoint/2010/main" val="6940687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F3DB44-AF7C-44A2-8060-D5540919CEE6}" type="slidenum">
              <a:rPr lang="en-US" smtClean="0"/>
              <a:t>56</a:t>
            </a:fld>
            <a:endParaRPr lang="en-US"/>
          </a:p>
        </p:txBody>
      </p:sp>
    </p:spTree>
    <p:extLst>
      <p:ext uri="{BB962C8B-B14F-4D97-AF65-F5344CB8AC3E}">
        <p14:creationId xmlns:p14="http://schemas.microsoft.com/office/powerpoint/2010/main" val="247763807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F3DB44-AF7C-44A2-8060-D5540919CEE6}" type="slidenum">
              <a:rPr lang="en-US" smtClean="0"/>
              <a:t>57</a:t>
            </a:fld>
            <a:endParaRPr lang="en-US"/>
          </a:p>
        </p:txBody>
      </p:sp>
    </p:spTree>
    <p:extLst>
      <p:ext uri="{BB962C8B-B14F-4D97-AF65-F5344CB8AC3E}">
        <p14:creationId xmlns:p14="http://schemas.microsoft.com/office/powerpoint/2010/main" val="329797423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F3DB44-AF7C-44A2-8060-D5540919CEE6}" type="slidenum">
              <a:rPr lang="en-US" smtClean="0"/>
              <a:t>58</a:t>
            </a:fld>
            <a:endParaRPr lang="en-US"/>
          </a:p>
        </p:txBody>
      </p:sp>
    </p:spTree>
    <p:extLst>
      <p:ext uri="{BB962C8B-B14F-4D97-AF65-F5344CB8AC3E}">
        <p14:creationId xmlns:p14="http://schemas.microsoft.com/office/powerpoint/2010/main" val="140688293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F3DB44-AF7C-44A2-8060-D5540919CEE6}" type="slidenum">
              <a:rPr lang="en-US" smtClean="0"/>
              <a:t>59</a:t>
            </a:fld>
            <a:endParaRPr lang="en-US"/>
          </a:p>
        </p:txBody>
      </p:sp>
    </p:spTree>
    <p:extLst>
      <p:ext uri="{BB962C8B-B14F-4D97-AF65-F5344CB8AC3E}">
        <p14:creationId xmlns:p14="http://schemas.microsoft.com/office/powerpoint/2010/main" val="4796971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cs typeface="Calibri"/>
            </a:endParaRPr>
          </a:p>
        </p:txBody>
      </p:sp>
      <p:sp>
        <p:nvSpPr>
          <p:cNvPr id="4" name="Slide Number Placeholder 3"/>
          <p:cNvSpPr>
            <a:spLocks noGrp="1"/>
          </p:cNvSpPr>
          <p:nvPr>
            <p:ph type="sldNum" sz="quarter" idx="10"/>
          </p:nvPr>
        </p:nvSpPr>
        <p:spPr/>
        <p:txBody>
          <a:bodyPr/>
          <a:lstStyle/>
          <a:p>
            <a:fld id="{76F3DB44-AF7C-44A2-8060-D5540919CEE6}" type="slidenum">
              <a:rPr lang="en-US" smtClean="0"/>
              <a:t>6</a:t>
            </a:fld>
            <a:endParaRPr lang="en-US"/>
          </a:p>
        </p:txBody>
      </p:sp>
    </p:spTree>
    <p:extLst>
      <p:ext uri="{BB962C8B-B14F-4D97-AF65-F5344CB8AC3E}">
        <p14:creationId xmlns:p14="http://schemas.microsoft.com/office/powerpoint/2010/main" val="131711159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F3DB44-AF7C-44A2-8060-D5540919CEE6}" type="slidenum">
              <a:rPr lang="en-US" smtClean="0"/>
              <a:t>60</a:t>
            </a:fld>
            <a:endParaRPr lang="en-US"/>
          </a:p>
        </p:txBody>
      </p:sp>
    </p:spTree>
    <p:extLst>
      <p:ext uri="{BB962C8B-B14F-4D97-AF65-F5344CB8AC3E}">
        <p14:creationId xmlns:p14="http://schemas.microsoft.com/office/powerpoint/2010/main" val="28222822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F3DB44-AF7C-44A2-8060-D5540919CEE6}" type="slidenum">
              <a:rPr lang="en-US" smtClean="0"/>
              <a:t>61</a:t>
            </a:fld>
            <a:endParaRPr lang="en-US"/>
          </a:p>
        </p:txBody>
      </p:sp>
    </p:spTree>
    <p:extLst>
      <p:ext uri="{BB962C8B-B14F-4D97-AF65-F5344CB8AC3E}">
        <p14:creationId xmlns:p14="http://schemas.microsoft.com/office/powerpoint/2010/main" val="413687968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a lot of things to consider when setting up an ABM. While they can be relatively simple or straight forward, complexity can accrue rapidly. </a:t>
            </a:r>
          </a:p>
          <a:p>
            <a:r>
              <a:rPr lang="en-US" dirty="0"/>
              <a:t>You have to make decisions on:</a:t>
            </a:r>
          </a:p>
          <a:p>
            <a:r>
              <a:rPr lang="en-US" dirty="0"/>
              <a:t>Individual-level attributes</a:t>
            </a:r>
          </a:p>
          <a:p>
            <a:r>
              <a:rPr lang="en-US" dirty="0"/>
              <a:t>Temporal scale: length of time steps?</a:t>
            </a:r>
          </a:p>
          <a:p>
            <a:r>
              <a:rPr lang="en-US" dirty="0"/>
              <a:t>Spatial scale: spatial scales</a:t>
            </a:r>
          </a:p>
          <a:p>
            <a:r>
              <a:rPr lang="en-US" dirty="0"/>
              <a:t>Types of agents (humans…mosquitoes…parasites too?) or even entire cities? Countries?</a:t>
            </a:r>
          </a:p>
          <a:p>
            <a:endParaRPr lang="en-US" dirty="0"/>
          </a:p>
          <a:p>
            <a:r>
              <a:rPr lang="en-US" dirty="0"/>
              <a:t>Which complexities are important for transmission dynamics??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Occam's razor: simplest explanation typically most plausible; can be true for models as well. If a simple model with few assumptions does a decent job of prediction, why make it more complicated? No need to keep adding parameters and overfitting the data. (Adding complexity increases probability of doing something that's just going to be wrong) </a:t>
            </a:r>
          </a:p>
          <a:p>
            <a:endParaRPr lang="en-US" dirty="0"/>
          </a:p>
        </p:txBody>
      </p:sp>
      <p:sp>
        <p:nvSpPr>
          <p:cNvPr id="4" name="Slide Number Placeholder 3"/>
          <p:cNvSpPr>
            <a:spLocks noGrp="1"/>
          </p:cNvSpPr>
          <p:nvPr>
            <p:ph type="sldNum" sz="quarter" idx="10"/>
          </p:nvPr>
        </p:nvSpPr>
        <p:spPr/>
        <p:txBody>
          <a:bodyPr/>
          <a:lstStyle/>
          <a:p>
            <a:fld id="{BCF21771-C159-4D18-9423-36EF7C0AAAFE}" type="slidenum">
              <a:rPr lang="en-US" smtClean="0"/>
              <a:t>62</a:t>
            </a:fld>
            <a:endParaRPr lang="en-US"/>
          </a:p>
        </p:txBody>
      </p:sp>
    </p:spTree>
    <p:extLst>
      <p:ext uri="{BB962C8B-B14F-4D97-AF65-F5344CB8AC3E}">
        <p14:creationId xmlns:p14="http://schemas.microsoft.com/office/powerpoint/2010/main" val="335478635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Disseminating results can be difficult, as it may take a lot of effort to understand what went into the model or how it’s different from someone </a:t>
            </a:r>
            <a:r>
              <a:rPr lang="en-US" sz="1200" b="0" i="0" kern="1200" dirty="0" err="1">
                <a:solidFill>
                  <a:schemeClr val="tx1"/>
                </a:solidFill>
                <a:effectLst/>
                <a:latin typeface="+mn-lt"/>
                <a:ea typeface="+mn-ea"/>
                <a:cs typeface="+mn-cs"/>
              </a:rPr>
              <a:t>elses</a:t>
            </a:r>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Can function like a black box: user may not have any idea what’s going on underneath the hood…so pretty much any one can use it even though they may not understand it</a:t>
            </a:r>
            <a:endParaRPr lang="en-US" dirty="0"/>
          </a:p>
        </p:txBody>
      </p:sp>
      <p:sp>
        <p:nvSpPr>
          <p:cNvPr id="4" name="Slide Number Placeholder 3"/>
          <p:cNvSpPr>
            <a:spLocks noGrp="1"/>
          </p:cNvSpPr>
          <p:nvPr>
            <p:ph type="sldNum" sz="quarter" idx="10"/>
          </p:nvPr>
        </p:nvSpPr>
        <p:spPr/>
        <p:txBody>
          <a:bodyPr/>
          <a:lstStyle/>
          <a:p>
            <a:fld id="{BCF21771-C159-4D18-9423-36EF7C0AAAFE}" type="slidenum">
              <a:rPr lang="en-US" smtClean="0"/>
              <a:t>63</a:t>
            </a:fld>
            <a:endParaRPr lang="en-US"/>
          </a:p>
        </p:txBody>
      </p:sp>
    </p:spTree>
    <p:extLst>
      <p:ext uri="{BB962C8B-B14F-4D97-AF65-F5344CB8AC3E}">
        <p14:creationId xmlns:p14="http://schemas.microsoft.com/office/powerpoint/2010/main" val="153963986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Linked to level of complexity, but can be difficult to parameterize model components</a:t>
            </a:r>
          </a:p>
          <a:p>
            <a:r>
              <a:rPr lang="en-US" dirty="0"/>
              <a:t>You may have a lot of parameters, it may be difficult to find real-world data, or it may be difficult to actually fit the parameters with data.</a:t>
            </a:r>
          </a:p>
          <a:p>
            <a:endParaRPr lang="en-US" dirty="0"/>
          </a:p>
          <a:p>
            <a:r>
              <a:rPr lang="en-US" dirty="0"/>
              <a:t>Models are sensitive to initial conditions, and they can be difficult to determine</a:t>
            </a:r>
          </a:p>
          <a:p>
            <a:endParaRPr lang="en-US" dirty="0"/>
          </a:p>
          <a:p>
            <a:r>
              <a:rPr lang="en-US" dirty="0"/>
              <a:t>[Note: almost nobody tries to fit an entire ABM to data; typically fit components to data…]</a:t>
            </a:r>
          </a:p>
          <a:p>
            <a:endParaRPr lang="en-US" dirty="0"/>
          </a:p>
        </p:txBody>
      </p:sp>
      <p:sp>
        <p:nvSpPr>
          <p:cNvPr id="4" name="Slide Number Placeholder 3"/>
          <p:cNvSpPr>
            <a:spLocks noGrp="1"/>
          </p:cNvSpPr>
          <p:nvPr>
            <p:ph type="sldNum" sz="quarter" idx="10"/>
          </p:nvPr>
        </p:nvSpPr>
        <p:spPr/>
        <p:txBody>
          <a:bodyPr/>
          <a:lstStyle/>
          <a:p>
            <a:fld id="{BCF21771-C159-4D18-9423-36EF7C0AAAFE}" type="slidenum">
              <a:rPr lang="en-US" smtClean="0"/>
              <a:t>64</a:t>
            </a:fld>
            <a:endParaRPr lang="en-US"/>
          </a:p>
        </p:txBody>
      </p:sp>
    </p:spTree>
    <p:extLst>
      <p:ext uri="{BB962C8B-B14F-4D97-AF65-F5344CB8AC3E}">
        <p14:creationId xmlns:p14="http://schemas.microsoft.com/office/powerpoint/2010/main" val="79208807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(see above): Fitting data is hard!</a:t>
            </a:r>
          </a:p>
          <a:p>
            <a:endParaRPr lang="en-US" dirty="0"/>
          </a:p>
          <a:p>
            <a:r>
              <a:rPr lang="en-US" dirty="0"/>
              <a:t>Due to stochasticity and all the non-linear interactions that you’re inducing, different realizations of an ABM with same </a:t>
            </a:r>
            <a:r>
              <a:rPr lang="en-US" dirty="0" err="1"/>
              <a:t>param’s</a:t>
            </a:r>
            <a:r>
              <a:rPr lang="en-US" dirty="0"/>
              <a:t> &amp; initial conditions yield different results; so you have to run models multiple times to get the mean trajectory &amp; variation over time. Need to run lots of simulations!!</a:t>
            </a:r>
          </a:p>
          <a:p>
            <a:endParaRPr lang="en-US" dirty="0"/>
          </a:p>
        </p:txBody>
      </p:sp>
      <p:sp>
        <p:nvSpPr>
          <p:cNvPr id="4" name="Slide Number Placeholder 3"/>
          <p:cNvSpPr>
            <a:spLocks noGrp="1"/>
          </p:cNvSpPr>
          <p:nvPr>
            <p:ph type="sldNum" sz="quarter" idx="10"/>
          </p:nvPr>
        </p:nvSpPr>
        <p:spPr/>
        <p:txBody>
          <a:bodyPr/>
          <a:lstStyle/>
          <a:p>
            <a:fld id="{BCF21771-C159-4D18-9423-36EF7C0AAAFE}" type="slidenum">
              <a:rPr lang="en-US" smtClean="0"/>
              <a:t>65</a:t>
            </a:fld>
            <a:endParaRPr lang="en-US"/>
          </a:p>
        </p:txBody>
      </p:sp>
    </p:spTree>
    <p:extLst>
      <p:ext uri="{BB962C8B-B14F-4D97-AF65-F5344CB8AC3E}">
        <p14:creationId xmlns:p14="http://schemas.microsoft.com/office/powerpoint/2010/main" val="382337133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[can be part of mechanistic models, but are associated with ABMs]: whole is not a sum of the part</a:t>
            </a:r>
          </a:p>
          <a:p>
            <a:endParaRPr lang="en-US" dirty="0"/>
          </a:p>
          <a:p>
            <a:r>
              <a:rPr lang="en-US" dirty="0"/>
              <a:t>1. Pro: with simple rules, can generate realistic complex dynamics</a:t>
            </a:r>
          </a:p>
          <a:p>
            <a:r>
              <a:rPr lang="en-US" dirty="0"/>
              <a:t>2. Con: sometimes those complex dynamics are very different than what was expected! </a:t>
            </a:r>
          </a:p>
          <a:p>
            <a:endParaRPr lang="en-US" dirty="0"/>
          </a:p>
        </p:txBody>
      </p:sp>
      <p:sp>
        <p:nvSpPr>
          <p:cNvPr id="4" name="Slide Number Placeholder 3"/>
          <p:cNvSpPr>
            <a:spLocks noGrp="1"/>
          </p:cNvSpPr>
          <p:nvPr>
            <p:ph type="sldNum" sz="quarter" idx="10"/>
          </p:nvPr>
        </p:nvSpPr>
        <p:spPr/>
        <p:txBody>
          <a:bodyPr/>
          <a:lstStyle/>
          <a:p>
            <a:fld id="{BCF21771-C159-4D18-9423-36EF7C0AAAFE}" type="slidenum">
              <a:rPr lang="en-US" smtClean="0"/>
              <a:t>66</a:t>
            </a:fld>
            <a:endParaRPr lang="en-US"/>
          </a:p>
        </p:txBody>
      </p:sp>
    </p:spTree>
    <p:extLst>
      <p:ext uri="{BB962C8B-B14F-4D97-AF65-F5344CB8AC3E}">
        <p14:creationId xmlns:p14="http://schemas.microsoft.com/office/powerpoint/2010/main" val="98280915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what cases would you want to use an ABM?</a:t>
            </a:r>
          </a:p>
          <a:p>
            <a:r>
              <a:rPr lang="en-US" dirty="0"/>
              <a:t>For anything that needs heterogeneity! </a:t>
            </a:r>
          </a:p>
          <a:p>
            <a:r>
              <a:rPr lang="en-US" dirty="0"/>
              <a:t>- Things that are local &amp; focal: </a:t>
            </a:r>
            <a:r>
              <a:rPr lang="en-US" dirty="0" err="1"/>
              <a:t>eg</a:t>
            </a:r>
            <a:r>
              <a:rPr lang="en-US" dirty="0"/>
              <a:t> vector borne diseases</a:t>
            </a:r>
          </a:p>
          <a:p>
            <a:r>
              <a:rPr lang="en-US" dirty="0"/>
              <a:t>- Things that depend on contact structures: </a:t>
            </a:r>
            <a:r>
              <a:rPr lang="en-US" dirty="0" err="1"/>
              <a:t>eg</a:t>
            </a:r>
            <a:r>
              <a:rPr lang="en-US" dirty="0"/>
              <a:t> STI’s </a:t>
            </a:r>
          </a:p>
          <a:p>
            <a:r>
              <a:rPr lang="en-US" dirty="0"/>
              <a:t>- Things that require individual-level </a:t>
            </a:r>
            <a:r>
              <a:rPr lang="en-US" dirty="0" err="1"/>
              <a:t>inteventions</a:t>
            </a:r>
            <a:endParaRPr lang="en-US" dirty="0"/>
          </a:p>
          <a:p>
            <a:r>
              <a:rPr lang="en-US" dirty="0"/>
              <a:t>         a) precision medicine, </a:t>
            </a:r>
            <a:r>
              <a:rPr lang="en-US" dirty="0" err="1"/>
              <a:t>eg</a:t>
            </a:r>
            <a:r>
              <a:rPr lang="en-US" dirty="0"/>
              <a:t> everything…? (customizing care based on someone’s   personal history)</a:t>
            </a:r>
          </a:p>
          <a:p>
            <a:r>
              <a:rPr lang="en-US" dirty="0"/>
              <a:t>         b) contact tracing (HIV, SARS, Ebola, other STDs)</a:t>
            </a:r>
          </a:p>
          <a:p>
            <a:r>
              <a:rPr lang="en-US" dirty="0"/>
              <a:t>         c) active case detection (malaria elimination)</a:t>
            </a:r>
          </a:p>
          <a:p>
            <a:endParaRPr lang="en-US" dirty="0"/>
          </a:p>
          <a:p>
            <a:r>
              <a:rPr lang="en-US" dirty="0"/>
              <a:t>[Ex: measles is very transmittable; it can act in a mass-action manner, so ODE models work really well. But with vaccination, those that are going to refuse vaccinations are more likely to be in contact with one another/belong to the same contact network…so within that community a mechanistic model might still work well, but at the boundaries where they’re interacting with those choosing to vaccinate, an ABM might work a lot better! The transmission dynamics are going to get more complicated with these new contact networks]</a:t>
            </a:r>
          </a:p>
          <a:p>
            <a:endParaRPr lang="en-US" dirty="0"/>
          </a:p>
        </p:txBody>
      </p:sp>
      <p:sp>
        <p:nvSpPr>
          <p:cNvPr id="4" name="Slide Number Placeholder 3"/>
          <p:cNvSpPr>
            <a:spLocks noGrp="1"/>
          </p:cNvSpPr>
          <p:nvPr>
            <p:ph type="sldNum" sz="quarter" idx="10"/>
          </p:nvPr>
        </p:nvSpPr>
        <p:spPr/>
        <p:txBody>
          <a:bodyPr/>
          <a:lstStyle/>
          <a:p>
            <a:fld id="{BCF21771-C159-4D18-9423-36EF7C0AAAFE}" type="slidenum">
              <a:rPr lang="en-US" smtClean="0"/>
              <a:t>67</a:t>
            </a:fld>
            <a:endParaRPr lang="en-US"/>
          </a:p>
        </p:txBody>
      </p:sp>
    </p:spTree>
    <p:extLst>
      <p:ext uri="{BB962C8B-B14F-4D97-AF65-F5344CB8AC3E}">
        <p14:creationId xmlns:p14="http://schemas.microsoft.com/office/powerpoint/2010/main" val="392627086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highlight>
                  <a:srgbClr val="FFFF00"/>
                </a:highlight>
              </a:rPr>
              <a:t>Transition slide between speakers</a:t>
            </a:r>
            <a:endParaRPr lang="en-US" sz="1200" dirty="0">
              <a:highlight>
                <a:srgbClr val="FFFF00"/>
              </a:highlight>
            </a:endParaRPr>
          </a:p>
          <a:p>
            <a:endParaRPr lang="en-US" b="1" dirty="0">
              <a:highlight>
                <a:srgbClr val="FFFF00"/>
              </a:highlight>
            </a:endParaRPr>
          </a:p>
          <a:p>
            <a:r>
              <a:rPr lang="en-US" dirty="0">
                <a:highlight>
                  <a:srgbClr val="FFFF00"/>
                </a:highlight>
              </a:rPr>
              <a:t>Want to summarize the “considerations” section by making it clear</a:t>
            </a:r>
          </a:p>
          <a:p>
            <a:r>
              <a:rPr lang="en-US" dirty="0">
                <a:highlight>
                  <a:srgbClr val="FFFF00"/>
                </a:highlight>
              </a:rPr>
              <a:t>That ABMs are very cool but are hard to create yourself; that’s why it’s great to use EMOD</a:t>
            </a:r>
          </a:p>
          <a:p>
            <a:r>
              <a:rPr lang="en-US" dirty="0">
                <a:highlight>
                  <a:srgbClr val="FFFF00"/>
                </a:highlight>
              </a:rPr>
              <a:t>Since all of the issues are already solved (other than computational</a:t>
            </a:r>
          </a:p>
          <a:p>
            <a:r>
              <a:rPr lang="en-US" dirty="0">
                <a:highlight>
                  <a:srgbClr val="FFFF00"/>
                </a:highlight>
              </a:rPr>
              <a:t>Burden ;-)</a:t>
            </a:r>
          </a:p>
          <a:p>
            <a:endParaRPr lang="en-US" b="1" dirty="0">
              <a:highlight>
                <a:srgbClr val="FFFF00"/>
              </a:highlight>
            </a:endParaRPr>
          </a:p>
        </p:txBody>
      </p:sp>
      <p:sp>
        <p:nvSpPr>
          <p:cNvPr id="4" name="Slide Number Placeholder 3"/>
          <p:cNvSpPr>
            <a:spLocks noGrp="1"/>
          </p:cNvSpPr>
          <p:nvPr>
            <p:ph type="sldNum" sz="quarter" idx="10"/>
          </p:nvPr>
        </p:nvSpPr>
        <p:spPr/>
        <p:txBody>
          <a:bodyPr/>
          <a:lstStyle/>
          <a:p>
            <a:fld id="{76F3DB44-AF7C-44A2-8060-D5540919CEE6}" type="slidenum">
              <a:rPr lang="en-US" smtClean="0"/>
              <a:t>68</a:t>
            </a:fld>
            <a:endParaRPr lang="en-US"/>
          </a:p>
        </p:txBody>
      </p:sp>
    </p:spTree>
    <p:extLst>
      <p:ext uri="{BB962C8B-B14F-4D97-AF65-F5344CB8AC3E}">
        <p14:creationId xmlns:p14="http://schemas.microsoft.com/office/powerpoint/2010/main" val="314826741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What is EMOD:</a:t>
            </a:r>
          </a:p>
        </p:txBody>
      </p:sp>
      <p:sp>
        <p:nvSpPr>
          <p:cNvPr id="4" name="Slide Number Placeholder 3"/>
          <p:cNvSpPr>
            <a:spLocks noGrp="1"/>
          </p:cNvSpPr>
          <p:nvPr>
            <p:ph type="sldNum" sz="quarter" idx="10"/>
          </p:nvPr>
        </p:nvSpPr>
        <p:spPr/>
        <p:txBody>
          <a:bodyPr/>
          <a:lstStyle/>
          <a:p>
            <a:fld id="{76F3DB44-AF7C-44A2-8060-D5540919CEE6}" type="slidenum">
              <a:rPr lang="en-US" smtClean="0"/>
              <a:t>69</a:t>
            </a:fld>
            <a:endParaRPr lang="en-US"/>
          </a:p>
        </p:txBody>
      </p:sp>
    </p:spTree>
    <p:extLst>
      <p:ext uri="{BB962C8B-B14F-4D97-AF65-F5344CB8AC3E}">
        <p14:creationId xmlns:p14="http://schemas.microsoft.com/office/powerpoint/2010/main" val="6688251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F3DB44-AF7C-44A2-8060-D5540919CEE6}" type="slidenum">
              <a:rPr lang="en-US" smtClean="0"/>
              <a:t>7</a:t>
            </a:fld>
            <a:endParaRPr lang="en-US"/>
          </a:p>
        </p:txBody>
      </p:sp>
    </p:spTree>
    <p:extLst>
      <p:ext uri="{BB962C8B-B14F-4D97-AF65-F5344CB8AC3E}">
        <p14:creationId xmlns:p14="http://schemas.microsoft.com/office/powerpoint/2010/main" val="311246700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What is EMOD:</a:t>
            </a:r>
          </a:p>
        </p:txBody>
      </p:sp>
      <p:sp>
        <p:nvSpPr>
          <p:cNvPr id="4" name="Slide Number Placeholder 3"/>
          <p:cNvSpPr>
            <a:spLocks noGrp="1"/>
          </p:cNvSpPr>
          <p:nvPr>
            <p:ph type="sldNum" sz="quarter" idx="10"/>
          </p:nvPr>
        </p:nvSpPr>
        <p:spPr/>
        <p:txBody>
          <a:bodyPr/>
          <a:lstStyle/>
          <a:p>
            <a:fld id="{76F3DB44-AF7C-44A2-8060-D5540919CEE6}" type="slidenum">
              <a:rPr lang="en-US" smtClean="0"/>
              <a:t>70</a:t>
            </a:fld>
            <a:endParaRPr lang="en-US"/>
          </a:p>
        </p:txBody>
      </p:sp>
    </p:spTree>
    <p:extLst>
      <p:ext uri="{BB962C8B-B14F-4D97-AF65-F5344CB8AC3E}">
        <p14:creationId xmlns:p14="http://schemas.microsoft.com/office/powerpoint/2010/main" val="102592599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cs typeface="Calibri"/>
              </a:rPr>
              <a:t>We will get hands-on with EMOD and our QuickStart, but prior to the fun stuff we’re going to go through the background for what EMOD is, what it does, and how to use it. This is a schematic of our generic version.</a:t>
            </a:r>
          </a:p>
          <a:p>
            <a:pPr marL="171450" indent="-171450">
              <a:buFontTx/>
              <a:buChar char="-"/>
            </a:pPr>
            <a:endParaRPr lang="en-US" dirty="0">
              <a:cs typeface="Calibri"/>
            </a:endParaRPr>
          </a:p>
          <a:p>
            <a:pPr marL="171450" indent="-171450">
              <a:buFontTx/>
              <a:buChar char="-"/>
            </a:pPr>
            <a:r>
              <a:rPr lang="en-US" dirty="0">
                <a:cs typeface="Calibri"/>
              </a:rPr>
              <a:t>BIG POINTS: </a:t>
            </a:r>
          </a:p>
          <a:p>
            <a:pPr marL="628650" lvl="1" indent="-171450">
              <a:buFontTx/>
              <a:buChar char="-"/>
            </a:pPr>
            <a:r>
              <a:rPr lang="en-US" dirty="0">
                <a:cs typeface="Calibri"/>
              </a:rPr>
              <a:t>Contagion pool is the main difference between the various transmission modes</a:t>
            </a:r>
          </a:p>
          <a:p>
            <a:pPr marL="628650" lvl="1" indent="-171450">
              <a:buFontTx/>
              <a:buChar char="-"/>
            </a:pPr>
            <a:r>
              <a:rPr lang="en-US" dirty="0">
                <a:cs typeface="Calibri"/>
              </a:rPr>
              <a:t>Nodes are geographic regions that can be small or large</a:t>
            </a:r>
          </a:p>
          <a:p>
            <a:pPr marL="628650" lvl="1" indent="-171450">
              <a:buFontTx/>
              <a:buChar char="-"/>
            </a:pPr>
            <a:r>
              <a:rPr lang="en-US" dirty="0">
                <a:cs typeface="Calibri"/>
              </a:rPr>
              <a:t>Individual properties tag people with characteristics to increase heterogeneity in the model</a:t>
            </a:r>
          </a:p>
          <a:p>
            <a:pPr marL="1085850" lvl="2" indent="-171450">
              <a:buFontTx/>
              <a:buChar char="-"/>
            </a:pPr>
            <a:r>
              <a:rPr lang="en-US" dirty="0">
                <a:cs typeface="Calibri"/>
              </a:rPr>
              <a:t>Transmission rates</a:t>
            </a:r>
          </a:p>
          <a:p>
            <a:pPr marL="1085850" lvl="2" indent="-171450">
              <a:buFontTx/>
              <a:buChar char="-"/>
            </a:pPr>
            <a:r>
              <a:rPr lang="en-US" dirty="0">
                <a:cs typeface="Calibri"/>
              </a:rPr>
              <a:t>Intervention actions</a:t>
            </a:r>
          </a:p>
          <a:p>
            <a:pPr marL="1085850" lvl="2" indent="-171450">
              <a:buFontTx/>
              <a:buChar char="-"/>
            </a:pPr>
            <a:r>
              <a:rPr lang="en-US" dirty="0">
                <a:cs typeface="Calibri"/>
              </a:rPr>
              <a:t>Cascade of care</a:t>
            </a:r>
          </a:p>
          <a:p>
            <a:pPr marL="628650" lvl="1" indent="-171450">
              <a:buFontTx/>
              <a:buChar char="-"/>
            </a:pPr>
            <a:endParaRPr lang="en-US" dirty="0">
              <a:cs typeface="Calibri"/>
            </a:endParaRPr>
          </a:p>
          <a:p>
            <a:pPr marL="628650" lvl="1" indent="-171450">
              <a:buFontTx/>
              <a:buChar char="-"/>
            </a:pPr>
            <a:endParaRPr lang="en-US" dirty="0">
              <a:cs typeface="Calibri"/>
            </a:endParaRPr>
          </a:p>
          <a:p>
            <a:pPr marL="628650" lvl="1" indent="-171450">
              <a:buFontTx/>
              <a:buChar char="-"/>
            </a:pPr>
            <a:endParaRPr lang="en-US" dirty="0">
              <a:cs typeface="Calibri"/>
            </a:endParaRPr>
          </a:p>
        </p:txBody>
      </p:sp>
      <p:sp>
        <p:nvSpPr>
          <p:cNvPr id="4" name="Slide Number Placeholder 3"/>
          <p:cNvSpPr>
            <a:spLocks noGrp="1"/>
          </p:cNvSpPr>
          <p:nvPr>
            <p:ph type="sldNum" sz="quarter" idx="10"/>
          </p:nvPr>
        </p:nvSpPr>
        <p:spPr/>
        <p:txBody>
          <a:bodyPr/>
          <a:lstStyle/>
          <a:p>
            <a:fld id="{76F3DB44-AF7C-44A2-8060-D5540919CEE6}" type="slidenum">
              <a:rPr lang="en-US" smtClean="0"/>
              <a:t>71</a:t>
            </a:fld>
            <a:endParaRPr lang="en-US"/>
          </a:p>
        </p:txBody>
      </p:sp>
    </p:spTree>
    <p:extLst>
      <p:ext uri="{BB962C8B-B14F-4D97-AF65-F5344CB8AC3E}">
        <p14:creationId xmlns:p14="http://schemas.microsoft.com/office/powerpoint/2010/main" val="208821489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Structurally, EMOD is built upon a framework that acts as a generic SEIRS model. </a:t>
            </a:r>
            <a:r>
              <a:rPr lang="en-US" sz="1200" b="1" kern="1200" dirty="0">
                <a:solidFill>
                  <a:schemeClr val="tx1"/>
                </a:solidFill>
                <a:effectLst/>
                <a:latin typeface="+mn-lt"/>
                <a:ea typeface="+mn-ea"/>
                <a:cs typeface="+mn-cs"/>
              </a:rPr>
              <a:t>Maybe here just show the various model types we have? Basically want to show that a lot of things can be modeled, that </a:t>
            </a:r>
            <a:r>
              <a:rPr lang="en-US" sz="1200" b="1" kern="1200" dirty="0" err="1">
                <a:solidFill>
                  <a:schemeClr val="tx1"/>
                </a:solidFill>
                <a:effectLst/>
                <a:latin typeface="+mn-lt"/>
                <a:ea typeface="+mn-ea"/>
                <a:cs typeface="+mn-cs"/>
              </a:rPr>
              <a:t>emod</a:t>
            </a:r>
            <a:r>
              <a:rPr lang="en-US" sz="1200" b="1" kern="1200" dirty="0">
                <a:solidFill>
                  <a:schemeClr val="tx1"/>
                </a:solidFill>
                <a:effectLst/>
                <a:latin typeface="+mn-lt"/>
                <a:ea typeface="+mn-ea"/>
                <a:cs typeface="+mn-cs"/>
              </a:rPr>
              <a:t> has a lot of variety.</a:t>
            </a: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-There is a Hierarchical inheritance of code &amp; features built off the  generic with different transmission modes branching off</a:t>
            </a:r>
          </a:p>
          <a:p>
            <a:r>
              <a:rPr lang="en-US" sz="1200" kern="1200" dirty="0">
                <a:solidFill>
                  <a:schemeClr val="tx1"/>
                </a:solidFill>
                <a:effectLst/>
                <a:latin typeface="+mn-lt"/>
                <a:ea typeface="+mn-ea"/>
                <a:cs typeface="+mn-cs"/>
              </a:rPr>
              <a:t>	- because core code can be reused, it ensures a lot of testing &amp; confidence in model structure, and new models don’t have to be built from scratch, (saves time!)</a:t>
            </a:r>
          </a:p>
          <a:p>
            <a:r>
              <a:rPr lang="en-US" sz="1200" kern="1200" dirty="0">
                <a:solidFill>
                  <a:schemeClr val="tx1"/>
                </a:solidFill>
                <a:effectLst/>
                <a:latin typeface="+mn-lt"/>
                <a:ea typeface="+mn-ea"/>
                <a:cs typeface="+mn-cs"/>
              </a:rPr>
              <a:t>	- easy to add, customize, or modify features, or even build new models for different diseases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Dashed line indicates models that have not been publicly released; bolded titles are those with specific doc sets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more the model gets used, the better it becomes!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**Dengue model: good example of how you can easily/quickly create a new disease model off existing code; also, zika can be modeled</a:t>
            </a:r>
          </a:p>
          <a:p>
            <a:endParaRPr lang="en-US" dirty="0"/>
          </a:p>
        </p:txBody>
      </p:sp>
      <p:sp>
        <p:nvSpPr>
          <p:cNvPr id="4" name="Slide Number Placeholder 3"/>
          <p:cNvSpPr>
            <a:spLocks noGrp="1"/>
          </p:cNvSpPr>
          <p:nvPr>
            <p:ph type="sldNum" sz="quarter" idx="10"/>
          </p:nvPr>
        </p:nvSpPr>
        <p:spPr/>
        <p:txBody>
          <a:bodyPr/>
          <a:lstStyle/>
          <a:p>
            <a:fld id="{76F3DB44-AF7C-44A2-8060-D5540919CEE6}" type="slidenum">
              <a:rPr lang="en-US" smtClean="0"/>
              <a:t>72</a:t>
            </a:fld>
            <a:endParaRPr lang="en-US"/>
          </a:p>
        </p:txBody>
      </p:sp>
    </p:spTree>
    <p:extLst>
      <p:ext uri="{BB962C8B-B14F-4D97-AF65-F5344CB8AC3E}">
        <p14:creationId xmlns:p14="http://schemas.microsoft.com/office/powerpoint/2010/main" val="298213961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F3DB44-AF7C-44A2-8060-D5540919CEE6}" type="slidenum">
              <a:rPr lang="en-US" smtClean="0"/>
              <a:t>73</a:t>
            </a:fld>
            <a:endParaRPr lang="en-US"/>
          </a:p>
        </p:txBody>
      </p:sp>
    </p:spTree>
    <p:extLst>
      <p:ext uri="{BB962C8B-B14F-4D97-AF65-F5344CB8AC3E}">
        <p14:creationId xmlns:p14="http://schemas.microsoft.com/office/powerpoint/2010/main" val="203735472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F3DB44-AF7C-44A2-8060-D5540919CEE6}" type="slidenum">
              <a:rPr lang="en-US" smtClean="0"/>
              <a:t>74</a:t>
            </a:fld>
            <a:endParaRPr lang="en-US"/>
          </a:p>
        </p:txBody>
      </p:sp>
    </p:spTree>
    <p:extLst>
      <p:ext uri="{BB962C8B-B14F-4D97-AF65-F5344CB8AC3E}">
        <p14:creationId xmlns:p14="http://schemas.microsoft.com/office/powerpoint/2010/main" val="175400940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spcAft>
                <a:spcPts val="600"/>
              </a:spcAft>
              <a:buClr>
                <a:srgbClr val="0070C0"/>
              </a:buClr>
              <a:buFont typeface="Arial" panose="020B0604020202020204" pitchFamily="34" charset="0"/>
              <a:buChar char="•"/>
            </a:pPr>
            <a:r>
              <a:rPr lang="en-US" sz="1200" dirty="0"/>
              <a:t>Web-based learning tool—works on any OS with no downloads</a:t>
            </a:r>
          </a:p>
          <a:p>
            <a:pPr marL="342900" indent="-342900">
              <a:spcAft>
                <a:spcPts val="600"/>
              </a:spcAft>
              <a:buClr>
                <a:srgbClr val="0070C0"/>
              </a:buClr>
              <a:buFont typeface="Arial" panose="020B0604020202020204" pitchFamily="34" charset="0"/>
              <a:buChar char="•"/>
            </a:pPr>
            <a:r>
              <a:rPr lang="en-US" sz="1200" dirty="0"/>
              <a:t>Modular lessons break the EMOD model into components</a:t>
            </a:r>
          </a:p>
          <a:p>
            <a:pPr marL="342900" indent="-342900">
              <a:spcAft>
                <a:spcPts val="600"/>
              </a:spcAft>
              <a:buClr>
                <a:srgbClr val="0070C0"/>
              </a:buClr>
              <a:buFont typeface="Arial" panose="020B0604020202020204" pitchFamily="34" charset="0"/>
              <a:buChar char="•"/>
            </a:pPr>
            <a:r>
              <a:rPr lang="en-US" sz="1200" dirty="0"/>
              <a:t>Configure the model via UI to learn the input format required by the model for regular simulations</a:t>
            </a:r>
          </a:p>
          <a:p>
            <a:pPr marL="342900" indent="-342900">
              <a:spcAft>
                <a:spcPts val="600"/>
              </a:spcAft>
              <a:buClr>
                <a:srgbClr val="0070C0"/>
              </a:buClr>
              <a:buFont typeface="Arial" panose="020B0604020202020204" pitchFamily="34" charset="0"/>
              <a:buChar char="•"/>
            </a:pPr>
            <a:r>
              <a:rPr lang="en-US" sz="1200" dirty="0"/>
              <a:t>Immediate feedback via quick simulations and automatic plotting of output</a:t>
            </a:r>
          </a:p>
          <a:p>
            <a:pPr marL="342900" indent="-342900">
              <a:spcAft>
                <a:spcPts val="600"/>
              </a:spcAft>
              <a:buClr>
                <a:srgbClr val="0070C0"/>
              </a:buClr>
              <a:buFont typeface="Arial" panose="020B0604020202020204" pitchFamily="34" charset="0"/>
              <a:buChar char="•"/>
            </a:pPr>
            <a:r>
              <a:rPr lang="en-US" sz="1200" dirty="0"/>
              <a:t>Gain intuition about the model before moving onto more involved scenarios</a:t>
            </a:r>
          </a:p>
          <a:p>
            <a:endParaRPr lang="en-US" dirty="0"/>
          </a:p>
        </p:txBody>
      </p:sp>
      <p:sp>
        <p:nvSpPr>
          <p:cNvPr id="4" name="Slide Number Placeholder 3"/>
          <p:cNvSpPr>
            <a:spLocks noGrp="1"/>
          </p:cNvSpPr>
          <p:nvPr>
            <p:ph type="sldNum" sz="quarter" idx="10"/>
          </p:nvPr>
        </p:nvSpPr>
        <p:spPr/>
        <p:txBody>
          <a:bodyPr/>
          <a:lstStyle/>
          <a:p>
            <a:fld id="{5C2EE289-8752-4B49-AE11-BA9539EA8240}" type="slidenum">
              <a:rPr lang="en-US" smtClean="0"/>
              <a:t>75</a:t>
            </a:fld>
            <a:endParaRPr lang="en-US"/>
          </a:p>
        </p:txBody>
      </p:sp>
    </p:spTree>
    <p:extLst>
      <p:ext uri="{BB962C8B-B14F-4D97-AF65-F5344CB8AC3E}">
        <p14:creationId xmlns:p14="http://schemas.microsoft.com/office/powerpoint/2010/main" val="116704491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cs typeface="Calibri"/>
              </a:rPr>
              <a:t>Home page:</a:t>
            </a:r>
          </a:p>
          <a:p>
            <a:pPr marL="628650" lvl="1" indent="-171450">
              <a:buFontTx/>
              <a:buChar char="-"/>
            </a:pPr>
            <a:r>
              <a:rPr lang="en-US" dirty="0">
                <a:cs typeface="Calibri"/>
              </a:rPr>
              <a:t>Filter on different lesson categories</a:t>
            </a:r>
          </a:p>
          <a:p>
            <a:pPr marL="628650" lvl="1" indent="-171450">
              <a:buFontTx/>
              <a:buChar char="-"/>
            </a:pPr>
            <a:r>
              <a:rPr lang="en-US" dirty="0">
                <a:cs typeface="Calibri"/>
              </a:rPr>
              <a:t>Follow a linear lesson plan or just explore on your own</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dirty="0">
                <a:cs typeface="Calibri"/>
              </a:rPr>
              <a:t>We encourage you to explore more on your own after the workshop</a:t>
            </a:r>
          </a:p>
          <a:p>
            <a:pPr marL="171450" lvl="0" indent="-171450">
              <a:buFontTx/>
              <a:buChar char="-"/>
            </a:pPr>
            <a:r>
              <a:rPr lang="en-US" dirty="0">
                <a:cs typeface="Calibri"/>
              </a:rPr>
              <a:t>Lessons:</a:t>
            </a:r>
          </a:p>
          <a:p>
            <a:pPr marL="628650" lvl="1" indent="-171450">
              <a:buFontTx/>
              <a:buChar char="-"/>
            </a:pPr>
            <a:r>
              <a:rPr lang="en-US" dirty="0">
                <a:cs typeface="Calibri"/>
              </a:rPr>
              <a:t>Left: TOC </a:t>
            </a:r>
          </a:p>
          <a:p>
            <a:pPr marL="628650" lvl="1" indent="-171450">
              <a:buFontTx/>
              <a:buChar char="-"/>
            </a:pPr>
            <a:r>
              <a:rPr lang="en-US" dirty="0">
                <a:cs typeface="Calibri"/>
              </a:rPr>
              <a:t>Middle: Curriculum and UI elements to set parameter values</a:t>
            </a:r>
          </a:p>
          <a:p>
            <a:pPr marL="628650" lvl="1" indent="-171450">
              <a:buFontTx/>
              <a:buChar char="-"/>
            </a:pPr>
            <a:r>
              <a:rPr lang="en-US" dirty="0">
                <a:cs typeface="Calibri"/>
              </a:rPr>
              <a:t>Upper right: immediate graph of output</a:t>
            </a:r>
          </a:p>
          <a:p>
            <a:pPr marL="628650" lvl="1" indent="-171450">
              <a:buFontTx/>
              <a:buChar char="-"/>
            </a:pPr>
            <a:r>
              <a:rPr lang="en-US" dirty="0">
                <a:cs typeface="Calibri"/>
              </a:rPr>
              <a:t>Lower right: JSON input files</a:t>
            </a:r>
          </a:p>
          <a:p>
            <a:pPr marL="171450" indent="-171450">
              <a:buFontTx/>
              <a:buChar char="-"/>
            </a:pPr>
            <a:endParaRPr lang="en-US" dirty="0">
              <a:cs typeface="Calibri"/>
            </a:endParaRPr>
          </a:p>
          <a:p>
            <a:pPr marL="171450" indent="-171450">
              <a:buFontTx/>
              <a:buChar char="-"/>
            </a:pPr>
            <a:endParaRPr lang="en-US" dirty="0">
              <a:cs typeface="Calibri"/>
            </a:endParaRPr>
          </a:p>
        </p:txBody>
      </p:sp>
      <p:sp>
        <p:nvSpPr>
          <p:cNvPr id="4" name="Slide Number Placeholder 3"/>
          <p:cNvSpPr>
            <a:spLocks noGrp="1"/>
          </p:cNvSpPr>
          <p:nvPr>
            <p:ph type="sldNum" sz="quarter" idx="10"/>
          </p:nvPr>
        </p:nvSpPr>
        <p:spPr/>
        <p:txBody>
          <a:bodyPr/>
          <a:lstStyle/>
          <a:p>
            <a:fld id="{76F3DB44-AF7C-44A2-8060-D5540919CEE6}" type="slidenum">
              <a:rPr lang="en-US" smtClean="0"/>
              <a:t>76</a:t>
            </a:fld>
            <a:endParaRPr lang="en-US"/>
          </a:p>
        </p:txBody>
      </p:sp>
    </p:spTree>
    <p:extLst>
      <p:ext uri="{BB962C8B-B14F-4D97-AF65-F5344CB8AC3E}">
        <p14:creationId xmlns:p14="http://schemas.microsoft.com/office/powerpoint/2010/main" val="51613310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(Discuss how you accomplished the tasks)</a:t>
            </a:r>
          </a:p>
        </p:txBody>
      </p:sp>
      <p:sp>
        <p:nvSpPr>
          <p:cNvPr id="4" name="Slide Number Placeholder 3"/>
          <p:cNvSpPr>
            <a:spLocks noGrp="1"/>
          </p:cNvSpPr>
          <p:nvPr>
            <p:ph type="sldNum" sz="quarter" idx="10"/>
          </p:nvPr>
        </p:nvSpPr>
        <p:spPr/>
        <p:txBody>
          <a:bodyPr/>
          <a:lstStyle/>
          <a:p>
            <a:fld id="{76F3DB44-AF7C-44A2-8060-D5540919CEE6}" type="slidenum">
              <a:rPr lang="en-US" smtClean="0"/>
              <a:t>77</a:t>
            </a:fld>
            <a:endParaRPr lang="en-US"/>
          </a:p>
        </p:txBody>
      </p:sp>
    </p:spTree>
    <p:extLst>
      <p:ext uri="{BB962C8B-B14F-4D97-AF65-F5344CB8AC3E}">
        <p14:creationId xmlns:p14="http://schemas.microsoft.com/office/powerpoint/2010/main" val="385855805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F3DB44-AF7C-44A2-8060-D5540919CEE6}" type="slidenum">
              <a:rPr lang="en-US" smtClean="0"/>
              <a:t>78</a:t>
            </a:fld>
            <a:endParaRPr lang="en-US"/>
          </a:p>
        </p:txBody>
      </p:sp>
    </p:spTree>
    <p:extLst>
      <p:ext uri="{BB962C8B-B14F-4D97-AF65-F5344CB8AC3E}">
        <p14:creationId xmlns:p14="http://schemas.microsoft.com/office/powerpoint/2010/main" val="364843956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F3DB44-AF7C-44A2-8060-D5540919CEE6}" type="slidenum">
              <a:rPr lang="en-US" smtClean="0"/>
              <a:t>79</a:t>
            </a:fld>
            <a:endParaRPr lang="en-US"/>
          </a:p>
        </p:txBody>
      </p:sp>
    </p:spTree>
    <p:extLst>
      <p:ext uri="{BB962C8B-B14F-4D97-AF65-F5344CB8AC3E}">
        <p14:creationId xmlns:p14="http://schemas.microsoft.com/office/powerpoint/2010/main" val="2268866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Introductions, goals, etc.</a:t>
            </a:r>
            <a:endParaRPr lang="en-US" dirty="0"/>
          </a:p>
          <a:p>
            <a:pPr marL="171450" indent="-171450">
              <a:buFontTx/>
              <a:buChar char="-"/>
            </a:pPr>
            <a:r>
              <a:rPr lang="en-US" dirty="0">
                <a:cs typeface="Calibri"/>
              </a:rPr>
              <a:t>Will want to make sure no one had installation issues, but we can probably do that prior to starting "Part 2"</a:t>
            </a:r>
            <a:endParaRPr lang="en-US" dirty="0"/>
          </a:p>
        </p:txBody>
      </p:sp>
      <p:sp>
        <p:nvSpPr>
          <p:cNvPr id="4" name="Slide Number Placeholder 3"/>
          <p:cNvSpPr>
            <a:spLocks noGrp="1"/>
          </p:cNvSpPr>
          <p:nvPr>
            <p:ph type="sldNum" sz="quarter" idx="10"/>
          </p:nvPr>
        </p:nvSpPr>
        <p:spPr/>
        <p:txBody>
          <a:bodyPr/>
          <a:lstStyle/>
          <a:p>
            <a:fld id="{76F3DB44-AF7C-44A2-8060-D5540919CEE6}" type="slidenum">
              <a:rPr lang="en-US" smtClean="0"/>
              <a:t>8</a:t>
            </a:fld>
            <a:endParaRPr lang="en-US"/>
          </a:p>
        </p:txBody>
      </p:sp>
    </p:spTree>
    <p:extLst>
      <p:ext uri="{BB962C8B-B14F-4D97-AF65-F5344CB8AC3E}">
        <p14:creationId xmlns:p14="http://schemas.microsoft.com/office/powerpoint/2010/main" val="382097485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highlight>
                  <a:srgbClr val="FFFF00"/>
                </a:highlight>
              </a:rPr>
              <a:t>PROVIDE EXAMPLES FOR PROJECTS THEY COULD USE EMOD FOR!!</a:t>
            </a:r>
          </a:p>
          <a:p>
            <a:r>
              <a:rPr lang="en-US" b="1" dirty="0">
                <a:highlight>
                  <a:srgbClr val="FFFF00"/>
                </a:highlight>
              </a:rPr>
              <a:t>(not sure if the “discussion” should go before or after the </a:t>
            </a:r>
            <a:r>
              <a:rPr lang="en-US" b="1" dirty="0" err="1">
                <a:highlight>
                  <a:srgbClr val="FFFF00"/>
                </a:highlight>
              </a:rPr>
              <a:t>emod</a:t>
            </a:r>
            <a:r>
              <a:rPr lang="en-US" b="1" dirty="0">
                <a:highlight>
                  <a:srgbClr val="FFFF00"/>
                </a:highlight>
              </a:rPr>
              <a:t> architecture info coming next.)</a:t>
            </a:r>
          </a:p>
        </p:txBody>
      </p:sp>
      <p:sp>
        <p:nvSpPr>
          <p:cNvPr id="4" name="Slide Number Placeholder 3"/>
          <p:cNvSpPr>
            <a:spLocks noGrp="1"/>
          </p:cNvSpPr>
          <p:nvPr>
            <p:ph type="sldNum" sz="quarter" idx="10"/>
          </p:nvPr>
        </p:nvSpPr>
        <p:spPr/>
        <p:txBody>
          <a:bodyPr/>
          <a:lstStyle/>
          <a:p>
            <a:fld id="{76F3DB44-AF7C-44A2-8060-D5540919CEE6}" type="slidenum">
              <a:rPr lang="en-US" smtClean="0"/>
              <a:t>80</a:t>
            </a:fld>
            <a:endParaRPr lang="en-US"/>
          </a:p>
        </p:txBody>
      </p:sp>
    </p:spTree>
    <p:extLst>
      <p:ext uri="{BB962C8B-B14F-4D97-AF65-F5344CB8AC3E}">
        <p14:creationId xmlns:p14="http://schemas.microsoft.com/office/powerpoint/2010/main" val="101218568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highlight>
                  <a:srgbClr val="FFFF00"/>
                </a:highlight>
              </a:rPr>
              <a:t>Transition slide between speakers</a:t>
            </a:r>
            <a:endParaRPr lang="en-US" sz="1200" dirty="0">
              <a:highlight>
                <a:srgbClr val="FFFF00"/>
              </a:highlight>
            </a:endParaRPr>
          </a:p>
          <a:p>
            <a:endParaRPr lang="en-US" b="1" dirty="0">
              <a:highlight>
                <a:srgbClr val="FFFF00"/>
              </a:highlight>
            </a:endParaRPr>
          </a:p>
        </p:txBody>
      </p:sp>
      <p:sp>
        <p:nvSpPr>
          <p:cNvPr id="4" name="Slide Number Placeholder 3"/>
          <p:cNvSpPr>
            <a:spLocks noGrp="1"/>
          </p:cNvSpPr>
          <p:nvPr>
            <p:ph type="sldNum" sz="quarter" idx="10"/>
          </p:nvPr>
        </p:nvSpPr>
        <p:spPr/>
        <p:txBody>
          <a:bodyPr/>
          <a:lstStyle/>
          <a:p>
            <a:fld id="{76F3DB44-AF7C-44A2-8060-D5540919CEE6}" type="slidenum">
              <a:rPr lang="en-US" smtClean="0"/>
              <a:t>81</a:t>
            </a:fld>
            <a:endParaRPr lang="en-US"/>
          </a:p>
        </p:txBody>
      </p:sp>
    </p:spTree>
    <p:extLst>
      <p:ext uri="{BB962C8B-B14F-4D97-AF65-F5344CB8AC3E}">
        <p14:creationId xmlns:p14="http://schemas.microsoft.com/office/powerpoint/2010/main" val="3717707925"/>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Also encourage them to reach out to us for training sessions! (Mandy &amp; Jen)</a:t>
            </a:r>
          </a:p>
          <a:p>
            <a:r>
              <a:rPr lang="en-US" b="1" dirty="0"/>
              <a:t>SUMMARIZE:</a:t>
            </a:r>
          </a:p>
          <a:p>
            <a:r>
              <a:rPr lang="en-US" dirty="0"/>
              <a:t>-We are so glad to have had the opportunity to work with all of you today. We hope that we were able to demonstrate the utility of models for disease research, as well as to provide a foundation for you to learn more.</a:t>
            </a:r>
          </a:p>
          <a:p>
            <a:endParaRPr lang="en-US" dirty="0"/>
          </a:p>
          <a:p>
            <a:r>
              <a:rPr lang="en-US" dirty="0"/>
              <a:t> Specifically, we hope you gained a b</a:t>
            </a:r>
            <a:r>
              <a:rPr lang="en-US" sz="1200" dirty="0"/>
              <a:t>asic understanding of both compartmental and agent-based disease models</a:t>
            </a:r>
          </a:p>
          <a:p>
            <a:r>
              <a:rPr lang="en-US" sz="1200" dirty="0"/>
              <a:t>Further, we introduced some of our tools, namely our QuickStart application and EMOD. With these, you should have gained familiarity with the JSON-formatted input and output files for running simulations with EMOD</a:t>
            </a:r>
          </a:p>
          <a:p>
            <a:endParaRPr lang="en-US" dirty="0"/>
          </a:p>
        </p:txBody>
      </p:sp>
      <p:sp>
        <p:nvSpPr>
          <p:cNvPr id="4" name="Slide Number Placeholder 3"/>
          <p:cNvSpPr>
            <a:spLocks noGrp="1"/>
          </p:cNvSpPr>
          <p:nvPr>
            <p:ph type="sldNum" sz="quarter" idx="10"/>
          </p:nvPr>
        </p:nvSpPr>
        <p:spPr/>
        <p:txBody>
          <a:bodyPr/>
          <a:lstStyle/>
          <a:p>
            <a:fld id="{76F3DB44-AF7C-44A2-8060-D5540919CEE6}" type="slidenum">
              <a:rPr lang="en-US" smtClean="0"/>
              <a:t>82</a:t>
            </a:fld>
            <a:endParaRPr lang="en-US"/>
          </a:p>
        </p:txBody>
      </p:sp>
    </p:spTree>
    <p:extLst>
      <p:ext uri="{BB962C8B-B14F-4D97-AF65-F5344CB8AC3E}">
        <p14:creationId xmlns:p14="http://schemas.microsoft.com/office/powerpoint/2010/main" val="701961135"/>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F3DB44-AF7C-44A2-8060-D5540919CEE6}" type="slidenum">
              <a:rPr lang="en-US" smtClean="0"/>
              <a:t>83</a:t>
            </a:fld>
            <a:endParaRPr lang="en-US"/>
          </a:p>
        </p:txBody>
      </p:sp>
    </p:spTree>
    <p:extLst>
      <p:ext uri="{BB962C8B-B14F-4D97-AF65-F5344CB8AC3E}">
        <p14:creationId xmlns:p14="http://schemas.microsoft.com/office/powerpoint/2010/main" val="343729120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REMIND THEM ABOUT DINNER AGAIN</a:t>
            </a:r>
          </a:p>
          <a:p>
            <a:r>
              <a:rPr lang="en-US" dirty="0">
                <a:cs typeface="Calibri"/>
              </a:rPr>
              <a:t>If extra time, we can go over questions they may have about their own research</a:t>
            </a:r>
          </a:p>
          <a:p>
            <a:endParaRPr lang="en-US" dirty="0">
              <a:cs typeface="Calibri"/>
            </a:endParaRPr>
          </a:p>
          <a:p>
            <a:r>
              <a:rPr lang="en-US" dirty="0">
                <a:cs typeface="Calibri"/>
              </a:rPr>
              <a:t>We would love to see you back for the afternoon session as well! Let them know they want to come in 20-30 minutes late as we will be briefly reviewing compartmental models. </a:t>
            </a:r>
          </a:p>
        </p:txBody>
      </p:sp>
      <p:sp>
        <p:nvSpPr>
          <p:cNvPr id="4" name="Slide Number Placeholder 3"/>
          <p:cNvSpPr>
            <a:spLocks noGrp="1"/>
          </p:cNvSpPr>
          <p:nvPr>
            <p:ph type="sldNum" sz="quarter" idx="10"/>
          </p:nvPr>
        </p:nvSpPr>
        <p:spPr/>
        <p:txBody>
          <a:bodyPr/>
          <a:lstStyle/>
          <a:p>
            <a:fld id="{5C2EE289-8752-4B49-AE11-BA9539EA8240}" type="slidenum">
              <a:rPr lang="en-US" smtClean="0"/>
              <a:t>84</a:t>
            </a:fld>
            <a:endParaRPr lang="en-US"/>
          </a:p>
        </p:txBody>
      </p:sp>
    </p:spTree>
    <p:extLst>
      <p:ext uri="{BB962C8B-B14F-4D97-AF65-F5344CB8AC3E}">
        <p14:creationId xmlns:p14="http://schemas.microsoft.com/office/powerpoint/2010/main" val="312819889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F3DB44-AF7C-44A2-8060-D5540919CEE6}" type="slidenum">
              <a:rPr lang="en-US" smtClean="0"/>
              <a:t>85</a:t>
            </a:fld>
            <a:endParaRPr lang="en-US"/>
          </a:p>
        </p:txBody>
      </p:sp>
    </p:spTree>
    <p:extLst>
      <p:ext uri="{BB962C8B-B14F-4D97-AF65-F5344CB8AC3E}">
        <p14:creationId xmlns:p14="http://schemas.microsoft.com/office/powerpoint/2010/main" val="3485286491"/>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F3DB44-AF7C-44A2-8060-D5540919CEE6}" type="slidenum">
              <a:rPr lang="en-US" smtClean="0"/>
              <a:t>86</a:t>
            </a:fld>
            <a:endParaRPr lang="en-US"/>
          </a:p>
        </p:txBody>
      </p:sp>
    </p:spTree>
    <p:extLst>
      <p:ext uri="{BB962C8B-B14F-4D97-AF65-F5344CB8AC3E}">
        <p14:creationId xmlns:p14="http://schemas.microsoft.com/office/powerpoint/2010/main" val="3930640676"/>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F3DB44-AF7C-44A2-8060-D5540919CEE6}" type="slidenum">
              <a:rPr lang="en-US" smtClean="0"/>
              <a:t>87</a:t>
            </a:fld>
            <a:endParaRPr lang="en-US"/>
          </a:p>
        </p:txBody>
      </p:sp>
    </p:spTree>
    <p:extLst>
      <p:ext uri="{BB962C8B-B14F-4D97-AF65-F5344CB8AC3E}">
        <p14:creationId xmlns:p14="http://schemas.microsoft.com/office/powerpoint/2010/main" val="2876462283"/>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F3DB44-AF7C-44A2-8060-D5540919CEE6}" type="slidenum">
              <a:rPr lang="en-US" smtClean="0"/>
              <a:t>88</a:t>
            </a:fld>
            <a:endParaRPr lang="en-US"/>
          </a:p>
        </p:txBody>
      </p:sp>
    </p:spTree>
    <p:extLst>
      <p:ext uri="{BB962C8B-B14F-4D97-AF65-F5344CB8AC3E}">
        <p14:creationId xmlns:p14="http://schemas.microsoft.com/office/powerpoint/2010/main" val="2253652809"/>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(Discuss how you accomplished the tasks)</a:t>
            </a:r>
          </a:p>
        </p:txBody>
      </p:sp>
      <p:sp>
        <p:nvSpPr>
          <p:cNvPr id="4" name="Slide Number Placeholder 3"/>
          <p:cNvSpPr>
            <a:spLocks noGrp="1"/>
          </p:cNvSpPr>
          <p:nvPr>
            <p:ph type="sldNum" sz="quarter" idx="10"/>
          </p:nvPr>
        </p:nvSpPr>
        <p:spPr/>
        <p:txBody>
          <a:bodyPr/>
          <a:lstStyle/>
          <a:p>
            <a:fld id="{76F3DB44-AF7C-44A2-8060-D5540919CEE6}" type="slidenum">
              <a:rPr lang="en-US" smtClean="0"/>
              <a:t>89</a:t>
            </a:fld>
            <a:endParaRPr lang="en-US"/>
          </a:p>
        </p:txBody>
      </p:sp>
    </p:spTree>
    <p:extLst>
      <p:ext uri="{BB962C8B-B14F-4D97-AF65-F5344CB8AC3E}">
        <p14:creationId xmlns:p14="http://schemas.microsoft.com/office/powerpoint/2010/main" val="6749742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F3DB44-AF7C-44A2-8060-D5540919CEE6}" type="slidenum">
              <a:rPr lang="en-US" smtClean="0"/>
              <a:t>9</a:t>
            </a:fld>
            <a:endParaRPr lang="en-US"/>
          </a:p>
        </p:txBody>
      </p:sp>
    </p:spTree>
    <p:extLst>
      <p:ext uri="{BB962C8B-B14F-4D97-AF65-F5344CB8AC3E}">
        <p14:creationId xmlns:p14="http://schemas.microsoft.com/office/powerpoint/2010/main" val="38604273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14A6F3-40E2-498F-BCEA-E4C667461DE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F992DEA-07C7-4C3E-918B-7B86E50E07C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265712A-C8A9-4096-9380-75FB58E0115E}"/>
              </a:ext>
            </a:extLst>
          </p:cNvPr>
          <p:cNvSpPr>
            <a:spLocks noGrp="1"/>
          </p:cNvSpPr>
          <p:nvPr>
            <p:ph type="dt" sz="half" idx="10"/>
          </p:nvPr>
        </p:nvSpPr>
        <p:spPr/>
        <p:txBody>
          <a:bodyPr/>
          <a:lstStyle/>
          <a:p>
            <a:fld id="{058FC0DE-0868-4302-880B-5B68492C4DAF}" type="datetimeFigureOut">
              <a:rPr lang="en-US" smtClean="0"/>
              <a:t>11/18/2019</a:t>
            </a:fld>
            <a:endParaRPr lang="en-US"/>
          </a:p>
        </p:txBody>
      </p:sp>
      <p:sp>
        <p:nvSpPr>
          <p:cNvPr id="5" name="Footer Placeholder 4">
            <a:extLst>
              <a:ext uri="{FF2B5EF4-FFF2-40B4-BE49-F238E27FC236}">
                <a16:creationId xmlns:a16="http://schemas.microsoft.com/office/drawing/2014/main" id="{3CDBD4E9-529D-4B93-8CCA-F61E762E3CD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1391AB7-2D87-4E34-8B0F-25C45B988AA3}"/>
              </a:ext>
            </a:extLst>
          </p:cNvPr>
          <p:cNvSpPr>
            <a:spLocks noGrp="1"/>
          </p:cNvSpPr>
          <p:nvPr>
            <p:ph type="sldNum" sz="quarter" idx="12"/>
          </p:nvPr>
        </p:nvSpPr>
        <p:spPr/>
        <p:txBody>
          <a:bodyPr/>
          <a:lstStyle/>
          <a:p>
            <a:fld id="{665FD33B-8C3C-4959-B4E6-DD9C15891678}" type="slidenum">
              <a:rPr lang="en-US" smtClean="0"/>
              <a:t>‹#›</a:t>
            </a:fld>
            <a:endParaRPr lang="en-US"/>
          </a:p>
        </p:txBody>
      </p:sp>
    </p:spTree>
    <p:extLst>
      <p:ext uri="{BB962C8B-B14F-4D97-AF65-F5344CB8AC3E}">
        <p14:creationId xmlns:p14="http://schemas.microsoft.com/office/powerpoint/2010/main" val="19938260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4E748B-EB11-4962-ACCB-963A1C5362C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2D6CEC5-114D-4448-BD96-ACFBDD80EEE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BF008A0-AC6D-4089-9928-999A6442D8FD}"/>
              </a:ext>
            </a:extLst>
          </p:cNvPr>
          <p:cNvSpPr>
            <a:spLocks noGrp="1"/>
          </p:cNvSpPr>
          <p:nvPr>
            <p:ph type="dt" sz="half" idx="10"/>
          </p:nvPr>
        </p:nvSpPr>
        <p:spPr/>
        <p:txBody>
          <a:bodyPr/>
          <a:lstStyle/>
          <a:p>
            <a:fld id="{058FC0DE-0868-4302-880B-5B68492C4DAF}" type="datetimeFigureOut">
              <a:rPr lang="en-US" smtClean="0"/>
              <a:t>11/18/2019</a:t>
            </a:fld>
            <a:endParaRPr lang="en-US"/>
          </a:p>
        </p:txBody>
      </p:sp>
      <p:sp>
        <p:nvSpPr>
          <p:cNvPr id="5" name="Footer Placeholder 4">
            <a:extLst>
              <a:ext uri="{FF2B5EF4-FFF2-40B4-BE49-F238E27FC236}">
                <a16:creationId xmlns:a16="http://schemas.microsoft.com/office/drawing/2014/main" id="{BD89F882-E8DF-421D-89A1-D3C93190001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71F4C9-AF43-46EA-8C4E-5AAAE80379F5}"/>
              </a:ext>
            </a:extLst>
          </p:cNvPr>
          <p:cNvSpPr>
            <a:spLocks noGrp="1"/>
          </p:cNvSpPr>
          <p:nvPr>
            <p:ph type="sldNum" sz="quarter" idx="12"/>
          </p:nvPr>
        </p:nvSpPr>
        <p:spPr/>
        <p:txBody>
          <a:bodyPr/>
          <a:lstStyle/>
          <a:p>
            <a:fld id="{665FD33B-8C3C-4959-B4E6-DD9C15891678}" type="slidenum">
              <a:rPr lang="en-US" smtClean="0"/>
              <a:t>‹#›</a:t>
            </a:fld>
            <a:endParaRPr lang="en-US"/>
          </a:p>
        </p:txBody>
      </p:sp>
    </p:spTree>
    <p:extLst>
      <p:ext uri="{BB962C8B-B14F-4D97-AF65-F5344CB8AC3E}">
        <p14:creationId xmlns:p14="http://schemas.microsoft.com/office/powerpoint/2010/main" val="39798328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357AB55-04B3-4213-92DC-CF6FB12FCF6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00D0C5B-EC45-4F85-AC0A-A6B8594D1C4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B4CBD35-36D5-421F-B01E-BE26D22AC40F}"/>
              </a:ext>
            </a:extLst>
          </p:cNvPr>
          <p:cNvSpPr>
            <a:spLocks noGrp="1"/>
          </p:cNvSpPr>
          <p:nvPr>
            <p:ph type="dt" sz="half" idx="10"/>
          </p:nvPr>
        </p:nvSpPr>
        <p:spPr/>
        <p:txBody>
          <a:bodyPr/>
          <a:lstStyle/>
          <a:p>
            <a:fld id="{058FC0DE-0868-4302-880B-5B68492C4DAF}" type="datetimeFigureOut">
              <a:rPr lang="en-US" smtClean="0"/>
              <a:t>11/18/2019</a:t>
            </a:fld>
            <a:endParaRPr lang="en-US"/>
          </a:p>
        </p:txBody>
      </p:sp>
      <p:sp>
        <p:nvSpPr>
          <p:cNvPr id="5" name="Footer Placeholder 4">
            <a:extLst>
              <a:ext uri="{FF2B5EF4-FFF2-40B4-BE49-F238E27FC236}">
                <a16:creationId xmlns:a16="http://schemas.microsoft.com/office/drawing/2014/main" id="{F00DB1E2-8DE0-44F6-B493-8927211069B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2F6EDD6-E5AD-4919-8DBA-0ABBB10AE666}"/>
              </a:ext>
            </a:extLst>
          </p:cNvPr>
          <p:cNvSpPr>
            <a:spLocks noGrp="1"/>
          </p:cNvSpPr>
          <p:nvPr>
            <p:ph type="sldNum" sz="quarter" idx="12"/>
          </p:nvPr>
        </p:nvSpPr>
        <p:spPr/>
        <p:txBody>
          <a:bodyPr/>
          <a:lstStyle/>
          <a:p>
            <a:fld id="{665FD33B-8C3C-4959-B4E6-DD9C15891678}" type="slidenum">
              <a:rPr lang="en-US" smtClean="0"/>
              <a:t>‹#›</a:t>
            </a:fld>
            <a:endParaRPr lang="en-US"/>
          </a:p>
        </p:txBody>
      </p:sp>
    </p:spTree>
    <p:extLst>
      <p:ext uri="{BB962C8B-B14F-4D97-AF65-F5344CB8AC3E}">
        <p14:creationId xmlns:p14="http://schemas.microsoft.com/office/powerpoint/2010/main" val="39312972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Opening Slide">
    <p:spTree>
      <p:nvGrpSpPr>
        <p:cNvPr id="1" name=""/>
        <p:cNvGrpSpPr/>
        <p:nvPr/>
      </p:nvGrpSpPr>
      <p:grpSpPr>
        <a:xfrm>
          <a:off x="0" y="0"/>
          <a:ext cx="0" cy="0"/>
          <a:chOff x="0" y="0"/>
          <a:chExt cx="0" cy="0"/>
        </a:xfrm>
      </p:grpSpPr>
      <p:sp>
        <p:nvSpPr>
          <p:cNvPr id="11" name="Text Placeholder 10"/>
          <p:cNvSpPr>
            <a:spLocks noGrp="1"/>
          </p:cNvSpPr>
          <p:nvPr>
            <p:ph type="body" sz="quarter" idx="12" hasCustomPrompt="1"/>
          </p:nvPr>
        </p:nvSpPr>
        <p:spPr>
          <a:xfrm>
            <a:off x="440628" y="5022596"/>
            <a:ext cx="11355448" cy="1422400"/>
          </a:xfrm>
        </p:spPr>
        <p:txBody>
          <a:bodyPr>
            <a:normAutofit/>
          </a:bodyPr>
          <a:lstStyle>
            <a:lvl1pPr marL="0" indent="0">
              <a:buFontTx/>
              <a:buNone/>
              <a:defRPr sz="2400" baseline="0"/>
            </a:lvl1pPr>
          </a:lstStyle>
          <a:p>
            <a:pPr lvl="0"/>
            <a:r>
              <a:rPr lang="en-US" dirty="0"/>
              <a:t>Client or presentation name</a:t>
            </a:r>
          </a:p>
          <a:p>
            <a:pPr lvl="0"/>
            <a:r>
              <a:rPr lang="en-US" dirty="0"/>
              <a:t>Date</a:t>
            </a:r>
          </a:p>
        </p:txBody>
      </p:sp>
      <p:sp>
        <p:nvSpPr>
          <p:cNvPr id="3" name="Rectangle 2"/>
          <p:cNvSpPr/>
          <p:nvPr userDrawn="1"/>
        </p:nvSpPr>
        <p:spPr>
          <a:xfrm>
            <a:off x="8331200" y="6275050"/>
            <a:ext cx="3657600" cy="4150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6" name="Picture 2" descr="3FC66EDC-0D59-4593-A0A5-F9EF004793B0"/>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680720" y="2595880"/>
            <a:ext cx="10875264" cy="1030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8"/>
          <p:cNvSpPr/>
          <p:nvPr userDrawn="1"/>
        </p:nvSpPr>
        <p:spPr>
          <a:xfrm>
            <a:off x="8331200" y="6439511"/>
            <a:ext cx="3657600" cy="4150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612248" y="6464912"/>
            <a:ext cx="3251200" cy="214297"/>
          </a:xfrm>
          <a:prstGeom prst="rect">
            <a:avLst/>
          </a:prstGeom>
        </p:spPr>
      </p:pic>
      <p:sp>
        <p:nvSpPr>
          <p:cNvPr id="12" name="Rectangle 11"/>
          <p:cNvSpPr/>
          <p:nvPr userDrawn="1"/>
        </p:nvSpPr>
        <p:spPr>
          <a:xfrm>
            <a:off x="8612248" y="6477001"/>
            <a:ext cx="1954152" cy="21312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12933363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D818EA-DFDF-47FF-B5F9-D1E77F28F16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66C642E-2DBA-4257-8AC8-3AAE6A86827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48FE992-2CE2-41FE-AE80-394E1DD47163}"/>
              </a:ext>
            </a:extLst>
          </p:cNvPr>
          <p:cNvSpPr>
            <a:spLocks noGrp="1"/>
          </p:cNvSpPr>
          <p:nvPr>
            <p:ph type="dt" sz="half" idx="10"/>
          </p:nvPr>
        </p:nvSpPr>
        <p:spPr/>
        <p:txBody>
          <a:bodyPr/>
          <a:lstStyle/>
          <a:p>
            <a:fld id="{058FC0DE-0868-4302-880B-5B68492C4DAF}" type="datetimeFigureOut">
              <a:rPr lang="en-US" smtClean="0"/>
              <a:t>11/18/2019</a:t>
            </a:fld>
            <a:endParaRPr lang="en-US"/>
          </a:p>
        </p:txBody>
      </p:sp>
      <p:sp>
        <p:nvSpPr>
          <p:cNvPr id="5" name="Footer Placeholder 4">
            <a:extLst>
              <a:ext uri="{FF2B5EF4-FFF2-40B4-BE49-F238E27FC236}">
                <a16:creationId xmlns:a16="http://schemas.microsoft.com/office/drawing/2014/main" id="{C38CF285-A736-40A7-893A-77B3B5AD2E3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74678FB-4C49-4090-AA4A-8C0D40968EE9}"/>
              </a:ext>
            </a:extLst>
          </p:cNvPr>
          <p:cNvSpPr>
            <a:spLocks noGrp="1"/>
          </p:cNvSpPr>
          <p:nvPr>
            <p:ph type="sldNum" sz="quarter" idx="12"/>
          </p:nvPr>
        </p:nvSpPr>
        <p:spPr/>
        <p:txBody>
          <a:bodyPr/>
          <a:lstStyle/>
          <a:p>
            <a:fld id="{665FD33B-8C3C-4959-B4E6-DD9C15891678}" type="slidenum">
              <a:rPr lang="en-US" smtClean="0"/>
              <a:t>‹#›</a:t>
            </a:fld>
            <a:endParaRPr lang="en-US"/>
          </a:p>
        </p:txBody>
      </p:sp>
    </p:spTree>
    <p:extLst>
      <p:ext uri="{BB962C8B-B14F-4D97-AF65-F5344CB8AC3E}">
        <p14:creationId xmlns:p14="http://schemas.microsoft.com/office/powerpoint/2010/main" val="20470647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D7761-94B4-4F37-A609-34AF1D4CEB6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4902EB9-60E7-4F97-8D5E-E47E3BB6A05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904FDE2-B865-4460-BDB3-F2ED2AB6EDD6}"/>
              </a:ext>
            </a:extLst>
          </p:cNvPr>
          <p:cNvSpPr>
            <a:spLocks noGrp="1"/>
          </p:cNvSpPr>
          <p:nvPr>
            <p:ph type="dt" sz="half" idx="10"/>
          </p:nvPr>
        </p:nvSpPr>
        <p:spPr/>
        <p:txBody>
          <a:bodyPr/>
          <a:lstStyle/>
          <a:p>
            <a:fld id="{058FC0DE-0868-4302-880B-5B68492C4DAF}" type="datetimeFigureOut">
              <a:rPr lang="en-US" smtClean="0"/>
              <a:t>11/18/2019</a:t>
            </a:fld>
            <a:endParaRPr lang="en-US"/>
          </a:p>
        </p:txBody>
      </p:sp>
      <p:sp>
        <p:nvSpPr>
          <p:cNvPr id="5" name="Footer Placeholder 4">
            <a:extLst>
              <a:ext uri="{FF2B5EF4-FFF2-40B4-BE49-F238E27FC236}">
                <a16:creationId xmlns:a16="http://schemas.microsoft.com/office/drawing/2014/main" id="{94096AB0-21AF-464F-960B-9ED59266653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9468B9B-C714-418B-B929-2E28629DCDF3}"/>
              </a:ext>
            </a:extLst>
          </p:cNvPr>
          <p:cNvSpPr>
            <a:spLocks noGrp="1"/>
          </p:cNvSpPr>
          <p:nvPr>
            <p:ph type="sldNum" sz="quarter" idx="12"/>
          </p:nvPr>
        </p:nvSpPr>
        <p:spPr/>
        <p:txBody>
          <a:bodyPr/>
          <a:lstStyle/>
          <a:p>
            <a:fld id="{665FD33B-8C3C-4959-B4E6-DD9C15891678}" type="slidenum">
              <a:rPr lang="en-US" smtClean="0"/>
              <a:t>‹#›</a:t>
            </a:fld>
            <a:endParaRPr lang="en-US"/>
          </a:p>
        </p:txBody>
      </p:sp>
    </p:spTree>
    <p:extLst>
      <p:ext uri="{BB962C8B-B14F-4D97-AF65-F5344CB8AC3E}">
        <p14:creationId xmlns:p14="http://schemas.microsoft.com/office/powerpoint/2010/main" val="4854292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A938F9-89FA-4A52-B09A-62864B6331C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DC762BC-EE9A-427C-BB9D-5BE7ABA39A3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2B1C1CB-1F3E-4A20-A232-E48965406E4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6A37DEF-C82E-4895-9256-50334FC611B4}"/>
              </a:ext>
            </a:extLst>
          </p:cNvPr>
          <p:cNvSpPr>
            <a:spLocks noGrp="1"/>
          </p:cNvSpPr>
          <p:nvPr>
            <p:ph type="dt" sz="half" idx="10"/>
          </p:nvPr>
        </p:nvSpPr>
        <p:spPr/>
        <p:txBody>
          <a:bodyPr/>
          <a:lstStyle/>
          <a:p>
            <a:fld id="{058FC0DE-0868-4302-880B-5B68492C4DAF}" type="datetimeFigureOut">
              <a:rPr lang="en-US" smtClean="0"/>
              <a:t>11/18/2019</a:t>
            </a:fld>
            <a:endParaRPr lang="en-US"/>
          </a:p>
        </p:txBody>
      </p:sp>
      <p:sp>
        <p:nvSpPr>
          <p:cNvPr id="6" name="Footer Placeholder 5">
            <a:extLst>
              <a:ext uri="{FF2B5EF4-FFF2-40B4-BE49-F238E27FC236}">
                <a16:creationId xmlns:a16="http://schemas.microsoft.com/office/drawing/2014/main" id="{4A88699F-4F55-4E01-9934-A6B6BA87B0E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62EF543-24CA-4D3F-80A6-B3ED489B4580}"/>
              </a:ext>
            </a:extLst>
          </p:cNvPr>
          <p:cNvSpPr>
            <a:spLocks noGrp="1"/>
          </p:cNvSpPr>
          <p:nvPr>
            <p:ph type="sldNum" sz="quarter" idx="12"/>
          </p:nvPr>
        </p:nvSpPr>
        <p:spPr/>
        <p:txBody>
          <a:bodyPr/>
          <a:lstStyle/>
          <a:p>
            <a:fld id="{665FD33B-8C3C-4959-B4E6-DD9C15891678}" type="slidenum">
              <a:rPr lang="en-US" smtClean="0"/>
              <a:t>‹#›</a:t>
            </a:fld>
            <a:endParaRPr lang="en-US"/>
          </a:p>
        </p:txBody>
      </p:sp>
    </p:spTree>
    <p:extLst>
      <p:ext uri="{BB962C8B-B14F-4D97-AF65-F5344CB8AC3E}">
        <p14:creationId xmlns:p14="http://schemas.microsoft.com/office/powerpoint/2010/main" val="40622426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B1810F-21CE-4B50-A791-86E258AD48C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4BC7DEB-0368-4306-979E-7CDC6996E93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6904A82-F9AB-43D3-BA19-DEA8CFCDDE9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2240555-676E-4A8B-94EA-0EDBB092510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034580A-4931-4CBA-A198-7DF650B1C9A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74E6A17-8751-458F-B3E9-1667B2DF3660}"/>
              </a:ext>
            </a:extLst>
          </p:cNvPr>
          <p:cNvSpPr>
            <a:spLocks noGrp="1"/>
          </p:cNvSpPr>
          <p:nvPr>
            <p:ph type="dt" sz="half" idx="10"/>
          </p:nvPr>
        </p:nvSpPr>
        <p:spPr/>
        <p:txBody>
          <a:bodyPr/>
          <a:lstStyle/>
          <a:p>
            <a:fld id="{058FC0DE-0868-4302-880B-5B68492C4DAF}" type="datetimeFigureOut">
              <a:rPr lang="en-US" smtClean="0"/>
              <a:t>11/18/2019</a:t>
            </a:fld>
            <a:endParaRPr lang="en-US"/>
          </a:p>
        </p:txBody>
      </p:sp>
      <p:sp>
        <p:nvSpPr>
          <p:cNvPr id="8" name="Footer Placeholder 7">
            <a:extLst>
              <a:ext uri="{FF2B5EF4-FFF2-40B4-BE49-F238E27FC236}">
                <a16:creationId xmlns:a16="http://schemas.microsoft.com/office/drawing/2014/main" id="{896E31E1-CFBB-49DA-95D1-853E5968608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202BE55-9D9F-4D8D-9E1C-4C6BBADE1C19}"/>
              </a:ext>
            </a:extLst>
          </p:cNvPr>
          <p:cNvSpPr>
            <a:spLocks noGrp="1"/>
          </p:cNvSpPr>
          <p:nvPr>
            <p:ph type="sldNum" sz="quarter" idx="12"/>
          </p:nvPr>
        </p:nvSpPr>
        <p:spPr/>
        <p:txBody>
          <a:bodyPr/>
          <a:lstStyle/>
          <a:p>
            <a:fld id="{665FD33B-8C3C-4959-B4E6-DD9C15891678}" type="slidenum">
              <a:rPr lang="en-US" smtClean="0"/>
              <a:t>‹#›</a:t>
            </a:fld>
            <a:endParaRPr lang="en-US"/>
          </a:p>
        </p:txBody>
      </p:sp>
    </p:spTree>
    <p:extLst>
      <p:ext uri="{BB962C8B-B14F-4D97-AF65-F5344CB8AC3E}">
        <p14:creationId xmlns:p14="http://schemas.microsoft.com/office/powerpoint/2010/main" val="550715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BB9949-0959-4618-AC81-24070804909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3913A05-F3F6-4609-9799-44E91B3E0827}"/>
              </a:ext>
            </a:extLst>
          </p:cNvPr>
          <p:cNvSpPr>
            <a:spLocks noGrp="1"/>
          </p:cNvSpPr>
          <p:nvPr>
            <p:ph type="dt" sz="half" idx="10"/>
          </p:nvPr>
        </p:nvSpPr>
        <p:spPr/>
        <p:txBody>
          <a:bodyPr/>
          <a:lstStyle/>
          <a:p>
            <a:fld id="{058FC0DE-0868-4302-880B-5B68492C4DAF}" type="datetimeFigureOut">
              <a:rPr lang="en-US" smtClean="0"/>
              <a:t>11/18/2019</a:t>
            </a:fld>
            <a:endParaRPr lang="en-US"/>
          </a:p>
        </p:txBody>
      </p:sp>
      <p:sp>
        <p:nvSpPr>
          <p:cNvPr id="4" name="Footer Placeholder 3">
            <a:extLst>
              <a:ext uri="{FF2B5EF4-FFF2-40B4-BE49-F238E27FC236}">
                <a16:creationId xmlns:a16="http://schemas.microsoft.com/office/drawing/2014/main" id="{0894BBCE-5F5C-4D5C-AAA3-AF2797CD8B3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531A333-B347-4418-A22C-F530982C1C68}"/>
              </a:ext>
            </a:extLst>
          </p:cNvPr>
          <p:cNvSpPr>
            <a:spLocks noGrp="1"/>
          </p:cNvSpPr>
          <p:nvPr>
            <p:ph type="sldNum" sz="quarter" idx="12"/>
          </p:nvPr>
        </p:nvSpPr>
        <p:spPr/>
        <p:txBody>
          <a:bodyPr/>
          <a:lstStyle/>
          <a:p>
            <a:fld id="{665FD33B-8C3C-4959-B4E6-DD9C15891678}" type="slidenum">
              <a:rPr lang="en-US" smtClean="0"/>
              <a:t>‹#›</a:t>
            </a:fld>
            <a:endParaRPr lang="en-US"/>
          </a:p>
        </p:txBody>
      </p:sp>
    </p:spTree>
    <p:extLst>
      <p:ext uri="{BB962C8B-B14F-4D97-AF65-F5344CB8AC3E}">
        <p14:creationId xmlns:p14="http://schemas.microsoft.com/office/powerpoint/2010/main" val="15197313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42563DB-15EF-49F6-B001-BEBD3BE90A94}"/>
              </a:ext>
            </a:extLst>
          </p:cNvPr>
          <p:cNvSpPr>
            <a:spLocks noGrp="1"/>
          </p:cNvSpPr>
          <p:nvPr>
            <p:ph type="dt" sz="half" idx="10"/>
          </p:nvPr>
        </p:nvSpPr>
        <p:spPr/>
        <p:txBody>
          <a:bodyPr/>
          <a:lstStyle/>
          <a:p>
            <a:fld id="{058FC0DE-0868-4302-880B-5B68492C4DAF}" type="datetimeFigureOut">
              <a:rPr lang="en-US" smtClean="0"/>
              <a:t>11/18/2019</a:t>
            </a:fld>
            <a:endParaRPr lang="en-US"/>
          </a:p>
        </p:txBody>
      </p:sp>
      <p:sp>
        <p:nvSpPr>
          <p:cNvPr id="3" name="Footer Placeholder 2">
            <a:extLst>
              <a:ext uri="{FF2B5EF4-FFF2-40B4-BE49-F238E27FC236}">
                <a16:creationId xmlns:a16="http://schemas.microsoft.com/office/drawing/2014/main" id="{B784691B-E4B6-4425-8A15-6E62FD4AA77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E08B196-DE28-4223-B46D-9F54E1BB390E}"/>
              </a:ext>
            </a:extLst>
          </p:cNvPr>
          <p:cNvSpPr>
            <a:spLocks noGrp="1"/>
          </p:cNvSpPr>
          <p:nvPr>
            <p:ph type="sldNum" sz="quarter" idx="12"/>
          </p:nvPr>
        </p:nvSpPr>
        <p:spPr/>
        <p:txBody>
          <a:bodyPr/>
          <a:lstStyle/>
          <a:p>
            <a:fld id="{665FD33B-8C3C-4959-B4E6-DD9C15891678}" type="slidenum">
              <a:rPr lang="en-US" smtClean="0"/>
              <a:t>‹#›</a:t>
            </a:fld>
            <a:endParaRPr lang="en-US"/>
          </a:p>
        </p:txBody>
      </p:sp>
    </p:spTree>
    <p:extLst>
      <p:ext uri="{BB962C8B-B14F-4D97-AF65-F5344CB8AC3E}">
        <p14:creationId xmlns:p14="http://schemas.microsoft.com/office/powerpoint/2010/main" val="18253366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BA00AD-2A4E-409F-9598-926BFDF75B4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F18254D-F60A-49EA-9814-14577DC679B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F2ED23B-414B-4A12-AE68-E8B78895B56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9E5F270-1C87-4AAB-B980-A4FE472B061E}"/>
              </a:ext>
            </a:extLst>
          </p:cNvPr>
          <p:cNvSpPr>
            <a:spLocks noGrp="1"/>
          </p:cNvSpPr>
          <p:nvPr>
            <p:ph type="dt" sz="half" idx="10"/>
          </p:nvPr>
        </p:nvSpPr>
        <p:spPr/>
        <p:txBody>
          <a:bodyPr/>
          <a:lstStyle/>
          <a:p>
            <a:fld id="{058FC0DE-0868-4302-880B-5B68492C4DAF}" type="datetimeFigureOut">
              <a:rPr lang="en-US" smtClean="0"/>
              <a:t>11/18/2019</a:t>
            </a:fld>
            <a:endParaRPr lang="en-US"/>
          </a:p>
        </p:txBody>
      </p:sp>
      <p:sp>
        <p:nvSpPr>
          <p:cNvPr id="6" name="Footer Placeholder 5">
            <a:extLst>
              <a:ext uri="{FF2B5EF4-FFF2-40B4-BE49-F238E27FC236}">
                <a16:creationId xmlns:a16="http://schemas.microsoft.com/office/drawing/2014/main" id="{B8515201-1D8A-48D0-B586-17008329708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C3573CD-B543-4543-8262-9B10D003D5E1}"/>
              </a:ext>
            </a:extLst>
          </p:cNvPr>
          <p:cNvSpPr>
            <a:spLocks noGrp="1"/>
          </p:cNvSpPr>
          <p:nvPr>
            <p:ph type="sldNum" sz="quarter" idx="12"/>
          </p:nvPr>
        </p:nvSpPr>
        <p:spPr/>
        <p:txBody>
          <a:bodyPr/>
          <a:lstStyle/>
          <a:p>
            <a:fld id="{665FD33B-8C3C-4959-B4E6-DD9C15891678}" type="slidenum">
              <a:rPr lang="en-US" smtClean="0"/>
              <a:t>‹#›</a:t>
            </a:fld>
            <a:endParaRPr lang="en-US"/>
          </a:p>
        </p:txBody>
      </p:sp>
    </p:spTree>
    <p:extLst>
      <p:ext uri="{BB962C8B-B14F-4D97-AF65-F5344CB8AC3E}">
        <p14:creationId xmlns:p14="http://schemas.microsoft.com/office/powerpoint/2010/main" val="5223090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B38F7D-311E-4675-B11D-C253424A46E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6DFCF7B-7C19-461C-B7CC-AFDDBAC3CA9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B7F0B83-905E-424E-8594-C67729E40C5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6BCDD-790C-4683-8634-59555CC6EDDE}"/>
              </a:ext>
            </a:extLst>
          </p:cNvPr>
          <p:cNvSpPr>
            <a:spLocks noGrp="1"/>
          </p:cNvSpPr>
          <p:nvPr>
            <p:ph type="dt" sz="half" idx="10"/>
          </p:nvPr>
        </p:nvSpPr>
        <p:spPr/>
        <p:txBody>
          <a:bodyPr/>
          <a:lstStyle/>
          <a:p>
            <a:fld id="{058FC0DE-0868-4302-880B-5B68492C4DAF}" type="datetimeFigureOut">
              <a:rPr lang="en-US" smtClean="0"/>
              <a:t>11/18/2019</a:t>
            </a:fld>
            <a:endParaRPr lang="en-US"/>
          </a:p>
        </p:txBody>
      </p:sp>
      <p:sp>
        <p:nvSpPr>
          <p:cNvPr id="6" name="Footer Placeholder 5">
            <a:extLst>
              <a:ext uri="{FF2B5EF4-FFF2-40B4-BE49-F238E27FC236}">
                <a16:creationId xmlns:a16="http://schemas.microsoft.com/office/drawing/2014/main" id="{E06CD16F-0B29-433D-AEAA-39361DBB3BC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C831D61-2FC9-4BC0-BA29-DA0CD5FA6F84}"/>
              </a:ext>
            </a:extLst>
          </p:cNvPr>
          <p:cNvSpPr>
            <a:spLocks noGrp="1"/>
          </p:cNvSpPr>
          <p:nvPr>
            <p:ph type="sldNum" sz="quarter" idx="12"/>
          </p:nvPr>
        </p:nvSpPr>
        <p:spPr/>
        <p:txBody>
          <a:bodyPr/>
          <a:lstStyle/>
          <a:p>
            <a:fld id="{665FD33B-8C3C-4959-B4E6-DD9C15891678}" type="slidenum">
              <a:rPr lang="en-US" smtClean="0"/>
              <a:t>‹#›</a:t>
            </a:fld>
            <a:endParaRPr lang="en-US"/>
          </a:p>
        </p:txBody>
      </p:sp>
    </p:spTree>
    <p:extLst>
      <p:ext uri="{BB962C8B-B14F-4D97-AF65-F5344CB8AC3E}">
        <p14:creationId xmlns:p14="http://schemas.microsoft.com/office/powerpoint/2010/main" val="32253231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6981B8F-F3EC-47A9-8682-1A91A715F8A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274F185-5A87-4811-9265-9F0ED4E227A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5FE892F-5C43-4FA2-A3DF-75D3C2B6A18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58FC0DE-0868-4302-880B-5B68492C4DAF}" type="datetimeFigureOut">
              <a:rPr lang="en-US" smtClean="0"/>
              <a:t>11/18/2019</a:t>
            </a:fld>
            <a:endParaRPr lang="en-US"/>
          </a:p>
        </p:txBody>
      </p:sp>
      <p:sp>
        <p:nvSpPr>
          <p:cNvPr id="5" name="Footer Placeholder 4">
            <a:extLst>
              <a:ext uri="{FF2B5EF4-FFF2-40B4-BE49-F238E27FC236}">
                <a16:creationId xmlns:a16="http://schemas.microsoft.com/office/drawing/2014/main" id="{BE8547CE-4E86-44E8-B076-2A5EFF8190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B48EC69-8977-4A54-B0C7-C8B9F13D4C7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65FD33B-8C3C-4959-B4E6-DD9C15891678}" type="slidenum">
              <a:rPr lang="en-US" smtClean="0"/>
              <a:t>‹#›</a:t>
            </a:fld>
            <a:endParaRPr lang="en-US"/>
          </a:p>
        </p:txBody>
      </p:sp>
    </p:spTree>
    <p:extLst>
      <p:ext uri="{BB962C8B-B14F-4D97-AF65-F5344CB8AC3E}">
        <p14:creationId xmlns:p14="http://schemas.microsoft.com/office/powerpoint/2010/main" val="31653946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35.tmp"/><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36.jpg"/></Relationships>
</file>

<file path=ppt/slides/_rels/slide11.xml.rels><?xml version="1.0" encoding="UTF-8" standalone="yes"?>
<Relationships xmlns="http://schemas.openxmlformats.org/package/2006/relationships"><Relationship Id="rId3" Type="http://schemas.openxmlformats.org/officeDocument/2006/relationships/image" Target="../media/image37.tmp"/><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35.tmp"/></Relationships>
</file>

<file path=ppt/slides/_rels/slide12.xml.rels><?xml version="1.0" encoding="UTF-8" standalone="yes"?>
<Relationships xmlns="http://schemas.openxmlformats.org/package/2006/relationships"><Relationship Id="rId3" Type="http://schemas.openxmlformats.org/officeDocument/2006/relationships/image" Target="../media/image37.tmp"/><Relationship Id="rId7" Type="http://schemas.openxmlformats.org/officeDocument/2006/relationships/image" Target="../media/image35.tmp"/><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310.png"/><Relationship Id="rId5" Type="http://schemas.openxmlformats.org/officeDocument/2006/relationships/image" Target="../media/image51.png"/><Relationship Id="rId4" Type="http://schemas.openxmlformats.org/officeDocument/2006/relationships/image" Target="../media/image50.png"/></Relationships>
</file>

<file path=ppt/slides/_rels/slide13.xml.rels><?xml version="1.0" encoding="UTF-8" standalone="yes"?>
<Relationships xmlns="http://schemas.openxmlformats.org/package/2006/relationships"><Relationship Id="rId3" Type="http://schemas.openxmlformats.org/officeDocument/2006/relationships/image" Target="../media/image37.tmp"/><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image" Target="../media/image35.tmp"/><Relationship Id="rId4" Type="http://schemas.openxmlformats.org/officeDocument/2006/relationships/image" Target="../media/image38.tmp"/></Relationships>
</file>

<file path=ppt/slides/_rels/slide14.xml.rels><?xml version="1.0" encoding="UTF-8" standalone="yes"?>
<Relationships xmlns="http://schemas.openxmlformats.org/package/2006/relationships"><Relationship Id="rId3" Type="http://schemas.openxmlformats.org/officeDocument/2006/relationships/image" Target="../media/image37.tmp"/><Relationship Id="rId7" Type="http://schemas.openxmlformats.org/officeDocument/2006/relationships/image" Target="../media/image51.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50.png"/><Relationship Id="rId5" Type="http://schemas.openxmlformats.org/officeDocument/2006/relationships/image" Target="../media/image35.tmp"/><Relationship Id="rId4" Type="http://schemas.openxmlformats.org/officeDocument/2006/relationships/image" Target="../media/image53.png"/></Relationships>
</file>

<file path=ppt/slides/_rels/slide15.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37.tmp"/><Relationship Id="rId7" Type="http://schemas.openxmlformats.org/officeDocument/2006/relationships/image" Target="../media/image35.tmp"/><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36.png"/><Relationship Id="rId9" Type="http://schemas.openxmlformats.org/officeDocument/2006/relationships/image" Target="../media/image51.png"/></Relationships>
</file>

<file path=ppt/slides/_rels/slide16.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37.tmp"/><Relationship Id="rId7" Type="http://schemas.openxmlformats.org/officeDocument/2006/relationships/image" Target="../media/image35.tmp"/><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370.png"/><Relationship Id="rId9" Type="http://schemas.openxmlformats.org/officeDocument/2006/relationships/image" Target="../media/image51.png"/></Relationships>
</file>

<file path=ppt/slides/_rels/slide17.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37.tmp"/><Relationship Id="rId7" Type="http://schemas.openxmlformats.org/officeDocument/2006/relationships/image" Target="../media/image35.tmp"/><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38.png"/><Relationship Id="rId9" Type="http://schemas.openxmlformats.org/officeDocument/2006/relationships/image" Target="../media/image51.png"/></Relationships>
</file>

<file path=ppt/slides/_rels/slide18.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7.tmp"/><Relationship Id="rId7" Type="http://schemas.openxmlformats.org/officeDocument/2006/relationships/image" Target="../media/image390.png"/><Relationship Id="rId12" Type="http://schemas.openxmlformats.org/officeDocument/2006/relationships/image" Target="../media/image51.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38.png"/><Relationship Id="rId11" Type="http://schemas.openxmlformats.org/officeDocument/2006/relationships/image" Target="../media/image50.png"/><Relationship Id="rId10" Type="http://schemas.openxmlformats.org/officeDocument/2006/relationships/image" Target="../media/image35.tmp"/><Relationship Id="rId9" Type="http://schemas.openxmlformats.org/officeDocument/2006/relationships/image" Target="../media/image410.png"/></Relationships>
</file>

<file path=ppt/slides/_rels/slide19.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35.tmp"/><Relationship Id="rId3" Type="http://schemas.openxmlformats.org/officeDocument/2006/relationships/image" Target="../media/image37.tmp"/><Relationship Id="rId7" Type="http://schemas.openxmlformats.org/officeDocument/2006/relationships/image" Target="../media/image390.png"/><Relationship Id="rId12" Type="http://schemas.openxmlformats.org/officeDocument/2006/relationships/image" Target="../media/image44.pn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38.png"/><Relationship Id="rId11" Type="http://schemas.openxmlformats.org/officeDocument/2006/relationships/image" Target="../media/image410.png"/><Relationship Id="rId15" Type="http://schemas.openxmlformats.org/officeDocument/2006/relationships/image" Target="../media/image51.png"/><Relationship Id="rId10" Type="http://schemas.openxmlformats.org/officeDocument/2006/relationships/image" Target="../media/image430.png"/><Relationship Id="rId9" Type="http://schemas.openxmlformats.org/officeDocument/2006/relationships/image" Target="../media/image42.png"/><Relationship Id="rId14" Type="http://schemas.openxmlformats.org/officeDocument/2006/relationships/image" Target="../media/image5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image" Target="../media/image35.tmp"/><Relationship Id="rId3" Type="http://schemas.openxmlformats.org/officeDocument/2006/relationships/image" Target="../media/image37.tmp"/><Relationship Id="rId7" Type="http://schemas.openxmlformats.org/officeDocument/2006/relationships/image" Target="../media/image46.png"/><Relationship Id="rId2" Type="http://schemas.openxmlformats.org/officeDocument/2006/relationships/notesSlide" Target="../notesSlides/notesSlide20.xml"/><Relationship Id="rId1" Type="http://schemas.openxmlformats.org/officeDocument/2006/relationships/slideLayout" Target="../slideLayouts/slideLayout7.xml"/><Relationship Id="rId10" Type="http://schemas.openxmlformats.org/officeDocument/2006/relationships/image" Target="../media/image51.png"/><Relationship Id="rId4" Type="http://schemas.openxmlformats.org/officeDocument/2006/relationships/image" Target="../media/image54.png"/><Relationship Id="rId9" Type="http://schemas.openxmlformats.org/officeDocument/2006/relationships/image" Target="../media/image50.png"/></Relationships>
</file>

<file path=ppt/slides/_rels/slide21.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37.tmp"/><Relationship Id="rId7" Type="http://schemas.openxmlformats.org/officeDocument/2006/relationships/image" Target="../media/image50.pn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52.png"/><Relationship Id="rId5" Type="http://schemas.openxmlformats.org/officeDocument/2006/relationships/image" Target="../media/image35.tmp"/><Relationship Id="rId10" Type="http://schemas.openxmlformats.org/officeDocument/2006/relationships/image" Target="../media/image57.png"/><Relationship Id="rId4" Type="http://schemas.openxmlformats.org/officeDocument/2006/relationships/image" Target="../media/image55.png"/><Relationship Id="rId9" Type="http://schemas.openxmlformats.org/officeDocument/2006/relationships/image" Target="../media/image56.png"/></Relationships>
</file>

<file path=ppt/slides/_rels/slide22.xml.rels><?xml version="1.0" encoding="UTF-8" standalone="yes"?>
<Relationships xmlns="http://schemas.openxmlformats.org/package/2006/relationships"><Relationship Id="rId3" Type="http://schemas.openxmlformats.org/officeDocument/2006/relationships/image" Target="../media/image570.png"/><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comments" Target="../comments/comment3.xml"/><Relationship Id="rId5" Type="http://schemas.openxmlformats.org/officeDocument/2006/relationships/image" Target="../media/image39.png"/><Relationship Id="rId4" Type="http://schemas.openxmlformats.org/officeDocument/2006/relationships/image" Target="../media/image58.png"/></Relationships>
</file>

<file path=ppt/slides/_rels/slide23.xml.rels><?xml version="1.0" encoding="UTF-8" standalone="yes"?>
<Relationships xmlns="http://schemas.openxmlformats.org/package/2006/relationships"><Relationship Id="rId3" Type="http://schemas.openxmlformats.org/officeDocument/2006/relationships/image" Target="../media/image510.png"/><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image" Target="../media/image58.png"/><Relationship Id="rId5" Type="http://schemas.openxmlformats.org/officeDocument/2006/relationships/image" Target="../media/image570.png"/><Relationship Id="rId4" Type="http://schemas.openxmlformats.org/officeDocument/2006/relationships/image" Target="../media/image520.png"/></Relationships>
</file>

<file path=ppt/slides/_rels/slide24.xml.rels><?xml version="1.0" encoding="UTF-8" standalone="yes"?>
<Relationships xmlns="http://schemas.openxmlformats.org/package/2006/relationships"><Relationship Id="rId3" Type="http://schemas.openxmlformats.org/officeDocument/2006/relationships/image" Target="../media/image510.png"/><Relationship Id="rId7" Type="http://schemas.openxmlformats.org/officeDocument/2006/relationships/image" Target="../media/image58.png"/><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image" Target="../media/image570.png"/><Relationship Id="rId5" Type="http://schemas.openxmlformats.org/officeDocument/2006/relationships/image" Target="../media/image530.png"/><Relationship Id="rId4" Type="http://schemas.openxmlformats.org/officeDocument/2006/relationships/image" Target="../media/image520.png"/></Relationships>
</file>

<file path=ppt/slides/_rels/slide25.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10.png"/><Relationship Id="rId7" Type="http://schemas.openxmlformats.org/officeDocument/2006/relationships/image" Target="../media/image570.png"/><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image" Target="../media/image530.png"/><Relationship Id="rId5" Type="http://schemas.openxmlformats.org/officeDocument/2006/relationships/image" Target="../media/image520.png"/><Relationship Id="rId4" Type="http://schemas.openxmlformats.org/officeDocument/2006/relationships/image" Target="../media/image540.png"/></Relationships>
</file>

<file path=ppt/slides/_rels/slide26.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40.png"/><Relationship Id="rId7" Type="http://schemas.openxmlformats.org/officeDocument/2006/relationships/image" Target="../media/image570.png"/><Relationship Id="rId2" Type="http://schemas.openxmlformats.org/officeDocument/2006/relationships/notesSlide" Target="../notesSlides/notesSlide26.xml"/><Relationship Id="rId1" Type="http://schemas.openxmlformats.org/officeDocument/2006/relationships/slideLayout" Target="../slideLayouts/slideLayout7.xml"/><Relationship Id="rId6" Type="http://schemas.openxmlformats.org/officeDocument/2006/relationships/image" Target="../media/image60.png"/><Relationship Id="rId5" Type="http://schemas.openxmlformats.org/officeDocument/2006/relationships/image" Target="../media/image530.png"/><Relationship Id="rId4" Type="http://schemas.openxmlformats.org/officeDocument/2006/relationships/image" Target="../media/image520.png"/></Relationships>
</file>

<file path=ppt/slides/_rels/slide27.xml.rels><?xml version="1.0" encoding="UTF-8" standalone="yes"?>
<Relationships xmlns="http://schemas.openxmlformats.org/package/2006/relationships"><Relationship Id="rId3" Type="http://schemas.openxmlformats.org/officeDocument/2006/relationships/image" Target="../media/image40.tmp"/><Relationship Id="rId2" Type="http://schemas.openxmlformats.org/officeDocument/2006/relationships/notesSlide" Target="../notesSlides/notesSlide27.xml"/><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image" Target="../media/image330.png"/><Relationship Id="rId4" Type="http://schemas.openxmlformats.org/officeDocument/2006/relationships/image" Target="../media/image32.png"/></Relationships>
</file>

<file path=ppt/slides/_rels/slide28.xml.rels><?xml version="1.0" encoding="UTF-8" standalone="yes"?>
<Relationships xmlns="http://schemas.openxmlformats.org/package/2006/relationships"><Relationship Id="rId3" Type="http://schemas.openxmlformats.org/officeDocument/2006/relationships/hyperlink" Target="https://idmodresearch.shinyapps.io/ASTMH_2019/" TargetMode="External"/><Relationship Id="rId2" Type="http://schemas.openxmlformats.org/officeDocument/2006/relationships/notesSlide" Target="../notesSlides/notesSlide28.xml"/><Relationship Id="rId1" Type="http://schemas.openxmlformats.org/officeDocument/2006/relationships/slideLayout" Target="../slideLayouts/slideLayout7.xml"/><Relationship Id="rId5" Type="http://schemas.openxmlformats.org/officeDocument/2006/relationships/image" Target="../media/image41.tmp"/><Relationship Id="rId4" Type="http://schemas.openxmlformats.org/officeDocument/2006/relationships/image" Target="../media/image40.tmp"/></Relationships>
</file>

<file path=ppt/slides/_rels/slide29.xml.rels><?xml version="1.0" encoding="UTF-8" standalone="yes"?>
<Relationships xmlns="http://schemas.openxmlformats.org/package/2006/relationships"><Relationship Id="rId3" Type="http://schemas.openxmlformats.org/officeDocument/2006/relationships/hyperlink" Target="https://idmodresearch.shinyapps.io/ASTMH_2019/" TargetMode="External"/><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8" Type="http://schemas.openxmlformats.org/officeDocument/2006/relationships/image" Target="../media/image63.png"/><Relationship Id="rId7" Type="http://schemas.openxmlformats.org/officeDocument/2006/relationships/image" Target="../media/image62.png"/><Relationship Id="rId2" Type="http://schemas.openxmlformats.org/officeDocument/2006/relationships/notesSlide" Target="../notesSlides/notesSlide31.xml"/><Relationship Id="rId1" Type="http://schemas.openxmlformats.org/officeDocument/2006/relationships/slideLayout" Target="../slideLayouts/slideLayout7.xml"/><Relationship Id="rId6" Type="http://schemas.openxmlformats.org/officeDocument/2006/relationships/image" Target="../media/image61.png"/><Relationship Id="rId5" Type="http://schemas.openxmlformats.org/officeDocument/2006/relationships/image" Target="../media/image580.png"/></Relationships>
</file>

<file path=ppt/slides/_rels/slide32.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67.png"/><Relationship Id="rId7" Type="http://schemas.openxmlformats.org/officeDocument/2006/relationships/image" Target="../media/image70.png"/><Relationship Id="rId2" Type="http://schemas.openxmlformats.org/officeDocument/2006/relationships/notesSlide" Target="../notesSlides/notesSlide32.xml"/><Relationship Id="rId1" Type="http://schemas.openxmlformats.org/officeDocument/2006/relationships/slideLayout" Target="../slideLayouts/slideLayout7.xml"/><Relationship Id="rId6" Type="http://schemas.openxmlformats.org/officeDocument/2006/relationships/image" Target="../media/image69.png"/><Relationship Id="rId5" Type="http://schemas.openxmlformats.org/officeDocument/2006/relationships/image" Target="../media/image660.png"/><Relationship Id="rId4" Type="http://schemas.openxmlformats.org/officeDocument/2006/relationships/image" Target="../media/image68.png"/><Relationship Id="rId9" Type="http://schemas.openxmlformats.org/officeDocument/2006/relationships/image" Target="../media/image72.png"/></Relationships>
</file>

<file path=ppt/slides/_rels/slide3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3.xml"/><Relationship Id="rId1" Type="http://schemas.openxmlformats.org/officeDocument/2006/relationships/slideLayout" Target="../slideLayouts/slideLayout7.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3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4.xml"/><Relationship Id="rId1" Type="http://schemas.openxmlformats.org/officeDocument/2006/relationships/slideLayout" Target="../slideLayouts/slideLayout7.xml"/><Relationship Id="rId6" Type="http://schemas.openxmlformats.org/officeDocument/2006/relationships/image" Target="../media/image66.png"/><Relationship Id="rId5" Type="http://schemas.openxmlformats.org/officeDocument/2006/relationships/image" Target="../media/image620.png"/><Relationship Id="rId4" Type="http://schemas.openxmlformats.org/officeDocument/2006/relationships/image" Target="../media/image65.png"/></Relationships>
</file>

<file path=ppt/slides/_rels/slide35.xml.rels><?xml version="1.0" encoding="UTF-8" standalone="yes"?>
<Relationships xmlns="http://schemas.openxmlformats.org/package/2006/relationships"><Relationship Id="rId3" Type="http://schemas.openxmlformats.org/officeDocument/2006/relationships/hyperlink" Target="https://idmodresearch.shinyapps.io/ASTMH_2019/" TargetMode="External"/><Relationship Id="rId2" Type="http://schemas.openxmlformats.org/officeDocument/2006/relationships/notesSlide" Target="../notesSlides/notesSlide35.xml"/><Relationship Id="rId1" Type="http://schemas.openxmlformats.org/officeDocument/2006/relationships/slideLayout" Target="../slideLayouts/slideLayout7.xml"/><Relationship Id="rId5" Type="http://schemas.openxmlformats.org/officeDocument/2006/relationships/image" Target="../media/image42.tmp"/><Relationship Id="rId4" Type="http://schemas.openxmlformats.org/officeDocument/2006/relationships/image" Target="../media/image40.tmp"/></Relationships>
</file>

<file path=ppt/slides/_rels/slide36.xml.rels><?xml version="1.0" encoding="UTF-8" standalone="yes"?>
<Relationships xmlns="http://schemas.openxmlformats.org/package/2006/relationships"><Relationship Id="rId3" Type="http://schemas.openxmlformats.org/officeDocument/2006/relationships/hyperlink" Target="https://idmodresearch.shinyapps.io/ASTMH_2019/" TargetMode="External"/><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8.xml"/><Relationship Id="rId1" Type="http://schemas.openxmlformats.org/officeDocument/2006/relationships/slideLayout" Target="../slideLayouts/slideLayout7.xml"/><Relationship Id="rId5" Type="http://schemas.openxmlformats.org/officeDocument/2006/relationships/image" Target="../media/image79.png"/><Relationship Id="rId4" Type="http://schemas.openxmlformats.org/officeDocument/2006/relationships/image" Target="../media/image78.png"/></Relationships>
</file>

<file path=ppt/slides/_rels/slide3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10.jpeg"/><Relationship Id="rId13" Type="http://schemas.openxmlformats.org/officeDocument/2006/relationships/image" Target="../media/image15.png"/><Relationship Id="rId3" Type="http://schemas.openxmlformats.org/officeDocument/2006/relationships/image" Target="../media/image5.png"/><Relationship Id="rId7" Type="http://schemas.openxmlformats.org/officeDocument/2006/relationships/image" Target="../media/image9.jpeg"/><Relationship Id="rId12" Type="http://schemas.openxmlformats.org/officeDocument/2006/relationships/image" Target="../media/image14.png"/><Relationship Id="rId2" Type="http://schemas.openxmlformats.org/officeDocument/2006/relationships/notesSlide" Target="../notesSlides/notesSlide4.xml"/><Relationship Id="rId16" Type="http://schemas.openxmlformats.org/officeDocument/2006/relationships/image" Target="../media/image18.svg"/><Relationship Id="rId1" Type="http://schemas.openxmlformats.org/officeDocument/2006/relationships/slideLayout" Target="../slideLayouts/slideLayout7.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5" Type="http://schemas.openxmlformats.org/officeDocument/2006/relationships/image" Target="../media/image17.png"/><Relationship Id="rId10" Type="http://schemas.openxmlformats.org/officeDocument/2006/relationships/image" Target="../media/image12.png"/><Relationship Id="rId4" Type="http://schemas.openxmlformats.org/officeDocument/2006/relationships/image" Target="../media/image6.svg"/><Relationship Id="rId9" Type="http://schemas.openxmlformats.org/officeDocument/2006/relationships/image" Target="../media/image11.png"/><Relationship Id="rId14" Type="http://schemas.openxmlformats.org/officeDocument/2006/relationships/image" Target="../media/image16.jpeg"/></Relationships>
</file>

<file path=ppt/slides/_rels/slide4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40.xml"/><Relationship Id="rId1" Type="http://schemas.openxmlformats.org/officeDocument/2006/relationships/slideLayout" Target="../slideLayouts/slideLayout7.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s/_rels/slide41.xml.rels><?xml version="1.0" encoding="UTF-8" standalone="yes"?>
<Relationships xmlns="http://schemas.openxmlformats.org/package/2006/relationships"><Relationship Id="rId3" Type="http://schemas.openxmlformats.org/officeDocument/2006/relationships/image" Target="../media/image810.pn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820.pn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820.png"/><Relationship Id="rId2" Type="http://schemas.openxmlformats.org/officeDocument/2006/relationships/notesSlide" Target="../notesSlides/notesSlide43.xml"/><Relationship Id="rId1" Type="http://schemas.openxmlformats.org/officeDocument/2006/relationships/slideLayout" Target="../slideLayouts/slideLayout7.xml"/><Relationship Id="rId4" Type="http://schemas.openxmlformats.org/officeDocument/2006/relationships/image" Target="../media/image830.png"/></Relationships>
</file>

<file path=ppt/slides/_rels/slide44.xml.rels><?xml version="1.0" encoding="UTF-8" standalone="yes"?>
<Relationships xmlns="http://schemas.openxmlformats.org/package/2006/relationships"><Relationship Id="rId3" Type="http://schemas.openxmlformats.org/officeDocument/2006/relationships/image" Target="../media/image820.png"/><Relationship Id="rId2" Type="http://schemas.openxmlformats.org/officeDocument/2006/relationships/notesSlide" Target="../notesSlides/notesSlide44.xml"/><Relationship Id="rId1" Type="http://schemas.openxmlformats.org/officeDocument/2006/relationships/slideLayout" Target="../slideLayouts/slideLayout7.xml"/><Relationship Id="rId5" Type="http://schemas.openxmlformats.org/officeDocument/2006/relationships/image" Target="../media/image840.png"/><Relationship Id="rId4" Type="http://schemas.openxmlformats.org/officeDocument/2006/relationships/image" Target="../media/image830.png"/></Relationships>
</file>

<file path=ppt/slides/_rels/slide4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45.xml"/><Relationship Id="rId1" Type="http://schemas.openxmlformats.org/officeDocument/2006/relationships/slideLayout" Target="../slideLayouts/slideLayout7.xml"/><Relationship Id="rId5" Type="http://schemas.openxmlformats.org/officeDocument/2006/relationships/image" Target="../media/image87.png"/><Relationship Id="rId4" Type="http://schemas.openxmlformats.org/officeDocument/2006/relationships/image" Target="../media/image86.png"/></Relationships>
</file>

<file path=ppt/slides/_rels/slide46.xml.rels><?xml version="1.0" encoding="UTF-8" standalone="yes"?>
<Relationships xmlns="http://schemas.openxmlformats.org/package/2006/relationships"><Relationship Id="rId3" Type="http://schemas.openxmlformats.org/officeDocument/2006/relationships/hyperlink" Target="https://idmodresearch.shinyapps.io/ASTMH_2019/" TargetMode="External"/><Relationship Id="rId2" Type="http://schemas.openxmlformats.org/officeDocument/2006/relationships/notesSlide" Target="../notesSlides/notesSlide46.xml"/><Relationship Id="rId1" Type="http://schemas.openxmlformats.org/officeDocument/2006/relationships/slideLayout" Target="../slideLayouts/slideLayout7.xml"/><Relationship Id="rId5" Type="http://schemas.openxmlformats.org/officeDocument/2006/relationships/image" Target="../media/image40.tmp"/><Relationship Id="rId4" Type="http://schemas.openxmlformats.org/officeDocument/2006/relationships/image" Target="../media/image43.tmp"/></Relationships>
</file>

<file path=ppt/slides/_rels/slide47.xml.rels><?xml version="1.0" encoding="UTF-8" standalone="yes"?>
<Relationships xmlns="http://schemas.openxmlformats.org/package/2006/relationships"><Relationship Id="rId3" Type="http://schemas.openxmlformats.org/officeDocument/2006/relationships/hyperlink" Target="https://idmodresearch.shinyapps.io/ASTMH_2019/" TargetMode="External"/><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44.tmp"/><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810.png"/><Relationship Id="rId2" Type="http://schemas.openxmlformats.org/officeDocument/2006/relationships/notesSlide" Target="../notesSlides/notesSlide49.xml"/><Relationship Id="rId1" Type="http://schemas.openxmlformats.org/officeDocument/2006/relationships/slideLayout" Target="../slideLayouts/slideLayout7.xml"/><Relationship Id="rId6" Type="http://schemas.openxmlformats.org/officeDocument/2006/relationships/comments" Target="../comments/comment4.xml"/><Relationship Id="rId5" Type="http://schemas.openxmlformats.org/officeDocument/2006/relationships/image" Target="../media/image870.png"/><Relationship Id="rId4" Type="http://schemas.openxmlformats.org/officeDocument/2006/relationships/image" Target="../media/image860.png"/></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comments" Target="../comments/comment1.xml"/><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slides/_rels/slide50.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50.xml"/><Relationship Id="rId1" Type="http://schemas.openxmlformats.org/officeDocument/2006/relationships/slideLayout" Target="../slideLayouts/slideLayout7.xml"/><Relationship Id="rId6" Type="http://schemas.openxmlformats.org/officeDocument/2006/relationships/comments" Target="../comments/comment5.xml"/><Relationship Id="rId5" Type="http://schemas.openxmlformats.org/officeDocument/2006/relationships/image" Target="../media/image90.png"/><Relationship Id="rId4" Type="http://schemas.openxmlformats.org/officeDocument/2006/relationships/image" Target="../media/image89.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53.xml"/><Relationship Id="rId1" Type="http://schemas.openxmlformats.org/officeDocument/2006/relationships/slideLayout" Target="../slideLayouts/slideLayout7.xml"/><Relationship Id="rId4" Type="http://schemas.openxmlformats.org/officeDocument/2006/relationships/image" Target="../media/image99.png"/></Relationships>
</file>

<file path=ppt/slides/_rels/slide54.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54.xml"/><Relationship Id="rId1" Type="http://schemas.openxmlformats.org/officeDocument/2006/relationships/slideLayout" Target="../slideLayouts/slideLayout7.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101.png"/></Relationships>
</file>

<file path=ppt/slides/_rels/slide55.xml.rels><?xml version="1.0" encoding="UTF-8" standalone="yes"?>
<Relationships xmlns="http://schemas.openxmlformats.org/package/2006/relationships"><Relationship Id="rId3" Type="http://schemas.openxmlformats.org/officeDocument/2006/relationships/image" Target="../media/image100.png"/><Relationship Id="rId7" Type="http://schemas.openxmlformats.org/officeDocument/2006/relationships/image" Target="../media/image104.png"/><Relationship Id="rId2" Type="http://schemas.openxmlformats.org/officeDocument/2006/relationships/notesSlide" Target="../notesSlides/notesSlide55.xml"/><Relationship Id="rId1" Type="http://schemas.openxmlformats.org/officeDocument/2006/relationships/slideLayout" Target="../slideLayouts/slideLayout7.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101.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7.xml"/><Relationship Id="rId1" Type="http://schemas.openxmlformats.org/officeDocument/2006/relationships/slideLayout" Target="../slideLayouts/slideLayout7.xml"/><Relationship Id="rId4" Type="http://schemas.openxmlformats.org/officeDocument/2006/relationships/image" Target="../media/image45.tmp"/></Relationships>
</file>

<file path=ppt/slides/_rels/slide58.xml.rels><?xml version="1.0" encoding="UTF-8" standalone="yes"?>
<Relationships xmlns="http://schemas.openxmlformats.org/package/2006/relationships"><Relationship Id="rId8" Type="http://schemas.openxmlformats.org/officeDocument/2006/relationships/comments" Target="../comments/comment6.xml"/><Relationship Id="rId3" Type="http://schemas.openxmlformats.org/officeDocument/2006/relationships/image" Target="../media/image45.tmp"/><Relationship Id="rId7" Type="http://schemas.openxmlformats.org/officeDocument/2006/relationships/image" Target="../media/image96.png"/><Relationship Id="rId2" Type="http://schemas.openxmlformats.org/officeDocument/2006/relationships/notesSlide" Target="../notesSlides/notesSlide58.xml"/><Relationship Id="rId1" Type="http://schemas.openxmlformats.org/officeDocument/2006/relationships/slideLayout" Target="../slideLayouts/slideLayout7.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93.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3.png"/><Relationship Id="rId3" Type="http://schemas.openxmlformats.org/officeDocument/2006/relationships/image" Target="../media/image23.png"/><Relationship Id="rId7" Type="http://schemas.openxmlformats.org/officeDocument/2006/relationships/image" Target="../media/image27.svg"/><Relationship Id="rId12" Type="http://schemas.openxmlformats.org/officeDocument/2006/relationships/image" Target="../media/image32.sv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26.png"/><Relationship Id="rId11" Type="http://schemas.openxmlformats.org/officeDocument/2006/relationships/image" Target="../media/image31.png"/><Relationship Id="rId5" Type="http://schemas.openxmlformats.org/officeDocument/2006/relationships/image" Target="../media/image25.svg"/><Relationship Id="rId15" Type="http://schemas.openxmlformats.org/officeDocument/2006/relationships/comments" Target="../comments/comment2.xml"/><Relationship Id="rId10" Type="http://schemas.openxmlformats.org/officeDocument/2006/relationships/image" Target="../media/image30.svg"/><Relationship Id="rId4" Type="http://schemas.openxmlformats.org/officeDocument/2006/relationships/image" Target="../media/image24.png"/><Relationship Id="rId9" Type="http://schemas.openxmlformats.org/officeDocument/2006/relationships/image" Target="../media/image29.png"/><Relationship Id="rId14" Type="http://schemas.openxmlformats.org/officeDocument/2006/relationships/image" Target="../media/image34.svg"/></Relationships>
</file>

<file path=ppt/slides/_rels/slide60.xml.rels><?xml version="1.0" encoding="UTF-8" standalone="yes"?>
<Relationships xmlns="http://schemas.openxmlformats.org/package/2006/relationships"><Relationship Id="rId3" Type="http://schemas.openxmlformats.org/officeDocument/2006/relationships/comments" Target="../comments/comment7.xml"/><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8" Type="http://schemas.openxmlformats.org/officeDocument/2006/relationships/image" Target="../media/image50.svg"/><Relationship Id="rId13" Type="http://schemas.openxmlformats.org/officeDocument/2006/relationships/image" Target="../media/image97.png"/><Relationship Id="rId3" Type="http://schemas.openxmlformats.org/officeDocument/2006/relationships/image" Target="../media/image92.png"/><Relationship Id="rId7" Type="http://schemas.openxmlformats.org/officeDocument/2006/relationships/image" Target="../media/image49.png"/><Relationship Id="rId12" Type="http://schemas.openxmlformats.org/officeDocument/2006/relationships/image" Target="../media/image92.svg"/><Relationship Id="rId2" Type="http://schemas.openxmlformats.org/officeDocument/2006/relationships/notesSlide" Target="../notesSlides/notesSlide61.xml"/><Relationship Id="rId16" Type="http://schemas.openxmlformats.org/officeDocument/2006/relationships/image" Target="../media/image106.svg"/><Relationship Id="rId1" Type="http://schemas.openxmlformats.org/officeDocument/2006/relationships/slideLayout" Target="../slideLayouts/slideLayout7.xml"/><Relationship Id="rId6" Type="http://schemas.openxmlformats.org/officeDocument/2006/relationships/image" Target="../media/image48.svg"/><Relationship Id="rId11" Type="http://schemas.openxmlformats.org/officeDocument/2006/relationships/image" Target="../media/image91.png"/><Relationship Id="rId5" Type="http://schemas.openxmlformats.org/officeDocument/2006/relationships/image" Target="../media/image47.png"/><Relationship Id="rId15" Type="http://schemas.openxmlformats.org/officeDocument/2006/relationships/image" Target="../media/image105.png"/><Relationship Id="rId10" Type="http://schemas.openxmlformats.org/officeDocument/2006/relationships/image" Target="../media/image60.svg"/><Relationship Id="rId4" Type="http://schemas.openxmlformats.org/officeDocument/2006/relationships/image" Target="../media/image930.png"/><Relationship Id="rId9" Type="http://schemas.openxmlformats.org/officeDocument/2006/relationships/image" Target="../media/image59.png"/><Relationship Id="rId14" Type="http://schemas.openxmlformats.org/officeDocument/2006/relationships/image" Target="../media/image98.svg"/></Relationships>
</file>

<file path=ppt/slides/_rels/slide62.xml.rels><?xml version="1.0" encoding="UTF-8" standalone="yes"?>
<Relationships xmlns="http://schemas.openxmlformats.org/package/2006/relationships"><Relationship Id="rId8" Type="http://schemas.openxmlformats.org/officeDocument/2006/relationships/image" Target="../media/image112.png"/><Relationship Id="rId13" Type="http://schemas.openxmlformats.org/officeDocument/2006/relationships/image" Target="../media/image117.svg"/><Relationship Id="rId3" Type="http://schemas.openxmlformats.org/officeDocument/2006/relationships/image" Target="../media/image107.png"/><Relationship Id="rId7" Type="http://schemas.openxmlformats.org/officeDocument/2006/relationships/image" Target="../media/image111.svg"/><Relationship Id="rId12" Type="http://schemas.openxmlformats.org/officeDocument/2006/relationships/image" Target="../media/image116.png"/><Relationship Id="rId2" Type="http://schemas.openxmlformats.org/officeDocument/2006/relationships/notesSlide" Target="../notesSlides/notesSlide62.xml"/><Relationship Id="rId1" Type="http://schemas.openxmlformats.org/officeDocument/2006/relationships/slideLayout" Target="../slideLayouts/slideLayout7.xml"/><Relationship Id="rId6" Type="http://schemas.openxmlformats.org/officeDocument/2006/relationships/image" Target="../media/image110.png"/><Relationship Id="rId11" Type="http://schemas.openxmlformats.org/officeDocument/2006/relationships/image" Target="../media/image115.svg"/><Relationship Id="rId5" Type="http://schemas.openxmlformats.org/officeDocument/2006/relationships/image" Target="../media/image109.svg"/><Relationship Id="rId10" Type="http://schemas.openxmlformats.org/officeDocument/2006/relationships/image" Target="../media/image114.png"/><Relationship Id="rId4" Type="http://schemas.openxmlformats.org/officeDocument/2006/relationships/image" Target="../media/image108.png"/><Relationship Id="rId9" Type="http://schemas.openxmlformats.org/officeDocument/2006/relationships/image" Target="../media/image113.svg"/><Relationship Id="rId14" Type="http://schemas.openxmlformats.org/officeDocument/2006/relationships/image" Target="../media/image118.png"/></Relationships>
</file>

<file path=ppt/slides/_rels/slide63.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63.xml"/><Relationship Id="rId1" Type="http://schemas.openxmlformats.org/officeDocument/2006/relationships/slideLayout" Target="../slideLayouts/slideLayout7.xml"/><Relationship Id="rId5" Type="http://schemas.openxmlformats.org/officeDocument/2006/relationships/image" Target="../media/image121.svg"/><Relationship Id="rId4" Type="http://schemas.openxmlformats.org/officeDocument/2006/relationships/image" Target="../media/image120.png"/></Relationships>
</file>

<file path=ppt/slides/_rels/slide64.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64.xml"/><Relationship Id="rId1" Type="http://schemas.openxmlformats.org/officeDocument/2006/relationships/slideLayout" Target="../slideLayouts/slideLayout7.xml"/><Relationship Id="rId4" Type="http://schemas.openxmlformats.org/officeDocument/2006/relationships/image" Target="../media/image123.png"/></Relationships>
</file>

<file path=ppt/slides/_rels/slide65.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65.xml"/><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126.svg"/><Relationship Id="rId4" Type="http://schemas.openxmlformats.org/officeDocument/2006/relationships/image" Target="../media/image125.png"/></Relationships>
</file>

<file path=ppt/slides/_rels/slide66.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67.xml"/><Relationship Id="rId1" Type="http://schemas.openxmlformats.org/officeDocument/2006/relationships/slideLayout" Target="../slideLayouts/slideLayout7.xml"/><Relationship Id="rId6" Type="http://schemas.openxmlformats.org/officeDocument/2006/relationships/image" Target="../media/image113.svg"/><Relationship Id="rId5" Type="http://schemas.openxmlformats.org/officeDocument/2006/relationships/image" Target="../media/image112.png"/><Relationship Id="rId4" Type="http://schemas.openxmlformats.org/officeDocument/2006/relationships/image" Target="../media/image129.pn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hyperlink" Target="https://github.com/InstituteforDiseaseModeling/EMOD" TargetMode="External"/><Relationship Id="rId2" Type="http://schemas.openxmlformats.org/officeDocument/2006/relationships/notesSlide" Target="../notesSlides/notesSlide69.xml"/><Relationship Id="rId1" Type="http://schemas.openxmlformats.org/officeDocument/2006/relationships/slideLayout" Target="../slideLayouts/slideLayout7.xml"/><Relationship Id="rId4" Type="http://schemas.openxmlformats.org/officeDocument/2006/relationships/image" Target="../media/image130.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70.xml"/><Relationship Id="rId1" Type="http://schemas.openxmlformats.org/officeDocument/2006/relationships/slideLayout" Target="../slideLayouts/slideLayout7.xml"/><Relationship Id="rId4" Type="http://schemas.openxmlformats.org/officeDocument/2006/relationships/image" Target="../media/image132.png"/></Relationships>
</file>

<file path=ppt/slides/_rels/slide71.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71.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73.xml"/><Relationship Id="rId1" Type="http://schemas.openxmlformats.org/officeDocument/2006/relationships/slideLayout" Target="../slideLayouts/slideLayout7.xml"/><Relationship Id="rId5" Type="http://schemas.openxmlformats.org/officeDocument/2006/relationships/image" Target="../media/image136.png"/><Relationship Id="rId4" Type="http://schemas.openxmlformats.org/officeDocument/2006/relationships/image" Target="../media/image135.png"/></Relationships>
</file>

<file path=ppt/slides/_rels/slide74.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74.xml"/><Relationship Id="rId1" Type="http://schemas.openxmlformats.org/officeDocument/2006/relationships/slideLayout" Target="../slideLayouts/slideLayout7.xml"/><Relationship Id="rId5" Type="http://schemas.openxmlformats.org/officeDocument/2006/relationships/image" Target="../media/image136.png"/><Relationship Id="rId4" Type="http://schemas.openxmlformats.org/officeDocument/2006/relationships/image" Target="../media/image135.png"/></Relationships>
</file>

<file path=ppt/slides/_rels/slide75.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75.xml"/><Relationship Id="rId1" Type="http://schemas.openxmlformats.org/officeDocument/2006/relationships/slideLayout" Target="../slideLayouts/slideLayout7.xml"/><Relationship Id="rId4" Type="http://schemas.openxmlformats.org/officeDocument/2006/relationships/image" Target="../media/image138.png"/></Relationships>
</file>

<file path=ppt/slides/_rels/slide76.xml.rels><?xml version="1.0" encoding="UTF-8" standalone="yes"?>
<Relationships xmlns="http://schemas.openxmlformats.org/package/2006/relationships"><Relationship Id="rId3" Type="http://schemas.openxmlformats.org/officeDocument/2006/relationships/hyperlink" Target="https://quickstart.idmod.org/" TargetMode="External"/><Relationship Id="rId2" Type="http://schemas.openxmlformats.org/officeDocument/2006/relationships/notesSlide" Target="../notesSlides/notesSlide76.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1330.png"/><Relationship Id="rId2" Type="http://schemas.openxmlformats.org/officeDocument/2006/relationships/notesSlide" Target="../notesSlides/notesSlide77.xml"/><Relationship Id="rId1" Type="http://schemas.openxmlformats.org/officeDocument/2006/relationships/slideLayout" Target="../slideLayouts/slideLayout7.xml"/><Relationship Id="rId4" Type="http://schemas.openxmlformats.org/officeDocument/2006/relationships/image" Target="../media/image1340.png"/></Relationships>
</file>

<file path=ppt/slides/_rels/slide78.xml.rels><?xml version="1.0" encoding="UTF-8" standalone="yes"?>
<Relationships xmlns="http://schemas.openxmlformats.org/package/2006/relationships"><Relationship Id="rId3" Type="http://schemas.openxmlformats.org/officeDocument/2006/relationships/hyperlink" Target="http://idmod.org/docs/" TargetMode="External"/><Relationship Id="rId2" Type="http://schemas.openxmlformats.org/officeDocument/2006/relationships/notesSlide" Target="../notesSlides/notesSlide78.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hyperlink" Target="http://idmod.org/docs/general/install-overview.html" TargetMode="External"/><Relationship Id="rId2" Type="http://schemas.openxmlformats.org/officeDocument/2006/relationships/notesSlide" Target="../notesSlides/notesSlide80.xml"/><Relationship Id="rId1" Type="http://schemas.openxmlformats.org/officeDocument/2006/relationships/slideLayout" Target="../slideLayouts/slideLayout7.xml"/><Relationship Id="rId5" Type="http://schemas.openxmlformats.org/officeDocument/2006/relationships/hyperlink" Target="https://github.com/InstituteforDiseaseModeling/docs-emod-scenarios" TargetMode="External"/><Relationship Id="rId4" Type="http://schemas.openxmlformats.org/officeDocument/2006/relationships/hyperlink" Target="https://packages.idmod.org/artifactory/webapp/#/artifacts/browse/tree/General/idm-docker-public" TargetMode="Externa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hyperlink" Target="http://idmod.org/documentation" TargetMode="External"/><Relationship Id="rId7" Type="http://schemas.openxmlformats.org/officeDocument/2006/relationships/hyperlink" Target="mailto:jschripsema@idmod.org" TargetMode="External"/><Relationship Id="rId2" Type="http://schemas.openxmlformats.org/officeDocument/2006/relationships/notesSlide" Target="../notesSlides/notesSlide82.xml"/><Relationship Id="rId1" Type="http://schemas.openxmlformats.org/officeDocument/2006/relationships/slideLayout" Target="../slideLayouts/slideLayout7.xml"/><Relationship Id="rId6" Type="http://schemas.openxmlformats.org/officeDocument/2006/relationships/hyperlink" Target="mailto:mizzo@idmod.org" TargetMode="External"/><Relationship Id="rId5" Type="http://schemas.openxmlformats.org/officeDocument/2006/relationships/hyperlink" Target="mailto:bcreiner@uw.edu" TargetMode="External"/><Relationship Id="rId4" Type="http://schemas.openxmlformats.org/officeDocument/2006/relationships/hyperlink" Target="mailto:support@idmod.org" TargetMode="Externa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4.xml"/><Relationship Id="rId1" Type="http://schemas.openxmlformats.org/officeDocument/2006/relationships/slideLayout" Target="../slideLayouts/slideLayout1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image" Target="../media/image1380.png"/><Relationship Id="rId2" Type="http://schemas.openxmlformats.org/officeDocument/2006/relationships/notesSlide" Target="../notesSlides/notesSlide86.xml"/><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642186"/>
            <a:ext cx="9144000" cy="1307939"/>
          </a:xfrm>
        </p:spPr>
        <p:txBody>
          <a:bodyPr>
            <a:normAutofit fontScale="90000"/>
          </a:bodyPr>
          <a:lstStyle/>
          <a:p>
            <a:r>
              <a:rPr lang="en-US" sz="6500" b="1" dirty="0">
                <a:solidFill>
                  <a:srgbClr val="0070C0"/>
                </a:solidFill>
              </a:rPr>
              <a:t>Disease modeling with EMOD</a:t>
            </a:r>
            <a:endParaRPr lang="en-US" sz="6500" b="1" dirty="0">
              <a:solidFill>
                <a:srgbClr val="0070C0"/>
              </a:solidFill>
              <a:latin typeface="+mn-lt"/>
            </a:endParaRPr>
          </a:p>
        </p:txBody>
      </p:sp>
      <p:sp>
        <p:nvSpPr>
          <p:cNvPr id="3" name="Subtitle 2"/>
          <p:cNvSpPr>
            <a:spLocks noGrp="1"/>
          </p:cNvSpPr>
          <p:nvPr>
            <p:ph type="subTitle" idx="1"/>
          </p:nvPr>
        </p:nvSpPr>
        <p:spPr>
          <a:xfrm>
            <a:off x="1524000" y="3284797"/>
            <a:ext cx="9144000" cy="1655762"/>
          </a:xfrm>
        </p:spPr>
        <p:txBody>
          <a:bodyPr>
            <a:normAutofit/>
          </a:bodyPr>
          <a:lstStyle/>
          <a:p>
            <a:r>
              <a:rPr lang="en-US" sz="4400" dirty="0">
                <a:solidFill>
                  <a:schemeClr val="bg2">
                    <a:lumMod val="25000"/>
                  </a:schemeClr>
                </a:solidFill>
              </a:rPr>
              <a:t>Introductory workshop, </a:t>
            </a:r>
          </a:p>
          <a:p>
            <a:r>
              <a:rPr lang="en-US" sz="4400" dirty="0">
                <a:solidFill>
                  <a:schemeClr val="bg2">
                    <a:lumMod val="25000"/>
                  </a:schemeClr>
                </a:solidFill>
              </a:rPr>
              <a:t>ASTMH 2019</a:t>
            </a:r>
          </a:p>
        </p:txBody>
      </p:sp>
      <p:cxnSp>
        <p:nvCxnSpPr>
          <p:cNvPr id="9" name="Straight Connector 8"/>
          <p:cNvCxnSpPr>
            <a:cxnSpLocks/>
          </p:cNvCxnSpPr>
          <p:nvPr/>
        </p:nvCxnSpPr>
        <p:spPr>
          <a:xfrm>
            <a:off x="1656966" y="2950125"/>
            <a:ext cx="8923072" cy="0"/>
          </a:xfrm>
          <a:prstGeom prst="line">
            <a:avLst/>
          </a:prstGeom>
          <a:ln w="28575">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146957" y="130629"/>
            <a:ext cx="11870872" cy="6531428"/>
          </a:xfrm>
          <a:prstGeom prst="rect">
            <a:avLst/>
          </a:pr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endParaRPr>
          </a:p>
        </p:txBody>
      </p:sp>
      <p:pic>
        <p:nvPicPr>
          <p:cNvPr id="6" name="Picture 6">
            <a:extLst>
              <a:ext uri="{FF2B5EF4-FFF2-40B4-BE49-F238E27FC236}">
                <a16:creationId xmlns:a16="http://schemas.microsoft.com/office/drawing/2014/main" id="{863066AD-B58F-43E1-BD45-B9B4063A6668}"/>
              </a:ext>
            </a:extLst>
          </p:cNvPr>
          <p:cNvPicPr>
            <a:picLocks noChangeAspect="1"/>
          </p:cNvPicPr>
          <p:nvPr/>
        </p:nvPicPr>
        <p:blipFill rotWithShape="1">
          <a:blip r:embed="rId3"/>
          <a:srcRect l="11584" t="22194" r="9079" b="23202"/>
          <a:stretch/>
        </p:blipFill>
        <p:spPr>
          <a:xfrm>
            <a:off x="9955986" y="6148311"/>
            <a:ext cx="1859008" cy="395515"/>
          </a:xfrm>
          <a:prstGeom prst="rect">
            <a:avLst/>
          </a:prstGeom>
        </p:spPr>
      </p:pic>
      <p:pic>
        <p:nvPicPr>
          <p:cNvPr id="4" name="Picture 4" descr="A close up of a logo&#10;&#10;Description generated with very high confidence">
            <a:extLst>
              <a:ext uri="{FF2B5EF4-FFF2-40B4-BE49-F238E27FC236}">
                <a16:creationId xmlns:a16="http://schemas.microsoft.com/office/drawing/2014/main" id="{2716A7E0-FBBD-42EA-95E5-862C6A7B167A}"/>
              </a:ext>
            </a:extLst>
          </p:cNvPr>
          <p:cNvPicPr>
            <a:picLocks noChangeAspect="1"/>
          </p:cNvPicPr>
          <p:nvPr/>
        </p:nvPicPr>
        <p:blipFill>
          <a:blip r:embed="rId4"/>
          <a:stretch>
            <a:fillRect/>
          </a:stretch>
        </p:blipFill>
        <p:spPr>
          <a:xfrm>
            <a:off x="232611" y="5931349"/>
            <a:ext cx="2743200" cy="663512"/>
          </a:xfrm>
          <a:prstGeom prst="rect">
            <a:avLst/>
          </a:prstGeom>
        </p:spPr>
      </p:pic>
    </p:spTree>
    <p:extLst>
      <p:ext uri="{BB962C8B-B14F-4D97-AF65-F5344CB8AC3E}">
        <p14:creationId xmlns:p14="http://schemas.microsoft.com/office/powerpoint/2010/main" val="33081719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237506"/>
            <a:ext cx="12100956" cy="819398"/>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146957" y="130629"/>
            <a:ext cx="11870872" cy="6531428"/>
          </a:xfrm>
          <a:prstGeom prst="rect">
            <a:avLst/>
          </a:pr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endParaRPr>
          </a:p>
        </p:txBody>
      </p:sp>
      <p:sp>
        <p:nvSpPr>
          <p:cNvPr id="3" name="TextBox 2"/>
          <p:cNvSpPr txBox="1"/>
          <p:nvPr/>
        </p:nvSpPr>
        <p:spPr>
          <a:xfrm>
            <a:off x="473529" y="424543"/>
            <a:ext cx="8262257" cy="523220"/>
          </a:xfrm>
          <a:prstGeom prst="rect">
            <a:avLst/>
          </a:prstGeom>
          <a:noFill/>
        </p:spPr>
        <p:txBody>
          <a:bodyPr wrap="square" rtlCol="0">
            <a:spAutoFit/>
          </a:bodyPr>
          <a:lstStyle/>
          <a:p>
            <a:r>
              <a:rPr lang="en-US" sz="2800" dirty="0">
                <a:solidFill>
                  <a:schemeClr val="bg1"/>
                </a:solidFill>
              </a:rPr>
              <a:t>Compartmental models</a:t>
            </a:r>
          </a:p>
        </p:txBody>
      </p:sp>
      <p:pic>
        <p:nvPicPr>
          <p:cNvPr id="4" name="Picture 3" descr="Bacaër2011_Chapter_McKendrickAndKermackOnEpidemic.pdf - Adobe Acrobat Pro DC"/>
          <p:cNvPicPr>
            <a:picLocks noChangeAspect="1"/>
          </p:cNvPicPr>
          <p:nvPr/>
        </p:nvPicPr>
        <p:blipFill rotWithShape="1">
          <a:blip r:embed="rId3">
            <a:extLst>
              <a:ext uri="{28A0092B-C50C-407E-A947-70E740481C1C}">
                <a14:useLocalDpi xmlns:a14="http://schemas.microsoft.com/office/drawing/2010/main" val="0"/>
              </a:ext>
            </a:extLst>
          </a:blip>
          <a:srcRect l="45736" t="29468" r="37692" b="25154"/>
          <a:stretch/>
        </p:blipFill>
        <p:spPr>
          <a:xfrm>
            <a:off x="2902370" y="2452564"/>
            <a:ext cx="2402938" cy="3719012"/>
          </a:xfrm>
          <a:prstGeom prst="rect">
            <a:avLst/>
          </a:prstGeom>
        </p:spPr>
      </p:pic>
      <p:sp>
        <p:nvSpPr>
          <p:cNvPr id="5" name="TextBox 4"/>
          <p:cNvSpPr txBox="1"/>
          <p:nvPr/>
        </p:nvSpPr>
        <p:spPr>
          <a:xfrm>
            <a:off x="3062653" y="6056452"/>
            <a:ext cx="2082373" cy="338554"/>
          </a:xfrm>
          <a:prstGeom prst="rect">
            <a:avLst/>
          </a:prstGeom>
          <a:noFill/>
        </p:spPr>
        <p:txBody>
          <a:bodyPr wrap="square" rtlCol="0">
            <a:spAutoFit/>
          </a:bodyPr>
          <a:lstStyle/>
          <a:p>
            <a:pPr algn="ctr"/>
            <a:r>
              <a:rPr lang="en-US" sz="1600" dirty="0"/>
              <a:t>Anderson </a:t>
            </a:r>
            <a:r>
              <a:rPr lang="en-US" sz="1600" dirty="0" err="1"/>
              <a:t>McKendrick</a:t>
            </a:r>
            <a:endParaRPr lang="en-US" sz="1600" dirty="0"/>
          </a:p>
        </p:txBody>
      </p:sp>
      <p:sp>
        <p:nvSpPr>
          <p:cNvPr id="8" name="TextBox 7"/>
          <p:cNvSpPr txBox="1"/>
          <p:nvPr/>
        </p:nvSpPr>
        <p:spPr>
          <a:xfrm>
            <a:off x="567899" y="6056452"/>
            <a:ext cx="2082373" cy="338554"/>
          </a:xfrm>
          <a:prstGeom prst="rect">
            <a:avLst/>
          </a:prstGeom>
          <a:noFill/>
        </p:spPr>
        <p:txBody>
          <a:bodyPr wrap="square" rtlCol="0">
            <a:spAutoFit/>
          </a:bodyPr>
          <a:lstStyle/>
          <a:p>
            <a:pPr algn="ctr"/>
            <a:r>
              <a:rPr lang="en-US" sz="1600" dirty="0"/>
              <a:t>William </a:t>
            </a:r>
            <a:r>
              <a:rPr lang="en-US" sz="1600" dirty="0" err="1"/>
              <a:t>Kermack</a:t>
            </a:r>
            <a:endParaRPr lang="en-US" sz="1600" dirty="0"/>
          </a:p>
        </p:txBody>
      </p:sp>
      <p:pic>
        <p:nvPicPr>
          <p:cNvPr id="11" name="Picture 10" descr="Bacaër2011_Chapter_McKendrickAndKermackOnEpidemic.pdf - Adobe Acrobat Pro DC"/>
          <p:cNvPicPr>
            <a:picLocks noChangeAspect="1"/>
          </p:cNvPicPr>
          <p:nvPr/>
        </p:nvPicPr>
        <p:blipFill rotWithShape="1">
          <a:blip r:embed="rId3">
            <a:extLst>
              <a:ext uri="{28A0092B-C50C-407E-A947-70E740481C1C}">
                <a14:useLocalDpi xmlns:a14="http://schemas.microsoft.com/office/drawing/2010/main" val="0"/>
              </a:ext>
            </a:extLst>
          </a:blip>
          <a:srcRect l="62365" t="29468" r="19750" b="25686"/>
          <a:stretch/>
        </p:blipFill>
        <p:spPr>
          <a:xfrm>
            <a:off x="312394" y="2452564"/>
            <a:ext cx="2593383" cy="3675391"/>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82606" y="2282957"/>
            <a:ext cx="2587302" cy="3675391"/>
          </a:xfrm>
          <a:prstGeom prst="rect">
            <a:avLst/>
          </a:prstGeom>
        </p:spPr>
      </p:pic>
      <p:sp>
        <p:nvSpPr>
          <p:cNvPr id="12" name="TextBox 11"/>
          <p:cNvSpPr txBox="1"/>
          <p:nvPr/>
        </p:nvSpPr>
        <p:spPr>
          <a:xfrm>
            <a:off x="7415307" y="5952883"/>
            <a:ext cx="2082373" cy="338554"/>
          </a:xfrm>
          <a:prstGeom prst="rect">
            <a:avLst/>
          </a:prstGeom>
          <a:noFill/>
        </p:spPr>
        <p:txBody>
          <a:bodyPr wrap="square" rtlCol="0">
            <a:spAutoFit/>
          </a:bodyPr>
          <a:lstStyle/>
          <a:p>
            <a:pPr algn="ctr"/>
            <a:r>
              <a:rPr lang="en-US" sz="1600" dirty="0"/>
              <a:t>Ronald Ross</a:t>
            </a:r>
          </a:p>
        </p:txBody>
      </p:sp>
      <p:cxnSp>
        <p:nvCxnSpPr>
          <p:cNvPr id="13" name="Straight Arrow Connector 12"/>
          <p:cNvCxnSpPr/>
          <p:nvPr/>
        </p:nvCxnSpPr>
        <p:spPr>
          <a:xfrm flipH="1">
            <a:off x="5495753" y="4120652"/>
            <a:ext cx="1523906" cy="191418"/>
          </a:xfrm>
          <a:prstGeom prst="straightConnector1">
            <a:avLst/>
          </a:prstGeom>
          <a:ln w="82550">
            <a:solidFill>
              <a:schemeClr val="accent2"/>
            </a:solidFill>
            <a:headEnd w="sm" len="lg"/>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2443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237506"/>
            <a:ext cx="12100956" cy="819398"/>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146957" y="130629"/>
            <a:ext cx="11870872" cy="6531428"/>
          </a:xfrm>
          <a:prstGeom prst="rect">
            <a:avLst/>
          </a:pr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endParaRPr>
          </a:p>
        </p:txBody>
      </p:sp>
      <p:sp>
        <p:nvSpPr>
          <p:cNvPr id="3" name="TextBox 2"/>
          <p:cNvSpPr txBox="1"/>
          <p:nvPr/>
        </p:nvSpPr>
        <p:spPr>
          <a:xfrm>
            <a:off x="473529" y="424543"/>
            <a:ext cx="8262257" cy="523220"/>
          </a:xfrm>
          <a:prstGeom prst="rect">
            <a:avLst/>
          </a:prstGeom>
          <a:noFill/>
        </p:spPr>
        <p:txBody>
          <a:bodyPr wrap="square" rtlCol="0">
            <a:spAutoFit/>
          </a:bodyPr>
          <a:lstStyle/>
          <a:p>
            <a:r>
              <a:rPr lang="en-US" sz="2800" dirty="0">
                <a:solidFill>
                  <a:schemeClr val="bg1"/>
                </a:solidFill>
              </a:rPr>
              <a:t>Compartmental models</a:t>
            </a:r>
          </a:p>
        </p:txBody>
      </p:sp>
      <p:pic>
        <p:nvPicPr>
          <p:cNvPr id="9" name="Picture 8" descr="700.full.pdf - Adobe Acrobat Pro DC"/>
          <p:cNvPicPr>
            <a:picLocks noChangeAspect="1"/>
          </p:cNvPicPr>
          <p:nvPr/>
        </p:nvPicPr>
        <p:blipFill rotWithShape="1">
          <a:blip r:embed="rId3">
            <a:extLst>
              <a:ext uri="{28A0092B-C50C-407E-A947-70E740481C1C}">
                <a14:useLocalDpi xmlns:a14="http://schemas.microsoft.com/office/drawing/2010/main" val="0"/>
              </a:ext>
            </a:extLst>
          </a:blip>
          <a:srcRect l="30467" t="55269" r="38259" b="31075"/>
          <a:stretch/>
        </p:blipFill>
        <p:spPr>
          <a:xfrm>
            <a:off x="312094" y="1192322"/>
            <a:ext cx="4951650" cy="1260242"/>
          </a:xfrm>
          <a:prstGeom prst="rect">
            <a:avLst/>
          </a:prstGeom>
        </p:spPr>
      </p:pic>
      <p:pic>
        <p:nvPicPr>
          <p:cNvPr id="11" name="Picture 10" descr="Bacaër2011_Chapter_McKendrickAndKermackOnEpidemic.pdf - Adobe Acrobat Pro DC"/>
          <p:cNvPicPr>
            <a:picLocks noChangeAspect="1"/>
          </p:cNvPicPr>
          <p:nvPr/>
        </p:nvPicPr>
        <p:blipFill rotWithShape="1">
          <a:blip r:embed="rId4">
            <a:extLst>
              <a:ext uri="{28A0092B-C50C-407E-A947-70E740481C1C}">
                <a14:useLocalDpi xmlns:a14="http://schemas.microsoft.com/office/drawing/2010/main" val="0"/>
              </a:ext>
            </a:extLst>
          </a:blip>
          <a:srcRect l="45736" t="29468" r="37692" b="25154"/>
          <a:stretch/>
        </p:blipFill>
        <p:spPr>
          <a:xfrm>
            <a:off x="2902370" y="2452564"/>
            <a:ext cx="2402938" cy="3719012"/>
          </a:xfrm>
          <a:prstGeom prst="rect">
            <a:avLst/>
          </a:prstGeom>
        </p:spPr>
      </p:pic>
      <p:sp>
        <p:nvSpPr>
          <p:cNvPr id="12" name="TextBox 11"/>
          <p:cNvSpPr txBox="1"/>
          <p:nvPr/>
        </p:nvSpPr>
        <p:spPr>
          <a:xfrm>
            <a:off x="3062653" y="6056452"/>
            <a:ext cx="2082373" cy="338554"/>
          </a:xfrm>
          <a:prstGeom prst="rect">
            <a:avLst/>
          </a:prstGeom>
          <a:noFill/>
        </p:spPr>
        <p:txBody>
          <a:bodyPr wrap="square" rtlCol="0">
            <a:spAutoFit/>
          </a:bodyPr>
          <a:lstStyle/>
          <a:p>
            <a:pPr algn="ctr"/>
            <a:r>
              <a:rPr lang="en-US" sz="1600" dirty="0"/>
              <a:t>Anderson </a:t>
            </a:r>
            <a:r>
              <a:rPr lang="en-US" sz="1600" dirty="0" err="1"/>
              <a:t>McKendrick</a:t>
            </a:r>
            <a:endParaRPr lang="en-US" sz="1600" dirty="0"/>
          </a:p>
        </p:txBody>
      </p:sp>
      <p:sp>
        <p:nvSpPr>
          <p:cNvPr id="13" name="TextBox 12"/>
          <p:cNvSpPr txBox="1"/>
          <p:nvPr/>
        </p:nvSpPr>
        <p:spPr>
          <a:xfrm>
            <a:off x="567899" y="6056452"/>
            <a:ext cx="2082373" cy="338554"/>
          </a:xfrm>
          <a:prstGeom prst="rect">
            <a:avLst/>
          </a:prstGeom>
          <a:noFill/>
        </p:spPr>
        <p:txBody>
          <a:bodyPr wrap="square" rtlCol="0">
            <a:spAutoFit/>
          </a:bodyPr>
          <a:lstStyle/>
          <a:p>
            <a:pPr algn="ctr"/>
            <a:r>
              <a:rPr lang="en-US" sz="1600" dirty="0"/>
              <a:t>William </a:t>
            </a:r>
            <a:r>
              <a:rPr lang="en-US" sz="1600" dirty="0" err="1"/>
              <a:t>Kermack</a:t>
            </a:r>
            <a:endParaRPr lang="en-US" sz="1600" dirty="0"/>
          </a:p>
        </p:txBody>
      </p:sp>
      <p:pic>
        <p:nvPicPr>
          <p:cNvPr id="14" name="Picture 13" descr="Bacaër2011_Chapter_McKendrickAndKermackOnEpidemic.pdf - Adobe Acrobat Pro DC"/>
          <p:cNvPicPr>
            <a:picLocks noChangeAspect="1"/>
          </p:cNvPicPr>
          <p:nvPr/>
        </p:nvPicPr>
        <p:blipFill rotWithShape="1">
          <a:blip r:embed="rId4">
            <a:extLst>
              <a:ext uri="{28A0092B-C50C-407E-A947-70E740481C1C}">
                <a14:useLocalDpi xmlns:a14="http://schemas.microsoft.com/office/drawing/2010/main" val="0"/>
              </a:ext>
            </a:extLst>
          </a:blip>
          <a:srcRect l="62365" t="29468" r="19750" b="25686"/>
          <a:stretch/>
        </p:blipFill>
        <p:spPr>
          <a:xfrm>
            <a:off x="312394" y="2452564"/>
            <a:ext cx="2593383" cy="3675391"/>
          </a:xfrm>
          <a:prstGeom prst="rect">
            <a:avLst/>
          </a:prstGeom>
        </p:spPr>
      </p:pic>
    </p:spTree>
    <p:extLst>
      <p:ext uri="{BB962C8B-B14F-4D97-AF65-F5344CB8AC3E}">
        <p14:creationId xmlns:p14="http://schemas.microsoft.com/office/powerpoint/2010/main" val="24716030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237506"/>
            <a:ext cx="12100956" cy="819398"/>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146957" y="130629"/>
            <a:ext cx="11870872" cy="6531428"/>
          </a:xfrm>
          <a:prstGeom prst="rect">
            <a:avLst/>
          </a:pr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endParaRPr>
          </a:p>
        </p:txBody>
      </p:sp>
      <p:sp>
        <p:nvSpPr>
          <p:cNvPr id="3" name="TextBox 2"/>
          <p:cNvSpPr txBox="1"/>
          <p:nvPr/>
        </p:nvSpPr>
        <p:spPr>
          <a:xfrm>
            <a:off x="473529" y="424543"/>
            <a:ext cx="8262257" cy="523220"/>
          </a:xfrm>
          <a:prstGeom prst="rect">
            <a:avLst/>
          </a:prstGeom>
          <a:noFill/>
        </p:spPr>
        <p:txBody>
          <a:bodyPr wrap="square" rtlCol="0">
            <a:spAutoFit/>
          </a:bodyPr>
          <a:lstStyle/>
          <a:p>
            <a:r>
              <a:rPr lang="en-US" sz="2800" dirty="0">
                <a:solidFill>
                  <a:schemeClr val="bg1"/>
                </a:solidFill>
              </a:rPr>
              <a:t>Compartmental models</a:t>
            </a:r>
          </a:p>
        </p:txBody>
      </p:sp>
      <p:pic>
        <p:nvPicPr>
          <p:cNvPr id="9" name="Picture 8" descr="700.full.pdf - Adobe Acrobat Pro DC"/>
          <p:cNvPicPr>
            <a:picLocks noChangeAspect="1"/>
          </p:cNvPicPr>
          <p:nvPr/>
        </p:nvPicPr>
        <p:blipFill rotWithShape="1">
          <a:blip r:embed="rId3">
            <a:extLst>
              <a:ext uri="{28A0092B-C50C-407E-A947-70E740481C1C}">
                <a14:useLocalDpi xmlns:a14="http://schemas.microsoft.com/office/drawing/2010/main" val="0"/>
              </a:ext>
            </a:extLst>
          </a:blip>
          <a:srcRect l="30467" t="55269" r="38259" b="31075"/>
          <a:stretch/>
        </p:blipFill>
        <p:spPr>
          <a:xfrm>
            <a:off x="312094" y="1192322"/>
            <a:ext cx="4951650" cy="1260242"/>
          </a:xfrm>
          <a:prstGeom prst="rect">
            <a:avLst/>
          </a:prstGeom>
        </p:spPr>
      </p:pic>
      <p:grpSp>
        <p:nvGrpSpPr>
          <p:cNvPr id="11" name="Group 10">
            <a:extLst>
              <a:ext uri="{FF2B5EF4-FFF2-40B4-BE49-F238E27FC236}">
                <a16:creationId xmlns:a16="http://schemas.microsoft.com/office/drawing/2014/main" id="{F563E3B9-3F3F-459E-9C56-F86054455D02}"/>
              </a:ext>
            </a:extLst>
          </p:cNvPr>
          <p:cNvGrpSpPr/>
          <p:nvPr/>
        </p:nvGrpSpPr>
        <p:grpSpPr>
          <a:xfrm>
            <a:off x="5661648" y="1502452"/>
            <a:ext cx="5958276" cy="590174"/>
            <a:chOff x="1537855" y="1537855"/>
            <a:chExt cx="8235540" cy="1177636"/>
          </a:xfrm>
        </p:grpSpPr>
        <p:sp>
          <p:nvSpPr>
            <p:cNvPr id="12" name="Rectangle: Rounded Corners 5">
              <a:extLst>
                <a:ext uri="{FF2B5EF4-FFF2-40B4-BE49-F238E27FC236}">
                  <a16:creationId xmlns:a16="http://schemas.microsoft.com/office/drawing/2014/main" id="{199FC41B-F136-4723-85D9-14FC6AAF3EC3}"/>
                </a:ext>
              </a:extLst>
            </p:cNvPr>
            <p:cNvSpPr/>
            <p:nvPr/>
          </p:nvSpPr>
          <p:spPr>
            <a:xfrm>
              <a:off x="1537855" y="1537855"/>
              <a:ext cx="2189018" cy="1177636"/>
            </a:xfrm>
            <a:prstGeom prst="roundRect">
              <a:avLst/>
            </a:prstGeom>
            <a:solidFill>
              <a:srgbClr val="7EBA56"/>
            </a:solidFill>
            <a:ln w="285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Susceptible</a:t>
              </a:r>
            </a:p>
          </p:txBody>
        </p:sp>
        <p:sp>
          <p:nvSpPr>
            <p:cNvPr id="13" name="Rectangle: Rounded Corners 6">
              <a:extLst>
                <a:ext uri="{FF2B5EF4-FFF2-40B4-BE49-F238E27FC236}">
                  <a16:creationId xmlns:a16="http://schemas.microsoft.com/office/drawing/2014/main" id="{116772CA-E7E3-40CE-AF17-1D506399576E}"/>
                </a:ext>
              </a:extLst>
            </p:cNvPr>
            <p:cNvSpPr/>
            <p:nvPr/>
          </p:nvSpPr>
          <p:spPr>
            <a:xfrm>
              <a:off x="4561116" y="1537855"/>
              <a:ext cx="2189018" cy="1177636"/>
            </a:xfrm>
            <a:prstGeom prst="roundRect">
              <a:avLst/>
            </a:prstGeom>
            <a:solidFill>
              <a:srgbClr val="EF8D4B"/>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Infectious</a:t>
              </a:r>
            </a:p>
          </p:txBody>
        </p:sp>
        <p:sp>
          <p:nvSpPr>
            <p:cNvPr id="14" name="Rectangle: Rounded Corners 7">
              <a:extLst>
                <a:ext uri="{FF2B5EF4-FFF2-40B4-BE49-F238E27FC236}">
                  <a16:creationId xmlns:a16="http://schemas.microsoft.com/office/drawing/2014/main" id="{DEB71EF9-35AA-49C1-BE95-6713286D126B}"/>
                </a:ext>
              </a:extLst>
            </p:cNvPr>
            <p:cNvSpPr/>
            <p:nvPr/>
          </p:nvSpPr>
          <p:spPr>
            <a:xfrm>
              <a:off x="7584377" y="1537855"/>
              <a:ext cx="2189018" cy="1177636"/>
            </a:xfrm>
            <a:prstGeom prst="roundRect">
              <a:avLst/>
            </a:prstGeom>
            <a:solidFill>
              <a:srgbClr val="70A8DA"/>
            </a:solidFill>
            <a:ln w="28575">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Recovered</a:t>
              </a:r>
            </a:p>
          </p:txBody>
        </p:sp>
        <p:cxnSp>
          <p:nvCxnSpPr>
            <p:cNvPr id="15" name="Straight Arrow Connector 14">
              <a:extLst>
                <a:ext uri="{FF2B5EF4-FFF2-40B4-BE49-F238E27FC236}">
                  <a16:creationId xmlns:a16="http://schemas.microsoft.com/office/drawing/2014/main" id="{2CBC36B9-A242-4951-B69A-303DEE7775B4}"/>
                </a:ext>
              </a:extLst>
            </p:cNvPr>
            <p:cNvCxnSpPr>
              <a:stCxn id="12" idx="3"/>
              <a:endCxn id="13" idx="1"/>
            </p:cNvCxnSpPr>
            <p:nvPr/>
          </p:nvCxnSpPr>
          <p:spPr>
            <a:xfrm>
              <a:off x="3726873" y="2126673"/>
              <a:ext cx="83424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E99DC06D-DACA-486A-955F-A447FF158499}"/>
                </a:ext>
              </a:extLst>
            </p:cNvPr>
            <p:cNvCxnSpPr/>
            <p:nvPr/>
          </p:nvCxnSpPr>
          <p:spPr>
            <a:xfrm>
              <a:off x="6750134" y="2126673"/>
              <a:ext cx="83424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3F39AA67-A0FD-4315-BD37-9938086B7631}"/>
                  </a:ext>
                </a:extLst>
              </p:cNvPr>
              <p:cNvSpPr txBox="1"/>
              <p:nvPr/>
            </p:nvSpPr>
            <p:spPr>
              <a:xfrm>
                <a:off x="7297660" y="1206473"/>
                <a:ext cx="350824"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𝛽</m:t>
                      </m:r>
                    </m:oMath>
                  </m:oMathPara>
                </a14:m>
                <a:endParaRPr lang="en-US" sz="3200" dirty="0"/>
              </a:p>
            </p:txBody>
          </p:sp>
        </mc:Choice>
        <mc:Fallback xmlns="">
          <p:sp>
            <p:nvSpPr>
              <p:cNvPr id="17" name="TextBox 16">
                <a:extLst>
                  <a:ext uri="{FF2B5EF4-FFF2-40B4-BE49-F238E27FC236}">
                    <a16:creationId xmlns:a16="http://schemas.microsoft.com/office/drawing/2014/main" id="{3F39AA67-A0FD-4315-BD37-9938086B7631}"/>
                  </a:ext>
                </a:extLst>
              </p:cNvPr>
              <p:cNvSpPr txBox="1">
                <a:spLocks noRot="1" noChangeAspect="1" noMove="1" noResize="1" noEditPoints="1" noAdjustHandles="1" noChangeArrowheads="1" noChangeShapeType="1" noTextEdit="1"/>
              </p:cNvSpPr>
              <p:nvPr/>
            </p:nvSpPr>
            <p:spPr>
              <a:xfrm>
                <a:off x="7297660" y="1206473"/>
                <a:ext cx="350824" cy="58477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25D9C03F-8B93-4AB5-975B-5D69E7A13D2F}"/>
                  </a:ext>
                </a:extLst>
              </p:cNvPr>
              <p:cNvSpPr txBox="1"/>
              <p:nvPr/>
            </p:nvSpPr>
            <p:spPr>
              <a:xfrm>
                <a:off x="9551534" y="1163781"/>
                <a:ext cx="350824"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𝛾</m:t>
                      </m:r>
                    </m:oMath>
                  </m:oMathPara>
                </a14:m>
                <a:endParaRPr lang="en-US" sz="3200" dirty="0"/>
              </a:p>
            </p:txBody>
          </p:sp>
        </mc:Choice>
        <mc:Fallback xmlns="">
          <p:sp>
            <p:nvSpPr>
              <p:cNvPr id="18" name="TextBox 17">
                <a:extLst>
                  <a:ext uri="{FF2B5EF4-FFF2-40B4-BE49-F238E27FC236}">
                    <a16:creationId xmlns:a16="http://schemas.microsoft.com/office/drawing/2014/main" id="{25D9C03F-8B93-4AB5-975B-5D69E7A13D2F}"/>
                  </a:ext>
                </a:extLst>
              </p:cNvPr>
              <p:cNvSpPr txBox="1">
                <a:spLocks noRot="1" noChangeAspect="1" noMove="1" noResize="1" noEditPoints="1" noAdjustHandles="1" noChangeArrowheads="1" noChangeShapeType="1" noTextEdit="1"/>
              </p:cNvSpPr>
              <p:nvPr/>
            </p:nvSpPr>
            <p:spPr>
              <a:xfrm>
                <a:off x="9551534" y="1163781"/>
                <a:ext cx="350824" cy="584775"/>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EA1D7AFA-2A62-4896-B8A9-7E02D31F4713}"/>
                  </a:ext>
                </a:extLst>
              </p:cNvPr>
              <p:cNvSpPr txBox="1"/>
              <p:nvPr/>
            </p:nvSpPr>
            <p:spPr>
              <a:xfrm>
                <a:off x="6638580" y="2555107"/>
                <a:ext cx="4316208" cy="2897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sz="3200" b="0" i="1" smtClean="0">
                              <a:latin typeface="Cambria Math" panose="02040503050406030204" pitchFamily="18" charset="0"/>
                            </a:rPr>
                          </m:ctrlPr>
                        </m:fPr>
                        <m:num>
                          <m:r>
                            <a:rPr lang="en-US" sz="3200" b="0" i="1" smtClean="0">
                              <a:latin typeface="Cambria Math" panose="02040503050406030204" pitchFamily="18" charset="0"/>
                            </a:rPr>
                            <m:t>𝑑𝑆</m:t>
                          </m:r>
                        </m:num>
                        <m:den>
                          <m:r>
                            <a:rPr lang="en-US" sz="3200" b="0" i="1" smtClean="0">
                              <a:latin typeface="Cambria Math" panose="02040503050406030204" pitchFamily="18" charset="0"/>
                            </a:rPr>
                            <m:t>𝑑𝑡</m:t>
                          </m:r>
                        </m:den>
                      </m:f>
                      <m:r>
                        <a:rPr lang="en-US" sz="3200" b="0" i="1" smtClean="0">
                          <a:latin typeface="Cambria Math" panose="02040503050406030204" pitchFamily="18" charset="0"/>
                        </a:rPr>
                        <m:t>=−</m:t>
                      </m:r>
                      <m:r>
                        <a:rPr lang="en-US" sz="3200" b="0" i="1" smtClean="0">
                          <a:latin typeface="Cambria Math" panose="02040503050406030204" pitchFamily="18" charset="0"/>
                        </a:rPr>
                        <m:t>𝛽</m:t>
                      </m:r>
                      <m:r>
                        <a:rPr lang="en-US" sz="3200" b="0" i="1" smtClean="0">
                          <a:latin typeface="Cambria Math" panose="02040503050406030204" pitchFamily="18" charset="0"/>
                        </a:rPr>
                        <m:t>𝑆𝐼</m:t>
                      </m:r>
                    </m:oMath>
                    <m:oMath xmlns:m="http://schemas.openxmlformats.org/officeDocument/2006/math">
                      <m:f>
                        <m:fPr>
                          <m:ctrlPr>
                            <a:rPr lang="en-US" sz="3200" b="0" i="1" smtClean="0">
                              <a:latin typeface="Cambria Math" panose="02040503050406030204" pitchFamily="18" charset="0"/>
                            </a:rPr>
                          </m:ctrlPr>
                        </m:fPr>
                        <m:num>
                          <m:r>
                            <a:rPr lang="en-US" sz="3200" b="0" i="1" smtClean="0">
                              <a:latin typeface="Cambria Math" panose="02040503050406030204" pitchFamily="18" charset="0"/>
                            </a:rPr>
                            <m:t>𝑑𝐼</m:t>
                          </m:r>
                        </m:num>
                        <m:den>
                          <m:r>
                            <a:rPr lang="en-US" sz="3200" b="0" i="1" smtClean="0">
                              <a:latin typeface="Cambria Math" panose="02040503050406030204" pitchFamily="18" charset="0"/>
                            </a:rPr>
                            <m:t>𝑑𝑡</m:t>
                          </m:r>
                        </m:den>
                      </m:f>
                      <m:r>
                        <a:rPr lang="en-US" sz="3200" b="0" i="1" smtClean="0">
                          <a:latin typeface="Cambria Math" panose="02040503050406030204" pitchFamily="18" charset="0"/>
                        </a:rPr>
                        <m:t>=</m:t>
                      </m:r>
                      <m:r>
                        <a:rPr lang="en-US" sz="3200" b="0" i="1" smtClean="0">
                          <a:latin typeface="Cambria Math" panose="02040503050406030204" pitchFamily="18" charset="0"/>
                        </a:rPr>
                        <m:t>𝛽</m:t>
                      </m:r>
                      <m:r>
                        <a:rPr lang="en-US" sz="3200" b="0" i="1" smtClean="0">
                          <a:latin typeface="Cambria Math" panose="02040503050406030204" pitchFamily="18" charset="0"/>
                        </a:rPr>
                        <m:t>𝑆𝐼</m:t>
                      </m:r>
                      <m:r>
                        <a:rPr lang="en-US" sz="3200" b="0" i="1" smtClean="0">
                          <a:latin typeface="Cambria Math" panose="02040503050406030204" pitchFamily="18" charset="0"/>
                        </a:rPr>
                        <m:t> −</m:t>
                      </m:r>
                      <m:r>
                        <a:rPr lang="en-US" sz="3200" b="0" i="1" smtClean="0">
                          <a:latin typeface="Cambria Math" panose="02040503050406030204" pitchFamily="18" charset="0"/>
                        </a:rPr>
                        <m:t>𝛾</m:t>
                      </m:r>
                      <m:r>
                        <a:rPr lang="en-US" sz="3200" b="0" i="1" smtClean="0">
                          <a:latin typeface="Cambria Math" panose="02040503050406030204" pitchFamily="18" charset="0"/>
                        </a:rPr>
                        <m:t>𝐼</m:t>
                      </m:r>
                    </m:oMath>
                    <m:oMath xmlns:m="http://schemas.openxmlformats.org/officeDocument/2006/math">
                      <m:f>
                        <m:fPr>
                          <m:ctrlPr>
                            <a:rPr lang="en-US" sz="3200" b="0" i="1" smtClean="0">
                              <a:latin typeface="Cambria Math" panose="02040503050406030204" pitchFamily="18" charset="0"/>
                            </a:rPr>
                          </m:ctrlPr>
                        </m:fPr>
                        <m:num>
                          <m:r>
                            <a:rPr lang="en-US" sz="3200" b="0" i="1" smtClean="0">
                              <a:latin typeface="Cambria Math" panose="02040503050406030204" pitchFamily="18" charset="0"/>
                            </a:rPr>
                            <m:t>𝑑𝑅</m:t>
                          </m:r>
                        </m:num>
                        <m:den>
                          <m:r>
                            <a:rPr lang="en-US" sz="3200" b="0" i="1" smtClean="0">
                              <a:latin typeface="Cambria Math" panose="02040503050406030204" pitchFamily="18" charset="0"/>
                            </a:rPr>
                            <m:t>𝑑𝑡</m:t>
                          </m:r>
                        </m:den>
                      </m:f>
                      <m:r>
                        <a:rPr lang="en-US" sz="3200" b="0" i="1" smtClean="0">
                          <a:latin typeface="Cambria Math" panose="02040503050406030204" pitchFamily="18" charset="0"/>
                        </a:rPr>
                        <m:t>=</m:t>
                      </m:r>
                      <m:r>
                        <a:rPr lang="en-US" sz="3200" b="0" i="1" smtClean="0">
                          <a:latin typeface="Cambria Math" panose="02040503050406030204" pitchFamily="18" charset="0"/>
                        </a:rPr>
                        <m:t>𝛾</m:t>
                      </m:r>
                      <m:r>
                        <a:rPr lang="en-US" sz="3200" b="0" i="1" smtClean="0">
                          <a:latin typeface="Cambria Math" panose="02040503050406030204" pitchFamily="18" charset="0"/>
                        </a:rPr>
                        <m:t>𝐼</m:t>
                      </m:r>
                    </m:oMath>
                  </m:oMathPara>
                </a14:m>
                <a:endParaRPr lang="en-US" sz="3600" b="0" dirty="0"/>
              </a:p>
            </p:txBody>
          </p:sp>
        </mc:Choice>
        <mc:Fallback xmlns="">
          <p:sp>
            <p:nvSpPr>
              <p:cNvPr id="19" name="TextBox 18">
                <a:extLst>
                  <a:ext uri="{FF2B5EF4-FFF2-40B4-BE49-F238E27FC236}">
                    <a16:creationId xmlns:a16="http://schemas.microsoft.com/office/drawing/2014/main" id="{EA1D7AFA-2A62-4896-B8A9-7E02D31F4713}"/>
                  </a:ext>
                </a:extLst>
              </p:cNvPr>
              <p:cNvSpPr txBox="1">
                <a:spLocks noRot="1" noChangeAspect="1" noMove="1" noResize="1" noEditPoints="1" noAdjustHandles="1" noChangeArrowheads="1" noChangeShapeType="1" noTextEdit="1"/>
              </p:cNvSpPr>
              <p:nvPr/>
            </p:nvSpPr>
            <p:spPr>
              <a:xfrm>
                <a:off x="6638580" y="2555107"/>
                <a:ext cx="4316208" cy="2897332"/>
              </a:xfrm>
              <a:prstGeom prst="rect">
                <a:avLst/>
              </a:prstGeom>
              <a:blipFill>
                <a:blip r:embed="rId6"/>
                <a:stretch>
                  <a:fillRect/>
                </a:stretch>
              </a:blipFill>
            </p:spPr>
            <p:txBody>
              <a:bodyPr/>
              <a:lstStyle/>
              <a:p>
                <a:r>
                  <a:rPr lang="en-US">
                    <a:noFill/>
                  </a:rPr>
                  <a:t> </a:t>
                </a:r>
              </a:p>
            </p:txBody>
          </p:sp>
        </mc:Fallback>
      </mc:AlternateContent>
      <p:pic>
        <p:nvPicPr>
          <p:cNvPr id="21" name="Picture 20" descr="Bacaër2011_Chapter_McKendrickAndKermackOnEpidemic.pdf - Adobe Acrobat Pro DC"/>
          <p:cNvPicPr>
            <a:picLocks noChangeAspect="1"/>
          </p:cNvPicPr>
          <p:nvPr/>
        </p:nvPicPr>
        <p:blipFill rotWithShape="1">
          <a:blip r:embed="rId7">
            <a:extLst>
              <a:ext uri="{28A0092B-C50C-407E-A947-70E740481C1C}">
                <a14:useLocalDpi xmlns:a14="http://schemas.microsoft.com/office/drawing/2010/main" val="0"/>
              </a:ext>
            </a:extLst>
          </a:blip>
          <a:srcRect l="45736" t="29468" r="37692" b="25154"/>
          <a:stretch/>
        </p:blipFill>
        <p:spPr>
          <a:xfrm>
            <a:off x="2902370" y="2452564"/>
            <a:ext cx="2402938" cy="3719012"/>
          </a:xfrm>
          <a:prstGeom prst="rect">
            <a:avLst/>
          </a:prstGeom>
        </p:spPr>
      </p:pic>
      <p:sp>
        <p:nvSpPr>
          <p:cNvPr id="22" name="TextBox 21"/>
          <p:cNvSpPr txBox="1"/>
          <p:nvPr/>
        </p:nvSpPr>
        <p:spPr>
          <a:xfrm>
            <a:off x="3062653" y="6056452"/>
            <a:ext cx="2082373" cy="338554"/>
          </a:xfrm>
          <a:prstGeom prst="rect">
            <a:avLst/>
          </a:prstGeom>
          <a:noFill/>
        </p:spPr>
        <p:txBody>
          <a:bodyPr wrap="square" rtlCol="0">
            <a:spAutoFit/>
          </a:bodyPr>
          <a:lstStyle/>
          <a:p>
            <a:pPr algn="ctr"/>
            <a:r>
              <a:rPr lang="en-US" sz="1600" dirty="0"/>
              <a:t>Anderson </a:t>
            </a:r>
            <a:r>
              <a:rPr lang="en-US" sz="1600" dirty="0" err="1"/>
              <a:t>McKendrick</a:t>
            </a:r>
            <a:endParaRPr lang="en-US" sz="1600" dirty="0"/>
          </a:p>
        </p:txBody>
      </p:sp>
      <p:sp>
        <p:nvSpPr>
          <p:cNvPr id="23" name="TextBox 22"/>
          <p:cNvSpPr txBox="1"/>
          <p:nvPr/>
        </p:nvSpPr>
        <p:spPr>
          <a:xfrm>
            <a:off x="567899" y="6056452"/>
            <a:ext cx="2082373" cy="338554"/>
          </a:xfrm>
          <a:prstGeom prst="rect">
            <a:avLst/>
          </a:prstGeom>
          <a:noFill/>
        </p:spPr>
        <p:txBody>
          <a:bodyPr wrap="square" rtlCol="0">
            <a:spAutoFit/>
          </a:bodyPr>
          <a:lstStyle/>
          <a:p>
            <a:pPr algn="ctr"/>
            <a:r>
              <a:rPr lang="en-US" sz="1600" dirty="0"/>
              <a:t>William </a:t>
            </a:r>
            <a:r>
              <a:rPr lang="en-US" sz="1600" dirty="0" err="1"/>
              <a:t>Kermack</a:t>
            </a:r>
            <a:endParaRPr lang="en-US" sz="1600" dirty="0"/>
          </a:p>
        </p:txBody>
      </p:sp>
      <p:pic>
        <p:nvPicPr>
          <p:cNvPr id="24" name="Picture 23" descr="Bacaër2011_Chapter_McKendrickAndKermackOnEpidemic.pdf - Adobe Acrobat Pro DC"/>
          <p:cNvPicPr>
            <a:picLocks noChangeAspect="1"/>
          </p:cNvPicPr>
          <p:nvPr/>
        </p:nvPicPr>
        <p:blipFill rotWithShape="1">
          <a:blip r:embed="rId7">
            <a:extLst>
              <a:ext uri="{28A0092B-C50C-407E-A947-70E740481C1C}">
                <a14:useLocalDpi xmlns:a14="http://schemas.microsoft.com/office/drawing/2010/main" val="0"/>
              </a:ext>
            </a:extLst>
          </a:blip>
          <a:srcRect l="62365" t="29468" r="19750" b="25686"/>
          <a:stretch/>
        </p:blipFill>
        <p:spPr>
          <a:xfrm>
            <a:off x="312394" y="2452564"/>
            <a:ext cx="2593383" cy="3675391"/>
          </a:xfrm>
          <a:prstGeom prst="rect">
            <a:avLst/>
          </a:prstGeom>
        </p:spPr>
      </p:pic>
    </p:spTree>
    <p:extLst>
      <p:ext uri="{BB962C8B-B14F-4D97-AF65-F5344CB8AC3E}">
        <p14:creationId xmlns:p14="http://schemas.microsoft.com/office/powerpoint/2010/main" val="41928062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237506"/>
            <a:ext cx="12100956" cy="819398"/>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146957" y="130629"/>
            <a:ext cx="11870872" cy="6531428"/>
          </a:xfrm>
          <a:prstGeom prst="rect">
            <a:avLst/>
          </a:pr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endParaRPr>
          </a:p>
        </p:txBody>
      </p:sp>
      <p:sp>
        <p:nvSpPr>
          <p:cNvPr id="3" name="TextBox 2"/>
          <p:cNvSpPr txBox="1"/>
          <p:nvPr/>
        </p:nvSpPr>
        <p:spPr>
          <a:xfrm>
            <a:off x="473529" y="424543"/>
            <a:ext cx="8262257" cy="523220"/>
          </a:xfrm>
          <a:prstGeom prst="rect">
            <a:avLst/>
          </a:prstGeom>
          <a:noFill/>
        </p:spPr>
        <p:txBody>
          <a:bodyPr wrap="square" rtlCol="0">
            <a:spAutoFit/>
          </a:bodyPr>
          <a:lstStyle/>
          <a:p>
            <a:r>
              <a:rPr lang="en-US" sz="2800" dirty="0">
                <a:solidFill>
                  <a:schemeClr val="bg1"/>
                </a:solidFill>
              </a:rPr>
              <a:t>Compartmental models</a:t>
            </a:r>
          </a:p>
        </p:txBody>
      </p:sp>
      <p:pic>
        <p:nvPicPr>
          <p:cNvPr id="9" name="Picture 8" descr="700.full.pdf - Adobe Acrobat Pro DC"/>
          <p:cNvPicPr>
            <a:picLocks noChangeAspect="1"/>
          </p:cNvPicPr>
          <p:nvPr/>
        </p:nvPicPr>
        <p:blipFill rotWithShape="1">
          <a:blip r:embed="rId3">
            <a:extLst>
              <a:ext uri="{28A0092B-C50C-407E-A947-70E740481C1C}">
                <a14:useLocalDpi xmlns:a14="http://schemas.microsoft.com/office/drawing/2010/main" val="0"/>
              </a:ext>
            </a:extLst>
          </a:blip>
          <a:srcRect l="30467" t="55269" r="38259" b="31075"/>
          <a:stretch/>
        </p:blipFill>
        <p:spPr>
          <a:xfrm>
            <a:off x="312094" y="1192322"/>
            <a:ext cx="4951650" cy="1260242"/>
          </a:xfrm>
          <a:prstGeom prst="rect">
            <a:avLst/>
          </a:prstGeom>
        </p:spPr>
      </p:pic>
      <p:pic>
        <p:nvPicPr>
          <p:cNvPr id="6" name="Picture 5" descr="700.full.pdf - Adobe Acrobat Pro DC"/>
          <p:cNvPicPr>
            <a:picLocks noChangeAspect="1"/>
          </p:cNvPicPr>
          <p:nvPr/>
        </p:nvPicPr>
        <p:blipFill rotWithShape="1">
          <a:blip r:embed="rId4">
            <a:extLst>
              <a:ext uri="{28A0092B-C50C-407E-A947-70E740481C1C}">
                <a14:useLocalDpi xmlns:a14="http://schemas.microsoft.com/office/drawing/2010/main" val="0"/>
              </a:ext>
            </a:extLst>
          </a:blip>
          <a:srcRect l="33913" t="26236" r="41831" b="18172"/>
          <a:stretch/>
        </p:blipFill>
        <p:spPr>
          <a:xfrm>
            <a:off x="7053416" y="1387848"/>
            <a:ext cx="3364740" cy="4495016"/>
          </a:xfrm>
          <a:prstGeom prst="rect">
            <a:avLst/>
          </a:prstGeom>
        </p:spPr>
      </p:pic>
      <p:sp>
        <p:nvSpPr>
          <p:cNvPr id="7" name="TextBox 6"/>
          <p:cNvSpPr txBox="1"/>
          <p:nvPr/>
        </p:nvSpPr>
        <p:spPr>
          <a:xfrm>
            <a:off x="7592811" y="5882864"/>
            <a:ext cx="2298065" cy="646331"/>
          </a:xfrm>
          <a:prstGeom prst="rect">
            <a:avLst/>
          </a:prstGeom>
          <a:noFill/>
        </p:spPr>
        <p:txBody>
          <a:bodyPr wrap="none" rtlCol="0">
            <a:spAutoFit/>
          </a:bodyPr>
          <a:lstStyle/>
          <a:p>
            <a:pPr algn="ctr"/>
            <a:r>
              <a:rPr lang="en-US" dirty="0"/>
              <a:t>Weekly plague deaths </a:t>
            </a:r>
          </a:p>
          <a:p>
            <a:pPr algn="ctr"/>
            <a:r>
              <a:rPr lang="en-US" dirty="0"/>
              <a:t>1905/1906 Bombay</a:t>
            </a:r>
          </a:p>
        </p:txBody>
      </p:sp>
      <p:pic>
        <p:nvPicPr>
          <p:cNvPr id="21" name="Picture 20" descr="Bacaër2011_Chapter_McKendrickAndKermackOnEpidemic.pdf - Adobe Acrobat Pro DC"/>
          <p:cNvPicPr>
            <a:picLocks noChangeAspect="1"/>
          </p:cNvPicPr>
          <p:nvPr/>
        </p:nvPicPr>
        <p:blipFill rotWithShape="1">
          <a:blip r:embed="rId5">
            <a:extLst>
              <a:ext uri="{28A0092B-C50C-407E-A947-70E740481C1C}">
                <a14:useLocalDpi xmlns:a14="http://schemas.microsoft.com/office/drawing/2010/main" val="0"/>
              </a:ext>
            </a:extLst>
          </a:blip>
          <a:srcRect l="45736" t="29468" r="37692" b="25154"/>
          <a:stretch/>
        </p:blipFill>
        <p:spPr>
          <a:xfrm>
            <a:off x="2902370" y="2452564"/>
            <a:ext cx="2402938" cy="3719012"/>
          </a:xfrm>
          <a:prstGeom prst="rect">
            <a:avLst/>
          </a:prstGeom>
        </p:spPr>
      </p:pic>
      <p:sp>
        <p:nvSpPr>
          <p:cNvPr id="22" name="TextBox 21"/>
          <p:cNvSpPr txBox="1"/>
          <p:nvPr/>
        </p:nvSpPr>
        <p:spPr>
          <a:xfrm>
            <a:off x="3062653" y="6056452"/>
            <a:ext cx="2082373" cy="338554"/>
          </a:xfrm>
          <a:prstGeom prst="rect">
            <a:avLst/>
          </a:prstGeom>
          <a:noFill/>
        </p:spPr>
        <p:txBody>
          <a:bodyPr wrap="square" rtlCol="0">
            <a:spAutoFit/>
          </a:bodyPr>
          <a:lstStyle/>
          <a:p>
            <a:pPr algn="ctr"/>
            <a:r>
              <a:rPr lang="en-US" sz="1600" dirty="0"/>
              <a:t>Anderson </a:t>
            </a:r>
            <a:r>
              <a:rPr lang="en-US" sz="1600" dirty="0" err="1"/>
              <a:t>McKendrick</a:t>
            </a:r>
            <a:endParaRPr lang="en-US" sz="1600" dirty="0"/>
          </a:p>
        </p:txBody>
      </p:sp>
      <p:sp>
        <p:nvSpPr>
          <p:cNvPr id="23" name="TextBox 22"/>
          <p:cNvSpPr txBox="1"/>
          <p:nvPr/>
        </p:nvSpPr>
        <p:spPr>
          <a:xfrm>
            <a:off x="567899" y="6056452"/>
            <a:ext cx="2082373" cy="338554"/>
          </a:xfrm>
          <a:prstGeom prst="rect">
            <a:avLst/>
          </a:prstGeom>
          <a:noFill/>
        </p:spPr>
        <p:txBody>
          <a:bodyPr wrap="square" rtlCol="0">
            <a:spAutoFit/>
          </a:bodyPr>
          <a:lstStyle/>
          <a:p>
            <a:pPr algn="ctr"/>
            <a:r>
              <a:rPr lang="en-US" sz="1600" dirty="0"/>
              <a:t>William </a:t>
            </a:r>
            <a:r>
              <a:rPr lang="en-US" sz="1600" dirty="0" err="1"/>
              <a:t>Kermack</a:t>
            </a:r>
            <a:endParaRPr lang="en-US" sz="1600" dirty="0"/>
          </a:p>
        </p:txBody>
      </p:sp>
      <p:pic>
        <p:nvPicPr>
          <p:cNvPr id="24" name="Picture 23" descr="Bacaër2011_Chapter_McKendrickAndKermackOnEpidemic.pdf - Adobe Acrobat Pro DC"/>
          <p:cNvPicPr>
            <a:picLocks noChangeAspect="1"/>
          </p:cNvPicPr>
          <p:nvPr/>
        </p:nvPicPr>
        <p:blipFill rotWithShape="1">
          <a:blip r:embed="rId5">
            <a:extLst>
              <a:ext uri="{28A0092B-C50C-407E-A947-70E740481C1C}">
                <a14:useLocalDpi xmlns:a14="http://schemas.microsoft.com/office/drawing/2010/main" val="0"/>
              </a:ext>
            </a:extLst>
          </a:blip>
          <a:srcRect l="62365" t="29468" r="19750" b="25686"/>
          <a:stretch/>
        </p:blipFill>
        <p:spPr>
          <a:xfrm>
            <a:off x="312394" y="2452564"/>
            <a:ext cx="2593383" cy="3675391"/>
          </a:xfrm>
          <a:prstGeom prst="rect">
            <a:avLst/>
          </a:prstGeom>
        </p:spPr>
      </p:pic>
    </p:spTree>
    <p:extLst>
      <p:ext uri="{BB962C8B-B14F-4D97-AF65-F5344CB8AC3E}">
        <p14:creationId xmlns:p14="http://schemas.microsoft.com/office/powerpoint/2010/main" val="18977163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237506"/>
            <a:ext cx="12100956" cy="819398"/>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146957" y="130629"/>
            <a:ext cx="11870872" cy="6531428"/>
          </a:xfrm>
          <a:prstGeom prst="rect">
            <a:avLst/>
          </a:pr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endParaRPr>
          </a:p>
        </p:txBody>
      </p:sp>
      <p:sp>
        <p:nvSpPr>
          <p:cNvPr id="3" name="TextBox 2"/>
          <p:cNvSpPr txBox="1"/>
          <p:nvPr/>
        </p:nvSpPr>
        <p:spPr>
          <a:xfrm>
            <a:off x="473529" y="424543"/>
            <a:ext cx="8262257" cy="523220"/>
          </a:xfrm>
          <a:prstGeom prst="rect">
            <a:avLst/>
          </a:prstGeom>
          <a:noFill/>
        </p:spPr>
        <p:txBody>
          <a:bodyPr wrap="square" rtlCol="0">
            <a:spAutoFit/>
          </a:bodyPr>
          <a:lstStyle/>
          <a:p>
            <a:r>
              <a:rPr lang="en-US" sz="2800" dirty="0">
                <a:solidFill>
                  <a:schemeClr val="bg1"/>
                </a:solidFill>
              </a:rPr>
              <a:t>Compartmental models</a:t>
            </a:r>
          </a:p>
        </p:txBody>
      </p:sp>
      <p:pic>
        <p:nvPicPr>
          <p:cNvPr id="9" name="Picture 8" descr="700.full.pdf - Adobe Acrobat Pro DC"/>
          <p:cNvPicPr>
            <a:picLocks noChangeAspect="1"/>
          </p:cNvPicPr>
          <p:nvPr/>
        </p:nvPicPr>
        <p:blipFill rotWithShape="1">
          <a:blip r:embed="rId3">
            <a:extLst>
              <a:ext uri="{28A0092B-C50C-407E-A947-70E740481C1C}">
                <a14:useLocalDpi xmlns:a14="http://schemas.microsoft.com/office/drawing/2010/main" val="0"/>
              </a:ext>
            </a:extLst>
          </a:blip>
          <a:srcRect l="30467" t="55269" r="38259" b="31075"/>
          <a:stretch/>
        </p:blipFill>
        <p:spPr>
          <a:xfrm>
            <a:off x="312094" y="1192322"/>
            <a:ext cx="4951650" cy="1260242"/>
          </a:xfrm>
          <a:prstGeom prst="rect">
            <a:avLst/>
          </a:prstGeom>
        </p:spPr>
      </p:pic>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EA1D7AFA-2A62-4896-B8A9-7E02D31F4713}"/>
                  </a:ext>
                </a:extLst>
              </p:cNvPr>
              <p:cNvSpPr txBox="1"/>
              <p:nvPr/>
            </p:nvSpPr>
            <p:spPr>
              <a:xfrm>
                <a:off x="6577682" y="2744892"/>
                <a:ext cx="4316208" cy="262777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sz="3200" b="0" i="1" smtClean="0">
                              <a:latin typeface="Cambria Math" panose="02040503050406030204" pitchFamily="18" charset="0"/>
                            </a:rPr>
                          </m:ctrlPr>
                        </m:fPr>
                        <m:num>
                          <m:r>
                            <a:rPr lang="en-US" sz="3200" b="0" i="1" smtClean="0">
                              <a:latin typeface="Cambria Math" panose="02040503050406030204" pitchFamily="18" charset="0"/>
                            </a:rPr>
                            <m:t>𝑑𝑆</m:t>
                          </m:r>
                        </m:num>
                        <m:den>
                          <m:r>
                            <a:rPr lang="en-US" sz="3200" b="0" i="1" smtClean="0">
                              <a:latin typeface="Cambria Math" panose="02040503050406030204" pitchFamily="18" charset="0"/>
                            </a:rPr>
                            <m:t>𝑑𝑡</m:t>
                          </m:r>
                        </m:den>
                      </m:f>
                      <m:r>
                        <a:rPr lang="en-US" sz="3200" b="0" i="1" smtClean="0">
                          <a:latin typeface="Cambria Math" panose="02040503050406030204" pitchFamily="18" charset="0"/>
                        </a:rPr>
                        <m:t>+ </m:t>
                      </m:r>
                      <m:f>
                        <m:fPr>
                          <m:ctrlPr>
                            <a:rPr lang="en-US" sz="3200" b="0" i="1" smtClean="0">
                              <a:latin typeface="Cambria Math" panose="02040503050406030204" pitchFamily="18" charset="0"/>
                            </a:rPr>
                          </m:ctrlPr>
                        </m:fPr>
                        <m:num>
                          <m:r>
                            <a:rPr lang="en-US" sz="3200" b="0" i="1" smtClean="0">
                              <a:latin typeface="Cambria Math" panose="02040503050406030204" pitchFamily="18" charset="0"/>
                            </a:rPr>
                            <m:t>𝑑𝐼</m:t>
                          </m:r>
                        </m:num>
                        <m:den>
                          <m:r>
                            <a:rPr lang="en-US" sz="3200" b="0" i="1" smtClean="0">
                              <a:latin typeface="Cambria Math" panose="02040503050406030204" pitchFamily="18" charset="0"/>
                            </a:rPr>
                            <m:t>𝑑𝑡</m:t>
                          </m:r>
                        </m:den>
                      </m:f>
                      <m:r>
                        <a:rPr lang="en-US" sz="3200" b="0" i="1" smtClean="0">
                          <a:latin typeface="Cambria Math" panose="02040503050406030204" pitchFamily="18" charset="0"/>
                        </a:rPr>
                        <m:t>+</m:t>
                      </m:r>
                      <m:f>
                        <m:fPr>
                          <m:ctrlPr>
                            <a:rPr lang="en-US" sz="3200" b="0" i="1" smtClean="0">
                              <a:latin typeface="Cambria Math" panose="02040503050406030204" pitchFamily="18" charset="0"/>
                            </a:rPr>
                          </m:ctrlPr>
                        </m:fPr>
                        <m:num>
                          <m:r>
                            <a:rPr lang="en-US" sz="3200" b="0" i="1" smtClean="0">
                              <a:latin typeface="Cambria Math" panose="02040503050406030204" pitchFamily="18" charset="0"/>
                            </a:rPr>
                            <m:t>𝑑𝑅</m:t>
                          </m:r>
                        </m:num>
                        <m:den>
                          <m:r>
                            <a:rPr lang="en-US" sz="3200" b="0" i="1" smtClean="0">
                              <a:latin typeface="Cambria Math" panose="02040503050406030204" pitchFamily="18" charset="0"/>
                            </a:rPr>
                            <m:t>𝑑𝑡</m:t>
                          </m:r>
                        </m:den>
                      </m:f>
                      <m:r>
                        <a:rPr lang="en-US" sz="3200" b="0" i="1" smtClean="0">
                          <a:latin typeface="Cambria Math" panose="02040503050406030204" pitchFamily="18" charset="0"/>
                        </a:rPr>
                        <m:t>=0</m:t>
                      </m:r>
                    </m:oMath>
                  </m:oMathPara>
                </a14:m>
                <a:endParaRPr lang="en-US" sz="3600" b="0" dirty="0"/>
              </a:p>
              <a:p>
                <a:endParaRPr lang="en-US" sz="3600" dirty="0"/>
              </a:p>
              <a:p>
                <a:endParaRPr lang="en-US" sz="3600" b="0" dirty="0"/>
              </a:p>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𝑆</m:t>
                      </m:r>
                      <m:d>
                        <m:dPr>
                          <m:ctrlPr>
                            <a:rPr lang="en-US" sz="3200" b="0" i="1" smtClean="0">
                              <a:latin typeface="Cambria Math" panose="02040503050406030204" pitchFamily="18" charset="0"/>
                            </a:rPr>
                          </m:ctrlPr>
                        </m:dPr>
                        <m:e>
                          <m:r>
                            <a:rPr lang="en-US" sz="3200" b="0" i="1" smtClean="0">
                              <a:latin typeface="Cambria Math" panose="02040503050406030204" pitchFamily="18" charset="0"/>
                            </a:rPr>
                            <m:t>𝑡</m:t>
                          </m:r>
                        </m:e>
                      </m:d>
                      <m:r>
                        <a:rPr lang="en-US" sz="3200" b="0" i="1" smtClean="0">
                          <a:latin typeface="Cambria Math" panose="02040503050406030204" pitchFamily="18" charset="0"/>
                        </a:rPr>
                        <m:t>+</m:t>
                      </m:r>
                      <m:r>
                        <a:rPr lang="en-US" sz="3200" b="0" i="1" smtClean="0">
                          <a:latin typeface="Cambria Math" panose="02040503050406030204" pitchFamily="18" charset="0"/>
                        </a:rPr>
                        <m:t>𝐼</m:t>
                      </m:r>
                      <m:d>
                        <m:dPr>
                          <m:ctrlPr>
                            <a:rPr lang="en-US" sz="3200" b="0" i="1" smtClean="0">
                              <a:latin typeface="Cambria Math" panose="02040503050406030204" pitchFamily="18" charset="0"/>
                            </a:rPr>
                          </m:ctrlPr>
                        </m:dPr>
                        <m:e>
                          <m:r>
                            <a:rPr lang="en-US" sz="3200" b="0" i="1" smtClean="0">
                              <a:latin typeface="Cambria Math" panose="02040503050406030204" pitchFamily="18" charset="0"/>
                            </a:rPr>
                            <m:t>𝑡</m:t>
                          </m:r>
                        </m:e>
                      </m:d>
                      <m:r>
                        <a:rPr lang="en-US" sz="3200" b="0" i="1" smtClean="0">
                          <a:latin typeface="Cambria Math" panose="02040503050406030204" pitchFamily="18" charset="0"/>
                        </a:rPr>
                        <m:t>+</m:t>
                      </m:r>
                      <m:r>
                        <a:rPr lang="en-US" sz="3200" b="0" i="1" smtClean="0">
                          <a:latin typeface="Cambria Math" panose="02040503050406030204" pitchFamily="18" charset="0"/>
                        </a:rPr>
                        <m:t>𝑅</m:t>
                      </m:r>
                      <m:d>
                        <m:dPr>
                          <m:ctrlPr>
                            <a:rPr lang="en-US" sz="3200" b="0" i="1" smtClean="0">
                              <a:latin typeface="Cambria Math" panose="02040503050406030204" pitchFamily="18" charset="0"/>
                            </a:rPr>
                          </m:ctrlPr>
                        </m:dPr>
                        <m:e>
                          <m:r>
                            <a:rPr lang="en-US" sz="3200" b="0" i="1" smtClean="0">
                              <a:latin typeface="Cambria Math" panose="02040503050406030204" pitchFamily="18" charset="0"/>
                            </a:rPr>
                            <m:t>𝑡</m:t>
                          </m:r>
                        </m:e>
                      </m:d>
                      <m:r>
                        <a:rPr lang="en-US" sz="3200" b="0" i="1" smtClean="0">
                          <a:latin typeface="Cambria Math" panose="02040503050406030204" pitchFamily="18" charset="0"/>
                        </a:rPr>
                        <m:t>=1</m:t>
                      </m:r>
                    </m:oMath>
                  </m:oMathPara>
                </a14:m>
                <a:endParaRPr lang="en-US" sz="3200" b="0" dirty="0"/>
              </a:p>
            </p:txBody>
          </p:sp>
        </mc:Choice>
        <mc:Fallback xmlns="">
          <p:sp>
            <p:nvSpPr>
              <p:cNvPr id="19" name="TextBox 18">
                <a:extLst>
                  <a:ext uri="{FF2B5EF4-FFF2-40B4-BE49-F238E27FC236}">
                    <a16:creationId xmlns:a16="http://schemas.microsoft.com/office/drawing/2014/main" id="{EA1D7AFA-2A62-4896-B8A9-7E02D31F4713}"/>
                  </a:ext>
                </a:extLst>
              </p:cNvPr>
              <p:cNvSpPr txBox="1">
                <a:spLocks noRot="1" noChangeAspect="1" noMove="1" noResize="1" noEditPoints="1" noAdjustHandles="1" noChangeArrowheads="1" noChangeShapeType="1" noTextEdit="1"/>
              </p:cNvSpPr>
              <p:nvPr/>
            </p:nvSpPr>
            <p:spPr>
              <a:xfrm>
                <a:off x="6577682" y="2744892"/>
                <a:ext cx="4316208" cy="2627771"/>
              </a:xfrm>
              <a:prstGeom prst="rect">
                <a:avLst/>
              </a:prstGeom>
              <a:blipFill>
                <a:blip r:embed="rId4"/>
                <a:stretch>
                  <a:fillRect/>
                </a:stretch>
              </a:blipFill>
            </p:spPr>
            <p:txBody>
              <a:bodyPr/>
              <a:lstStyle/>
              <a:p>
                <a:r>
                  <a:rPr lang="en-US">
                    <a:noFill/>
                  </a:rPr>
                  <a:t> </a:t>
                </a:r>
              </a:p>
            </p:txBody>
          </p:sp>
        </mc:Fallback>
      </mc:AlternateContent>
      <p:pic>
        <p:nvPicPr>
          <p:cNvPr id="21" name="Picture 20" descr="Bacaër2011_Chapter_McKendrickAndKermackOnEpidemic.pdf - Adobe Acrobat Pro DC"/>
          <p:cNvPicPr>
            <a:picLocks noChangeAspect="1"/>
          </p:cNvPicPr>
          <p:nvPr/>
        </p:nvPicPr>
        <p:blipFill rotWithShape="1">
          <a:blip r:embed="rId5">
            <a:extLst>
              <a:ext uri="{28A0092B-C50C-407E-A947-70E740481C1C}">
                <a14:useLocalDpi xmlns:a14="http://schemas.microsoft.com/office/drawing/2010/main" val="0"/>
              </a:ext>
            </a:extLst>
          </a:blip>
          <a:srcRect l="45736" t="29468" r="37692" b="25154"/>
          <a:stretch/>
        </p:blipFill>
        <p:spPr>
          <a:xfrm>
            <a:off x="2902370" y="2452564"/>
            <a:ext cx="2402938" cy="3719012"/>
          </a:xfrm>
          <a:prstGeom prst="rect">
            <a:avLst/>
          </a:prstGeom>
        </p:spPr>
      </p:pic>
      <p:sp>
        <p:nvSpPr>
          <p:cNvPr id="22" name="TextBox 21"/>
          <p:cNvSpPr txBox="1"/>
          <p:nvPr/>
        </p:nvSpPr>
        <p:spPr>
          <a:xfrm>
            <a:off x="3062653" y="6056452"/>
            <a:ext cx="2082373" cy="338554"/>
          </a:xfrm>
          <a:prstGeom prst="rect">
            <a:avLst/>
          </a:prstGeom>
          <a:noFill/>
        </p:spPr>
        <p:txBody>
          <a:bodyPr wrap="square" rtlCol="0">
            <a:spAutoFit/>
          </a:bodyPr>
          <a:lstStyle/>
          <a:p>
            <a:pPr algn="ctr"/>
            <a:r>
              <a:rPr lang="en-US" sz="1600" dirty="0"/>
              <a:t>Anderson </a:t>
            </a:r>
            <a:r>
              <a:rPr lang="en-US" sz="1600" dirty="0" err="1"/>
              <a:t>McKendrick</a:t>
            </a:r>
            <a:endParaRPr lang="en-US" sz="1600" dirty="0"/>
          </a:p>
        </p:txBody>
      </p:sp>
      <p:sp>
        <p:nvSpPr>
          <p:cNvPr id="23" name="TextBox 22"/>
          <p:cNvSpPr txBox="1"/>
          <p:nvPr/>
        </p:nvSpPr>
        <p:spPr>
          <a:xfrm>
            <a:off x="567899" y="6056452"/>
            <a:ext cx="2082373" cy="338554"/>
          </a:xfrm>
          <a:prstGeom prst="rect">
            <a:avLst/>
          </a:prstGeom>
          <a:noFill/>
        </p:spPr>
        <p:txBody>
          <a:bodyPr wrap="square" rtlCol="0">
            <a:spAutoFit/>
          </a:bodyPr>
          <a:lstStyle/>
          <a:p>
            <a:pPr algn="ctr"/>
            <a:r>
              <a:rPr lang="en-US" sz="1600" dirty="0"/>
              <a:t>William </a:t>
            </a:r>
            <a:r>
              <a:rPr lang="en-US" sz="1600" dirty="0" err="1"/>
              <a:t>Kermack</a:t>
            </a:r>
            <a:endParaRPr lang="en-US" sz="1600" dirty="0"/>
          </a:p>
        </p:txBody>
      </p:sp>
      <p:pic>
        <p:nvPicPr>
          <p:cNvPr id="24" name="Picture 23" descr="Bacaër2011_Chapter_McKendrickAndKermackOnEpidemic.pdf - Adobe Acrobat Pro DC"/>
          <p:cNvPicPr>
            <a:picLocks noChangeAspect="1"/>
          </p:cNvPicPr>
          <p:nvPr/>
        </p:nvPicPr>
        <p:blipFill rotWithShape="1">
          <a:blip r:embed="rId5">
            <a:extLst>
              <a:ext uri="{28A0092B-C50C-407E-A947-70E740481C1C}">
                <a14:useLocalDpi xmlns:a14="http://schemas.microsoft.com/office/drawing/2010/main" val="0"/>
              </a:ext>
            </a:extLst>
          </a:blip>
          <a:srcRect l="62365" t="29468" r="19750" b="25686"/>
          <a:stretch/>
        </p:blipFill>
        <p:spPr>
          <a:xfrm>
            <a:off x="312394" y="2452564"/>
            <a:ext cx="2593383" cy="3675391"/>
          </a:xfrm>
          <a:prstGeom prst="rect">
            <a:avLst/>
          </a:prstGeom>
        </p:spPr>
      </p:pic>
      <p:grpSp>
        <p:nvGrpSpPr>
          <p:cNvPr id="20" name="Group 19">
            <a:extLst>
              <a:ext uri="{FF2B5EF4-FFF2-40B4-BE49-F238E27FC236}">
                <a16:creationId xmlns:a16="http://schemas.microsoft.com/office/drawing/2014/main" id="{881850FF-169F-41A7-983B-DE9D5B95AED5}"/>
              </a:ext>
            </a:extLst>
          </p:cNvPr>
          <p:cNvGrpSpPr/>
          <p:nvPr/>
        </p:nvGrpSpPr>
        <p:grpSpPr>
          <a:xfrm>
            <a:off x="5661648" y="1502452"/>
            <a:ext cx="5958276" cy="590174"/>
            <a:chOff x="1537855" y="1537855"/>
            <a:chExt cx="8235540" cy="1177636"/>
          </a:xfrm>
        </p:grpSpPr>
        <p:sp>
          <p:nvSpPr>
            <p:cNvPr id="25" name="Rectangle: Rounded Corners 5">
              <a:extLst>
                <a:ext uri="{FF2B5EF4-FFF2-40B4-BE49-F238E27FC236}">
                  <a16:creationId xmlns:a16="http://schemas.microsoft.com/office/drawing/2014/main" id="{1BA02EBF-88F3-43ED-92AA-9B467207C2E6}"/>
                </a:ext>
              </a:extLst>
            </p:cNvPr>
            <p:cNvSpPr/>
            <p:nvPr/>
          </p:nvSpPr>
          <p:spPr>
            <a:xfrm>
              <a:off x="1537855" y="1537855"/>
              <a:ext cx="2189018" cy="1177636"/>
            </a:xfrm>
            <a:prstGeom prst="roundRect">
              <a:avLst/>
            </a:prstGeom>
            <a:solidFill>
              <a:srgbClr val="7EBA56"/>
            </a:solidFill>
            <a:ln w="285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Susceptible</a:t>
              </a:r>
            </a:p>
          </p:txBody>
        </p:sp>
        <p:sp>
          <p:nvSpPr>
            <p:cNvPr id="26" name="Rectangle: Rounded Corners 6">
              <a:extLst>
                <a:ext uri="{FF2B5EF4-FFF2-40B4-BE49-F238E27FC236}">
                  <a16:creationId xmlns:a16="http://schemas.microsoft.com/office/drawing/2014/main" id="{130565EB-CD80-432A-9702-D854948D4B41}"/>
                </a:ext>
              </a:extLst>
            </p:cNvPr>
            <p:cNvSpPr/>
            <p:nvPr/>
          </p:nvSpPr>
          <p:spPr>
            <a:xfrm>
              <a:off x="4561116" y="1537855"/>
              <a:ext cx="2189018" cy="1177636"/>
            </a:xfrm>
            <a:prstGeom prst="roundRect">
              <a:avLst/>
            </a:prstGeom>
            <a:solidFill>
              <a:srgbClr val="EF8D4B"/>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Infectious</a:t>
              </a:r>
            </a:p>
          </p:txBody>
        </p:sp>
        <p:sp>
          <p:nvSpPr>
            <p:cNvPr id="27" name="Rectangle: Rounded Corners 7">
              <a:extLst>
                <a:ext uri="{FF2B5EF4-FFF2-40B4-BE49-F238E27FC236}">
                  <a16:creationId xmlns:a16="http://schemas.microsoft.com/office/drawing/2014/main" id="{A0C5967D-EB03-416B-9E38-06BD21960800}"/>
                </a:ext>
              </a:extLst>
            </p:cNvPr>
            <p:cNvSpPr/>
            <p:nvPr/>
          </p:nvSpPr>
          <p:spPr>
            <a:xfrm>
              <a:off x="7584377" y="1537855"/>
              <a:ext cx="2189018" cy="1177636"/>
            </a:xfrm>
            <a:prstGeom prst="roundRect">
              <a:avLst/>
            </a:prstGeom>
            <a:solidFill>
              <a:srgbClr val="70A8DA"/>
            </a:solidFill>
            <a:ln w="28575">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Recovered</a:t>
              </a:r>
            </a:p>
          </p:txBody>
        </p:sp>
        <p:cxnSp>
          <p:nvCxnSpPr>
            <p:cNvPr id="28" name="Straight Arrow Connector 27">
              <a:extLst>
                <a:ext uri="{FF2B5EF4-FFF2-40B4-BE49-F238E27FC236}">
                  <a16:creationId xmlns:a16="http://schemas.microsoft.com/office/drawing/2014/main" id="{1D518DFA-9C49-4B08-9D83-6972AC68097A}"/>
                </a:ext>
              </a:extLst>
            </p:cNvPr>
            <p:cNvCxnSpPr>
              <a:stCxn id="25" idx="3"/>
              <a:endCxn id="26" idx="1"/>
            </p:cNvCxnSpPr>
            <p:nvPr/>
          </p:nvCxnSpPr>
          <p:spPr>
            <a:xfrm>
              <a:off x="3726873" y="2126673"/>
              <a:ext cx="83424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C08CDAB6-6118-4D22-B464-8765F8F8A3B4}"/>
                </a:ext>
              </a:extLst>
            </p:cNvPr>
            <p:cNvCxnSpPr/>
            <p:nvPr/>
          </p:nvCxnSpPr>
          <p:spPr>
            <a:xfrm>
              <a:off x="6750134" y="2126673"/>
              <a:ext cx="83424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C3EB465E-0919-4FC4-BD20-3BB71EF64EDD}"/>
                  </a:ext>
                </a:extLst>
              </p:cNvPr>
              <p:cNvSpPr txBox="1"/>
              <p:nvPr/>
            </p:nvSpPr>
            <p:spPr>
              <a:xfrm>
                <a:off x="7297660" y="1206473"/>
                <a:ext cx="350824"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𝛽</m:t>
                      </m:r>
                    </m:oMath>
                  </m:oMathPara>
                </a14:m>
                <a:endParaRPr lang="en-US" sz="3200" dirty="0"/>
              </a:p>
            </p:txBody>
          </p:sp>
        </mc:Choice>
        <mc:Fallback xmlns="">
          <p:sp>
            <p:nvSpPr>
              <p:cNvPr id="30" name="TextBox 29">
                <a:extLst>
                  <a:ext uri="{FF2B5EF4-FFF2-40B4-BE49-F238E27FC236}">
                    <a16:creationId xmlns:a16="http://schemas.microsoft.com/office/drawing/2014/main" id="{C3EB465E-0919-4FC4-BD20-3BB71EF64EDD}"/>
                  </a:ext>
                </a:extLst>
              </p:cNvPr>
              <p:cNvSpPr txBox="1">
                <a:spLocks noRot="1" noChangeAspect="1" noMove="1" noResize="1" noEditPoints="1" noAdjustHandles="1" noChangeArrowheads="1" noChangeShapeType="1" noTextEdit="1"/>
              </p:cNvSpPr>
              <p:nvPr/>
            </p:nvSpPr>
            <p:spPr>
              <a:xfrm>
                <a:off x="7297660" y="1206473"/>
                <a:ext cx="350824" cy="584775"/>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5CEAD79D-D001-43C3-A49F-B64BBBBDC909}"/>
                  </a:ext>
                </a:extLst>
              </p:cNvPr>
              <p:cNvSpPr txBox="1"/>
              <p:nvPr/>
            </p:nvSpPr>
            <p:spPr>
              <a:xfrm>
                <a:off x="9551534" y="1163781"/>
                <a:ext cx="350824"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𝛾</m:t>
                      </m:r>
                    </m:oMath>
                  </m:oMathPara>
                </a14:m>
                <a:endParaRPr lang="en-US" sz="3200" dirty="0"/>
              </a:p>
            </p:txBody>
          </p:sp>
        </mc:Choice>
        <mc:Fallback xmlns="">
          <p:sp>
            <p:nvSpPr>
              <p:cNvPr id="31" name="TextBox 30">
                <a:extLst>
                  <a:ext uri="{FF2B5EF4-FFF2-40B4-BE49-F238E27FC236}">
                    <a16:creationId xmlns:a16="http://schemas.microsoft.com/office/drawing/2014/main" id="{5CEAD79D-D001-43C3-A49F-B64BBBBDC909}"/>
                  </a:ext>
                </a:extLst>
              </p:cNvPr>
              <p:cNvSpPr txBox="1">
                <a:spLocks noRot="1" noChangeAspect="1" noMove="1" noResize="1" noEditPoints="1" noAdjustHandles="1" noChangeArrowheads="1" noChangeShapeType="1" noTextEdit="1"/>
              </p:cNvSpPr>
              <p:nvPr/>
            </p:nvSpPr>
            <p:spPr>
              <a:xfrm>
                <a:off x="9551534" y="1163781"/>
                <a:ext cx="350824" cy="584775"/>
              </a:xfrm>
              <a:prstGeom prst="rect">
                <a:avLst/>
              </a:prstGeom>
              <a:blipFill>
                <a:blip r:embed="rId7"/>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2147005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237506"/>
            <a:ext cx="12100956" cy="819398"/>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146957" y="130629"/>
            <a:ext cx="11870872" cy="6531428"/>
          </a:xfrm>
          <a:prstGeom prst="rect">
            <a:avLst/>
          </a:pr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endParaRPr>
          </a:p>
        </p:txBody>
      </p:sp>
      <p:sp>
        <p:nvSpPr>
          <p:cNvPr id="3" name="TextBox 2"/>
          <p:cNvSpPr txBox="1"/>
          <p:nvPr/>
        </p:nvSpPr>
        <p:spPr>
          <a:xfrm>
            <a:off x="473529" y="424543"/>
            <a:ext cx="8262257" cy="523220"/>
          </a:xfrm>
          <a:prstGeom prst="rect">
            <a:avLst/>
          </a:prstGeom>
          <a:noFill/>
        </p:spPr>
        <p:txBody>
          <a:bodyPr wrap="square" rtlCol="0">
            <a:spAutoFit/>
          </a:bodyPr>
          <a:lstStyle/>
          <a:p>
            <a:r>
              <a:rPr lang="en-US" sz="2800" dirty="0">
                <a:solidFill>
                  <a:schemeClr val="bg1"/>
                </a:solidFill>
              </a:rPr>
              <a:t>Compartmental models</a:t>
            </a:r>
          </a:p>
        </p:txBody>
      </p:sp>
      <p:pic>
        <p:nvPicPr>
          <p:cNvPr id="9" name="Picture 8" descr="700.full.pdf - Adobe Acrobat Pro DC"/>
          <p:cNvPicPr>
            <a:picLocks noChangeAspect="1"/>
          </p:cNvPicPr>
          <p:nvPr/>
        </p:nvPicPr>
        <p:blipFill rotWithShape="1">
          <a:blip r:embed="rId3">
            <a:extLst>
              <a:ext uri="{28A0092B-C50C-407E-A947-70E740481C1C}">
                <a14:useLocalDpi xmlns:a14="http://schemas.microsoft.com/office/drawing/2010/main" val="0"/>
              </a:ext>
            </a:extLst>
          </a:blip>
          <a:srcRect l="30467" t="55269" r="38259" b="31075"/>
          <a:stretch/>
        </p:blipFill>
        <p:spPr>
          <a:xfrm>
            <a:off x="312094" y="1192322"/>
            <a:ext cx="4951650" cy="1260242"/>
          </a:xfrm>
          <a:prstGeom prst="rect">
            <a:avLst/>
          </a:prstGeom>
        </p:spPr>
      </p:pic>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EA1D7AFA-2A62-4896-B8A9-7E02D31F4713}"/>
                  </a:ext>
                </a:extLst>
              </p:cNvPr>
              <p:cNvSpPr txBox="1"/>
              <p:nvPr/>
            </p:nvSpPr>
            <p:spPr>
              <a:xfrm>
                <a:off x="7401264" y="2486275"/>
                <a:ext cx="4316208" cy="1027397"/>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f>
                        <m:fPr>
                          <m:ctrlPr>
                            <a:rPr lang="en-US" sz="3200" b="0" i="1" smtClean="0">
                              <a:latin typeface="Cambria Math" panose="02040503050406030204" pitchFamily="18" charset="0"/>
                            </a:rPr>
                          </m:ctrlPr>
                        </m:fPr>
                        <m:num>
                          <m:r>
                            <a:rPr lang="en-US" sz="3200" b="0" i="1" smtClean="0">
                              <a:latin typeface="Cambria Math" panose="02040503050406030204" pitchFamily="18" charset="0"/>
                            </a:rPr>
                            <m:t>𝑑𝐼</m:t>
                          </m:r>
                        </m:num>
                        <m:den>
                          <m:r>
                            <a:rPr lang="en-US" sz="3200" b="0" i="1" smtClean="0">
                              <a:latin typeface="Cambria Math" panose="02040503050406030204" pitchFamily="18" charset="0"/>
                            </a:rPr>
                            <m:t>𝑑𝑡</m:t>
                          </m:r>
                        </m:den>
                      </m:f>
                      <m:r>
                        <a:rPr lang="en-US" sz="3200" b="0" i="1" smtClean="0">
                          <a:latin typeface="Cambria Math" panose="02040503050406030204" pitchFamily="18" charset="0"/>
                        </a:rPr>
                        <m:t>=</m:t>
                      </m:r>
                      <m:r>
                        <a:rPr lang="en-US" sz="3200" b="0" i="1" smtClean="0">
                          <a:latin typeface="Cambria Math" panose="02040503050406030204" pitchFamily="18" charset="0"/>
                        </a:rPr>
                        <m:t>𝛽</m:t>
                      </m:r>
                      <m:r>
                        <a:rPr lang="en-US" sz="3200" b="0" i="1" smtClean="0">
                          <a:latin typeface="Cambria Math" panose="02040503050406030204" pitchFamily="18" charset="0"/>
                        </a:rPr>
                        <m:t>𝑆𝐼</m:t>
                      </m:r>
                      <m:r>
                        <a:rPr lang="en-US" sz="3200" b="0" i="1" smtClean="0">
                          <a:latin typeface="Cambria Math" panose="02040503050406030204" pitchFamily="18" charset="0"/>
                        </a:rPr>
                        <m:t> −</m:t>
                      </m:r>
                      <m:r>
                        <a:rPr lang="en-US" sz="3200" b="0" i="1" smtClean="0">
                          <a:latin typeface="Cambria Math" panose="02040503050406030204" pitchFamily="18" charset="0"/>
                        </a:rPr>
                        <m:t>𝛾</m:t>
                      </m:r>
                      <m:r>
                        <a:rPr lang="en-US" sz="3200" b="0" i="1" smtClean="0">
                          <a:latin typeface="Cambria Math" panose="02040503050406030204" pitchFamily="18" charset="0"/>
                        </a:rPr>
                        <m:t>𝐼</m:t>
                      </m:r>
                    </m:oMath>
                  </m:oMathPara>
                </a14:m>
                <a:br>
                  <a:rPr lang="en-US" sz="3200" b="0" i="1" dirty="0">
                    <a:latin typeface="Cambria Math" panose="02040503050406030204" pitchFamily="18" charset="0"/>
                  </a:rPr>
                </a:br>
                <a:endParaRPr lang="en-US" sz="3600" b="0" dirty="0"/>
              </a:p>
            </p:txBody>
          </p:sp>
        </mc:Choice>
        <mc:Fallback xmlns="">
          <p:sp>
            <p:nvSpPr>
              <p:cNvPr id="19" name="TextBox 18">
                <a:extLst>
                  <a:ext uri="{FF2B5EF4-FFF2-40B4-BE49-F238E27FC236}">
                    <a16:creationId xmlns:a16="http://schemas.microsoft.com/office/drawing/2014/main" id="{EA1D7AFA-2A62-4896-B8A9-7E02D31F4713}"/>
                  </a:ext>
                </a:extLst>
              </p:cNvPr>
              <p:cNvSpPr txBox="1">
                <a:spLocks noRot="1" noChangeAspect="1" noMove="1" noResize="1" noEditPoints="1" noAdjustHandles="1" noChangeArrowheads="1" noChangeShapeType="1" noTextEdit="1"/>
              </p:cNvSpPr>
              <p:nvPr/>
            </p:nvSpPr>
            <p:spPr>
              <a:xfrm>
                <a:off x="7401264" y="2486275"/>
                <a:ext cx="4316208" cy="1027397"/>
              </a:xfrm>
              <a:prstGeom prst="rect">
                <a:avLst/>
              </a:prstGeom>
              <a:blipFill>
                <a:blip r:embed="rId6"/>
                <a:stretch>
                  <a:fillRect/>
                </a:stretch>
              </a:blipFill>
            </p:spPr>
            <p:txBody>
              <a:bodyPr/>
              <a:lstStyle/>
              <a:p>
                <a:r>
                  <a:rPr lang="en-US">
                    <a:noFill/>
                  </a:rPr>
                  <a:t> </a:t>
                </a:r>
              </a:p>
            </p:txBody>
          </p:sp>
        </mc:Fallback>
      </mc:AlternateContent>
      <p:pic>
        <p:nvPicPr>
          <p:cNvPr id="21" name="Picture 20" descr="Bacaër2011_Chapter_McKendrickAndKermackOnEpidemic.pdf - Adobe Acrobat Pro DC"/>
          <p:cNvPicPr>
            <a:picLocks noChangeAspect="1"/>
          </p:cNvPicPr>
          <p:nvPr/>
        </p:nvPicPr>
        <p:blipFill rotWithShape="1">
          <a:blip r:embed="rId7">
            <a:extLst>
              <a:ext uri="{28A0092B-C50C-407E-A947-70E740481C1C}">
                <a14:useLocalDpi xmlns:a14="http://schemas.microsoft.com/office/drawing/2010/main" val="0"/>
              </a:ext>
            </a:extLst>
          </a:blip>
          <a:srcRect l="45736" t="29468" r="37692" b="25154"/>
          <a:stretch/>
        </p:blipFill>
        <p:spPr>
          <a:xfrm>
            <a:off x="2902370" y="2452564"/>
            <a:ext cx="2402938" cy="3719012"/>
          </a:xfrm>
          <a:prstGeom prst="rect">
            <a:avLst/>
          </a:prstGeom>
        </p:spPr>
      </p:pic>
      <p:sp>
        <p:nvSpPr>
          <p:cNvPr id="22" name="TextBox 21"/>
          <p:cNvSpPr txBox="1"/>
          <p:nvPr/>
        </p:nvSpPr>
        <p:spPr>
          <a:xfrm>
            <a:off x="3062653" y="6056452"/>
            <a:ext cx="2082373" cy="338554"/>
          </a:xfrm>
          <a:prstGeom prst="rect">
            <a:avLst/>
          </a:prstGeom>
          <a:noFill/>
        </p:spPr>
        <p:txBody>
          <a:bodyPr wrap="square" rtlCol="0">
            <a:spAutoFit/>
          </a:bodyPr>
          <a:lstStyle/>
          <a:p>
            <a:pPr algn="ctr"/>
            <a:r>
              <a:rPr lang="en-US" sz="1600" dirty="0"/>
              <a:t>Anderson </a:t>
            </a:r>
            <a:r>
              <a:rPr lang="en-US" sz="1600" dirty="0" err="1"/>
              <a:t>McKendrick</a:t>
            </a:r>
            <a:endParaRPr lang="en-US" sz="1600" dirty="0"/>
          </a:p>
        </p:txBody>
      </p:sp>
      <p:sp>
        <p:nvSpPr>
          <p:cNvPr id="23" name="TextBox 22"/>
          <p:cNvSpPr txBox="1"/>
          <p:nvPr/>
        </p:nvSpPr>
        <p:spPr>
          <a:xfrm>
            <a:off x="567899" y="6056452"/>
            <a:ext cx="2082373" cy="338554"/>
          </a:xfrm>
          <a:prstGeom prst="rect">
            <a:avLst/>
          </a:prstGeom>
          <a:noFill/>
        </p:spPr>
        <p:txBody>
          <a:bodyPr wrap="square" rtlCol="0">
            <a:spAutoFit/>
          </a:bodyPr>
          <a:lstStyle/>
          <a:p>
            <a:pPr algn="ctr"/>
            <a:r>
              <a:rPr lang="en-US" sz="1600" dirty="0"/>
              <a:t>William </a:t>
            </a:r>
            <a:r>
              <a:rPr lang="en-US" sz="1600" dirty="0" err="1"/>
              <a:t>Kermack</a:t>
            </a:r>
            <a:endParaRPr lang="en-US" sz="1600" dirty="0"/>
          </a:p>
        </p:txBody>
      </p:sp>
      <p:pic>
        <p:nvPicPr>
          <p:cNvPr id="24" name="Picture 23" descr="Bacaër2011_Chapter_McKendrickAndKermackOnEpidemic.pdf - Adobe Acrobat Pro DC"/>
          <p:cNvPicPr>
            <a:picLocks noChangeAspect="1"/>
          </p:cNvPicPr>
          <p:nvPr/>
        </p:nvPicPr>
        <p:blipFill rotWithShape="1">
          <a:blip r:embed="rId7">
            <a:extLst>
              <a:ext uri="{28A0092B-C50C-407E-A947-70E740481C1C}">
                <a14:useLocalDpi xmlns:a14="http://schemas.microsoft.com/office/drawing/2010/main" val="0"/>
              </a:ext>
            </a:extLst>
          </a:blip>
          <a:srcRect l="62365" t="29468" r="19750" b="25686"/>
          <a:stretch/>
        </p:blipFill>
        <p:spPr>
          <a:xfrm>
            <a:off x="312394" y="2452564"/>
            <a:ext cx="2593383" cy="3675391"/>
          </a:xfrm>
          <a:prstGeom prst="rect">
            <a:avLst/>
          </a:prstGeom>
        </p:spPr>
      </p:pic>
      <p:grpSp>
        <p:nvGrpSpPr>
          <p:cNvPr id="20" name="Group 19">
            <a:extLst>
              <a:ext uri="{FF2B5EF4-FFF2-40B4-BE49-F238E27FC236}">
                <a16:creationId xmlns:a16="http://schemas.microsoft.com/office/drawing/2014/main" id="{AF2AE9E7-742F-477C-95C5-1F7AF8759766}"/>
              </a:ext>
            </a:extLst>
          </p:cNvPr>
          <p:cNvGrpSpPr/>
          <p:nvPr/>
        </p:nvGrpSpPr>
        <p:grpSpPr>
          <a:xfrm>
            <a:off x="5661648" y="1502452"/>
            <a:ext cx="5958276" cy="590174"/>
            <a:chOff x="1537855" y="1537855"/>
            <a:chExt cx="8235540" cy="1177636"/>
          </a:xfrm>
        </p:grpSpPr>
        <p:sp>
          <p:nvSpPr>
            <p:cNvPr id="25" name="Rectangle: Rounded Corners 5">
              <a:extLst>
                <a:ext uri="{FF2B5EF4-FFF2-40B4-BE49-F238E27FC236}">
                  <a16:creationId xmlns:a16="http://schemas.microsoft.com/office/drawing/2014/main" id="{015D7712-FAFD-4AE6-B49D-C822C3AE6F6D}"/>
                </a:ext>
              </a:extLst>
            </p:cNvPr>
            <p:cNvSpPr/>
            <p:nvPr/>
          </p:nvSpPr>
          <p:spPr>
            <a:xfrm>
              <a:off x="1537855" y="1537855"/>
              <a:ext cx="2189018" cy="1177636"/>
            </a:xfrm>
            <a:prstGeom prst="roundRect">
              <a:avLst/>
            </a:prstGeom>
            <a:solidFill>
              <a:srgbClr val="7EBA56"/>
            </a:solidFill>
            <a:ln w="285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Susceptible</a:t>
              </a:r>
            </a:p>
          </p:txBody>
        </p:sp>
        <p:sp>
          <p:nvSpPr>
            <p:cNvPr id="26" name="Rectangle: Rounded Corners 6">
              <a:extLst>
                <a:ext uri="{FF2B5EF4-FFF2-40B4-BE49-F238E27FC236}">
                  <a16:creationId xmlns:a16="http://schemas.microsoft.com/office/drawing/2014/main" id="{528A6DB4-09EB-48AD-9899-7AE6C997A4B6}"/>
                </a:ext>
              </a:extLst>
            </p:cNvPr>
            <p:cNvSpPr/>
            <p:nvPr/>
          </p:nvSpPr>
          <p:spPr>
            <a:xfrm>
              <a:off x="4561116" y="1537855"/>
              <a:ext cx="2189018" cy="1177636"/>
            </a:xfrm>
            <a:prstGeom prst="roundRect">
              <a:avLst/>
            </a:prstGeom>
            <a:solidFill>
              <a:srgbClr val="EF8D4B"/>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Infectious</a:t>
              </a:r>
            </a:p>
          </p:txBody>
        </p:sp>
        <p:sp>
          <p:nvSpPr>
            <p:cNvPr id="27" name="Rectangle: Rounded Corners 7">
              <a:extLst>
                <a:ext uri="{FF2B5EF4-FFF2-40B4-BE49-F238E27FC236}">
                  <a16:creationId xmlns:a16="http://schemas.microsoft.com/office/drawing/2014/main" id="{FE84B599-82B8-48FE-B270-15C1161F9E0F}"/>
                </a:ext>
              </a:extLst>
            </p:cNvPr>
            <p:cNvSpPr/>
            <p:nvPr/>
          </p:nvSpPr>
          <p:spPr>
            <a:xfrm>
              <a:off x="7584377" y="1537855"/>
              <a:ext cx="2189018" cy="1177636"/>
            </a:xfrm>
            <a:prstGeom prst="roundRect">
              <a:avLst/>
            </a:prstGeom>
            <a:solidFill>
              <a:srgbClr val="70A8DA"/>
            </a:solidFill>
            <a:ln w="28575">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Recovered</a:t>
              </a:r>
            </a:p>
          </p:txBody>
        </p:sp>
        <p:cxnSp>
          <p:nvCxnSpPr>
            <p:cNvPr id="28" name="Straight Arrow Connector 27">
              <a:extLst>
                <a:ext uri="{FF2B5EF4-FFF2-40B4-BE49-F238E27FC236}">
                  <a16:creationId xmlns:a16="http://schemas.microsoft.com/office/drawing/2014/main" id="{55B93BAE-C605-4C23-BEBD-19B5B6D0DE42}"/>
                </a:ext>
              </a:extLst>
            </p:cNvPr>
            <p:cNvCxnSpPr>
              <a:stCxn id="25" idx="3"/>
              <a:endCxn id="26" idx="1"/>
            </p:cNvCxnSpPr>
            <p:nvPr/>
          </p:nvCxnSpPr>
          <p:spPr>
            <a:xfrm>
              <a:off x="3726873" y="2126673"/>
              <a:ext cx="83424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793F3223-A494-43FE-A560-A5E53AFDE572}"/>
                </a:ext>
              </a:extLst>
            </p:cNvPr>
            <p:cNvCxnSpPr/>
            <p:nvPr/>
          </p:nvCxnSpPr>
          <p:spPr>
            <a:xfrm>
              <a:off x="6750134" y="2126673"/>
              <a:ext cx="83424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3F3DA6A4-E987-4D04-A2D0-1F2EC1C2CA37}"/>
                  </a:ext>
                </a:extLst>
              </p:cNvPr>
              <p:cNvSpPr txBox="1"/>
              <p:nvPr/>
            </p:nvSpPr>
            <p:spPr>
              <a:xfrm>
                <a:off x="7297660" y="1206473"/>
                <a:ext cx="350824"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𝛽</m:t>
                      </m:r>
                    </m:oMath>
                  </m:oMathPara>
                </a14:m>
                <a:endParaRPr lang="en-US" sz="3200" dirty="0"/>
              </a:p>
            </p:txBody>
          </p:sp>
        </mc:Choice>
        <mc:Fallback xmlns="">
          <p:sp>
            <p:nvSpPr>
              <p:cNvPr id="30" name="TextBox 29">
                <a:extLst>
                  <a:ext uri="{FF2B5EF4-FFF2-40B4-BE49-F238E27FC236}">
                    <a16:creationId xmlns:a16="http://schemas.microsoft.com/office/drawing/2014/main" id="{3F3DA6A4-E987-4D04-A2D0-1F2EC1C2CA37}"/>
                  </a:ext>
                </a:extLst>
              </p:cNvPr>
              <p:cNvSpPr txBox="1">
                <a:spLocks noRot="1" noChangeAspect="1" noMove="1" noResize="1" noEditPoints="1" noAdjustHandles="1" noChangeArrowheads="1" noChangeShapeType="1" noTextEdit="1"/>
              </p:cNvSpPr>
              <p:nvPr/>
            </p:nvSpPr>
            <p:spPr>
              <a:xfrm>
                <a:off x="7297660" y="1206473"/>
                <a:ext cx="350824" cy="584775"/>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AF92F59A-9941-46EE-B37D-588545C2F025}"/>
                  </a:ext>
                </a:extLst>
              </p:cNvPr>
              <p:cNvSpPr txBox="1"/>
              <p:nvPr/>
            </p:nvSpPr>
            <p:spPr>
              <a:xfrm>
                <a:off x="9551534" y="1163781"/>
                <a:ext cx="350824"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𝛾</m:t>
                      </m:r>
                    </m:oMath>
                  </m:oMathPara>
                </a14:m>
                <a:endParaRPr lang="en-US" sz="3200" dirty="0"/>
              </a:p>
            </p:txBody>
          </p:sp>
        </mc:Choice>
        <mc:Fallback xmlns="">
          <p:sp>
            <p:nvSpPr>
              <p:cNvPr id="31" name="TextBox 30">
                <a:extLst>
                  <a:ext uri="{FF2B5EF4-FFF2-40B4-BE49-F238E27FC236}">
                    <a16:creationId xmlns:a16="http://schemas.microsoft.com/office/drawing/2014/main" id="{AF92F59A-9941-46EE-B37D-588545C2F025}"/>
                  </a:ext>
                </a:extLst>
              </p:cNvPr>
              <p:cNvSpPr txBox="1">
                <a:spLocks noRot="1" noChangeAspect="1" noMove="1" noResize="1" noEditPoints="1" noAdjustHandles="1" noChangeArrowheads="1" noChangeShapeType="1" noTextEdit="1"/>
              </p:cNvSpPr>
              <p:nvPr/>
            </p:nvSpPr>
            <p:spPr>
              <a:xfrm>
                <a:off x="9551534" y="1163781"/>
                <a:ext cx="350824" cy="584775"/>
              </a:xfrm>
              <a:prstGeom prst="rect">
                <a:avLst/>
              </a:prstGeom>
              <a:blipFill>
                <a:blip r:embed="rId9"/>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5425002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237506"/>
            <a:ext cx="12100956" cy="819398"/>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146957" y="130629"/>
            <a:ext cx="11870872" cy="6531428"/>
          </a:xfrm>
          <a:prstGeom prst="rect">
            <a:avLst/>
          </a:pr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endParaRPr>
          </a:p>
        </p:txBody>
      </p:sp>
      <p:sp>
        <p:nvSpPr>
          <p:cNvPr id="3" name="TextBox 2"/>
          <p:cNvSpPr txBox="1"/>
          <p:nvPr/>
        </p:nvSpPr>
        <p:spPr>
          <a:xfrm>
            <a:off x="473529" y="424543"/>
            <a:ext cx="8262257" cy="523220"/>
          </a:xfrm>
          <a:prstGeom prst="rect">
            <a:avLst/>
          </a:prstGeom>
          <a:noFill/>
        </p:spPr>
        <p:txBody>
          <a:bodyPr wrap="square" rtlCol="0">
            <a:spAutoFit/>
          </a:bodyPr>
          <a:lstStyle/>
          <a:p>
            <a:r>
              <a:rPr lang="en-US" sz="2800" dirty="0">
                <a:solidFill>
                  <a:schemeClr val="bg1"/>
                </a:solidFill>
              </a:rPr>
              <a:t>Compartmental models</a:t>
            </a:r>
          </a:p>
        </p:txBody>
      </p:sp>
      <p:pic>
        <p:nvPicPr>
          <p:cNvPr id="9" name="Picture 8" descr="700.full.pdf - Adobe Acrobat Pro DC"/>
          <p:cNvPicPr>
            <a:picLocks noChangeAspect="1"/>
          </p:cNvPicPr>
          <p:nvPr/>
        </p:nvPicPr>
        <p:blipFill rotWithShape="1">
          <a:blip r:embed="rId3">
            <a:extLst>
              <a:ext uri="{28A0092B-C50C-407E-A947-70E740481C1C}">
                <a14:useLocalDpi xmlns:a14="http://schemas.microsoft.com/office/drawing/2010/main" val="0"/>
              </a:ext>
            </a:extLst>
          </a:blip>
          <a:srcRect l="30467" t="55269" r="38259" b="31075"/>
          <a:stretch/>
        </p:blipFill>
        <p:spPr>
          <a:xfrm>
            <a:off x="312094" y="1192322"/>
            <a:ext cx="4951650" cy="1260242"/>
          </a:xfrm>
          <a:prstGeom prst="rect">
            <a:avLst/>
          </a:prstGeom>
        </p:spPr>
      </p:pic>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EA1D7AFA-2A62-4896-B8A9-7E02D31F4713}"/>
                  </a:ext>
                </a:extLst>
              </p:cNvPr>
              <p:cNvSpPr txBox="1"/>
              <p:nvPr/>
            </p:nvSpPr>
            <p:spPr>
              <a:xfrm>
                <a:off x="7401264" y="2486275"/>
                <a:ext cx="4316208" cy="1027397"/>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f>
                        <m:fPr>
                          <m:ctrlPr>
                            <a:rPr lang="en-US" sz="3200" b="0" i="1" smtClean="0">
                              <a:latin typeface="Cambria Math" panose="02040503050406030204" pitchFamily="18" charset="0"/>
                            </a:rPr>
                          </m:ctrlPr>
                        </m:fPr>
                        <m:num>
                          <m:r>
                            <a:rPr lang="en-US" sz="3200" b="0" i="1" smtClean="0">
                              <a:latin typeface="Cambria Math" panose="02040503050406030204" pitchFamily="18" charset="0"/>
                            </a:rPr>
                            <m:t>𝑑𝐼</m:t>
                          </m:r>
                        </m:num>
                        <m:den>
                          <m:r>
                            <a:rPr lang="en-US" sz="3200" b="0" i="1" smtClean="0">
                              <a:latin typeface="Cambria Math" panose="02040503050406030204" pitchFamily="18" charset="0"/>
                            </a:rPr>
                            <m:t>𝑑𝑡</m:t>
                          </m:r>
                        </m:den>
                      </m:f>
                      <m:r>
                        <a:rPr lang="en-US" sz="3200" b="0" i="1" smtClean="0">
                          <a:latin typeface="Cambria Math" panose="02040503050406030204" pitchFamily="18" charset="0"/>
                        </a:rPr>
                        <m:t>=</m:t>
                      </m:r>
                      <m:r>
                        <a:rPr lang="en-US" sz="3200" b="0" i="1" smtClean="0">
                          <a:latin typeface="Cambria Math" panose="02040503050406030204" pitchFamily="18" charset="0"/>
                        </a:rPr>
                        <m:t>𝐼</m:t>
                      </m:r>
                      <m:r>
                        <a:rPr lang="en-US" sz="3200" b="0" i="1" smtClean="0">
                          <a:latin typeface="Cambria Math" panose="02040503050406030204" pitchFamily="18" charset="0"/>
                        </a:rPr>
                        <m:t>(</m:t>
                      </m:r>
                      <m:r>
                        <a:rPr lang="en-US" sz="3200" b="0" i="1" smtClean="0">
                          <a:latin typeface="Cambria Math" panose="02040503050406030204" pitchFamily="18" charset="0"/>
                        </a:rPr>
                        <m:t>𝛽</m:t>
                      </m:r>
                      <m:r>
                        <a:rPr lang="en-US" sz="3200" b="0" i="1" smtClean="0">
                          <a:latin typeface="Cambria Math" panose="02040503050406030204" pitchFamily="18" charset="0"/>
                        </a:rPr>
                        <m:t>𝑆</m:t>
                      </m:r>
                      <m:r>
                        <a:rPr lang="en-US" sz="3200" b="0" i="1" smtClean="0">
                          <a:latin typeface="Cambria Math" panose="02040503050406030204" pitchFamily="18" charset="0"/>
                        </a:rPr>
                        <m:t> −</m:t>
                      </m:r>
                      <m:r>
                        <a:rPr lang="en-US" sz="3200" b="0" i="1" smtClean="0">
                          <a:latin typeface="Cambria Math" panose="02040503050406030204" pitchFamily="18" charset="0"/>
                        </a:rPr>
                        <m:t>𝛾</m:t>
                      </m:r>
                      <m:r>
                        <a:rPr lang="en-US" sz="3200" b="0" i="1" smtClean="0">
                          <a:latin typeface="Cambria Math" panose="02040503050406030204" pitchFamily="18" charset="0"/>
                        </a:rPr>
                        <m:t>)</m:t>
                      </m:r>
                    </m:oMath>
                  </m:oMathPara>
                </a14:m>
                <a:br>
                  <a:rPr lang="en-US" sz="3200" b="0" i="1" dirty="0">
                    <a:latin typeface="Cambria Math" panose="02040503050406030204" pitchFamily="18" charset="0"/>
                  </a:rPr>
                </a:br>
                <a:endParaRPr lang="en-US" sz="3600" b="0" dirty="0"/>
              </a:p>
            </p:txBody>
          </p:sp>
        </mc:Choice>
        <mc:Fallback xmlns="">
          <p:sp>
            <p:nvSpPr>
              <p:cNvPr id="19" name="TextBox 18">
                <a:extLst>
                  <a:ext uri="{FF2B5EF4-FFF2-40B4-BE49-F238E27FC236}">
                    <a16:creationId xmlns:a16="http://schemas.microsoft.com/office/drawing/2014/main" id="{EA1D7AFA-2A62-4896-B8A9-7E02D31F4713}"/>
                  </a:ext>
                </a:extLst>
              </p:cNvPr>
              <p:cNvSpPr txBox="1">
                <a:spLocks noRot="1" noChangeAspect="1" noMove="1" noResize="1" noEditPoints="1" noAdjustHandles="1" noChangeArrowheads="1" noChangeShapeType="1" noTextEdit="1"/>
              </p:cNvSpPr>
              <p:nvPr/>
            </p:nvSpPr>
            <p:spPr>
              <a:xfrm>
                <a:off x="7401264" y="2486275"/>
                <a:ext cx="4316208" cy="1027397"/>
              </a:xfrm>
              <a:prstGeom prst="rect">
                <a:avLst/>
              </a:prstGeom>
              <a:blipFill>
                <a:blip r:embed="rId6"/>
                <a:stretch>
                  <a:fillRect/>
                </a:stretch>
              </a:blipFill>
            </p:spPr>
            <p:txBody>
              <a:bodyPr/>
              <a:lstStyle/>
              <a:p>
                <a:r>
                  <a:rPr lang="en-US">
                    <a:noFill/>
                  </a:rPr>
                  <a:t> </a:t>
                </a:r>
              </a:p>
            </p:txBody>
          </p:sp>
        </mc:Fallback>
      </mc:AlternateContent>
      <p:pic>
        <p:nvPicPr>
          <p:cNvPr id="21" name="Picture 20" descr="Bacaër2011_Chapter_McKendrickAndKermackOnEpidemic.pdf - Adobe Acrobat Pro DC"/>
          <p:cNvPicPr>
            <a:picLocks noChangeAspect="1"/>
          </p:cNvPicPr>
          <p:nvPr/>
        </p:nvPicPr>
        <p:blipFill rotWithShape="1">
          <a:blip r:embed="rId7">
            <a:extLst>
              <a:ext uri="{28A0092B-C50C-407E-A947-70E740481C1C}">
                <a14:useLocalDpi xmlns:a14="http://schemas.microsoft.com/office/drawing/2010/main" val="0"/>
              </a:ext>
            </a:extLst>
          </a:blip>
          <a:srcRect l="45736" t="29468" r="37692" b="25154"/>
          <a:stretch/>
        </p:blipFill>
        <p:spPr>
          <a:xfrm>
            <a:off x="2902370" y="2452564"/>
            <a:ext cx="2402938" cy="3719012"/>
          </a:xfrm>
          <a:prstGeom prst="rect">
            <a:avLst/>
          </a:prstGeom>
        </p:spPr>
      </p:pic>
      <p:sp>
        <p:nvSpPr>
          <p:cNvPr id="22" name="TextBox 21"/>
          <p:cNvSpPr txBox="1"/>
          <p:nvPr/>
        </p:nvSpPr>
        <p:spPr>
          <a:xfrm>
            <a:off x="3062653" y="6056452"/>
            <a:ext cx="2082373" cy="338554"/>
          </a:xfrm>
          <a:prstGeom prst="rect">
            <a:avLst/>
          </a:prstGeom>
          <a:noFill/>
        </p:spPr>
        <p:txBody>
          <a:bodyPr wrap="square" rtlCol="0">
            <a:spAutoFit/>
          </a:bodyPr>
          <a:lstStyle/>
          <a:p>
            <a:pPr algn="ctr"/>
            <a:r>
              <a:rPr lang="en-US" sz="1600" dirty="0"/>
              <a:t>Anderson </a:t>
            </a:r>
            <a:r>
              <a:rPr lang="en-US" sz="1600" dirty="0" err="1"/>
              <a:t>McKendrick</a:t>
            </a:r>
            <a:endParaRPr lang="en-US" sz="1600" dirty="0"/>
          </a:p>
        </p:txBody>
      </p:sp>
      <p:sp>
        <p:nvSpPr>
          <p:cNvPr id="23" name="TextBox 22"/>
          <p:cNvSpPr txBox="1"/>
          <p:nvPr/>
        </p:nvSpPr>
        <p:spPr>
          <a:xfrm>
            <a:off x="567899" y="6056452"/>
            <a:ext cx="2082373" cy="338554"/>
          </a:xfrm>
          <a:prstGeom prst="rect">
            <a:avLst/>
          </a:prstGeom>
          <a:noFill/>
        </p:spPr>
        <p:txBody>
          <a:bodyPr wrap="square" rtlCol="0">
            <a:spAutoFit/>
          </a:bodyPr>
          <a:lstStyle/>
          <a:p>
            <a:pPr algn="ctr"/>
            <a:r>
              <a:rPr lang="en-US" sz="1600" dirty="0"/>
              <a:t>William </a:t>
            </a:r>
            <a:r>
              <a:rPr lang="en-US" sz="1600" dirty="0" err="1"/>
              <a:t>Kermack</a:t>
            </a:r>
            <a:endParaRPr lang="en-US" sz="1600" dirty="0"/>
          </a:p>
        </p:txBody>
      </p:sp>
      <p:pic>
        <p:nvPicPr>
          <p:cNvPr id="24" name="Picture 23" descr="Bacaër2011_Chapter_McKendrickAndKermackOnEpidemic.pdf - Adobe Acrobat Pro DC"/>
          <p:cNvPicPr>
            <a:picLocks noChangeAspect="1"/>
          </p:cNvPicPr>
          <p:nvPr/>
        </p:nvPicPr>
        <p:blipFill rotWithShape="1">
          <a:blip r:embed="rId7">
            <a:extLst>
              <a:ext uri="{28A0092B-C50C-407E-A947-70E740481C1C}">
                <a14:useLocalDpi xmlns:a14="http://schemas.microsoft.com/office/drawing/2010/main" val="0"/>
              </a:ext>
            </a:extLst>
          </a:blip>
          <a:srcRect l="62365" t="29468" r="19750" b="25686"/>
          <a:stretch/>
        </p:blipFill>
        <p:spPr>
          <a:xfrm>
            <a:off x="312394" y="2452564"/>
            <a:ext cx="2593383" cy="3675391"/>
          </a:xfrm>
          <a:prstGeom prst="rect">
            <a:avLst/>
          </a:prstGeom>
        </p:spPr>
      </p:pic>
      <p:grpSp>
        <p:nvGrpSpPr>
          <p:cNvPr id="20" name="Group 19">
            <a:extLst>
              <a:ext uri="{FF2B5EF4-FFF2-40B4-BE49-F238E27FC236}">
                <a16:creationId xmlns:a16="http://schemas.microsoft.com/office/drawing/2014/main" id="{DD190F56-BAF1-4CFF-AB4A-E2C5C97F569E}"/>
              </a:ext>
            </a:extLst>
          </p:cNvPr>
          <p:cNvGrpSpPr/>
          <p:nvPr/>
        </p:nvGrpSpPr>
        <p:grpSpPr>
          <a:xfrm>
            <a:off x="5661648" y="1502452"/>
            <a:ext cx="5958276" cy="590174"/>
            <a:chOff x="1537855" y="1537855"/>
            <a:chExt cx="8235540" cy="1177636"/>
          </a:xfrm>
        </p:grpSpPr>
        <p:sp>
          <p:nvSpPr>
            <p:cNvPr id="25" name="Rectangle: Rounded Corners 5">
              <a:extLst>
                <a:ext uri="{FF2B5EF4-FFF2-40B4-BE49-F238E27FC236}">
                  <a16:creationId xmlns:a16="http://schemas.microsoft.com/office/drawing/2014/main" id="{26D70632-03FC-484C-9C39-AC46D497906F}"/>
                </a:ext>
              </a:extLst>
            </p:cNvPr>
            <p:cNvSpPr/>
            <p:nvPr/>
          </p:nvSpPr>
          <p:spPr>
            <a:xfrm>
              <a:off x="1537855" y="1537855"/>
              <a:ext cx="2189018" cy="1177636"/>
            </a:xfrm>
            <a:prstGeom prst="roundRect">
              <a:avLst/>
            </a:prstGeom>
            <a:solidFill>
              <a:srgbClr val="7EBA56"/>
            </a:solidFill>
            <a:ln w="285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Susceptible</a:t>
              </a:r>
            </a:p>
          </p:txBody>
        </p:sp>
        <p:sp>
          <p:nvSpPr>
            <p:cNvPr id="26" name="Rectangle: Rounded Corners 6">
              <a:extLst>
                <a:ext uri="{FF2B5EF4-FFF2-40B4-BE49-F238E27FC236}">
                  <a16:creationId xmlns:a16="http://schemas.microsoft.com/office/drawing/2014/main" id="{3BFECBCE-ED81-4065-BD8A-31C29D2B1E8D}"/>
                </a:ext>
              </a:extLst>
            </p:cNvPr>
            <p:cNvSpPr/>
            <p:nvPr/>
          </p:nvSpPr>
          <p:spPr>
            <a:xfrm>
              <a:off x="4561116" y="1537855"/>
              <a:ext cx="2189018" cy="1177636"/>
            </a:xfrm>
            <a:prstGeom prst="roundRect">
              <a:avLst/>
            </a:prstGeom>
            <a:solidFill>
              <a:srgbClr val="EF8D4B"/>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Infectious</a:t>
              </a:r>
            </a:p>
          </p:txBody>
        </p:sp>
        <p:sp>
          <p:nvSpPr>
            <p:cNvPr id="27" name="Rectangle: Rounded Corners 7">
              <a:extLst>
                <a:ext uri="{FF2B5EF4-FFF2-40B4-BE49-F238E27FC236}">
                  <a16:creationId xmlns:a16="http://schemas.microsoft.com/office/drawing/2014/main" id="{C1B235C6-FD8C-4914-8386-AB875CC5DD8D}"/>
                </a:ext>
              </a:extLst>
            </p:cNvPr>
            <p:cNvSpPr/>
            <p:nvPr/>
          </p:nvSpPr>
          <p:spPr>
            <a:xfrm>
              <a:off x="7584377" y="1537855"/>
              <a:ext cx="2189018" cy="1177636"/>
            </a:xfrm>
            <a:prstGeom prst="roundRect">
              <a:avLst/>
            </a:prstGeom>
            <a:solidFill>
              <a:srgbClr val="70A8DA"/>
            </a:solidFill>
            <a:ln w="28575">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Recovered</a:t>
              </a:r>
            </a:p>
          </p:txBody>
        </p:sp>
        <p:cxnSp>
          <p:nvCxnSpPr>
            <p:cNvPr id="28" name="Straight Arrow Connector 27">
              <a:extLst>
                <a:ext uri="{FF2B5EF4-FFF2-40B4-BE49-F238E27FC236}">
                  <a16:creationId xmlns:a16="http://schemas.microsoft.com/office/drawing/2014/main" id="{C6DB6865-6A6D-4998-A2F8-E83D882A24C0}"/>
                </a:ext>
              </a:extLst>
            </p:cNvPr>
            <p:cNvCxnSpPr>
              <a:stCxn id="25" idx="3"/>
              <a:endCxn id="26" idx="1"/>
            </p:cNvCxnSpPr>
            <p:nvPr/>
          </p:nvCxnSpPr>
          <p:spPr>
            <a:xfrm>
              <a:off x="3726873" y="2126673"/>
              <a:ext cx="83424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B1939C02-3EFF-4149-A7BE-B2E287D0473A}"/>
                </a:ext>
              </a:extLst>
            </p:cNvPr>
            <p:cNvCxnSpPr/>
            <p:nvPr/>
          </p:nvCxnSpPr>
          <p:spPr>
            <a:xfrm>
              <a:off x="6750134" y="2126673"/>
              <a:ext cx="83424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A1BB682F-BC26-4D2D-A2CA-AFEEE4856A0F}"/>
                  </a:ext>
                </a:extLst>
              </p:cNvPr>
              <p:cNvSpPr txBox="1"/>
              <p:nvPr/>
            </p:nvSpPr>
            <p:spPr>
              <a:xfrm>
                <a:off x="7297660" y="1206473"/>
                <a:ext cx="350824"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𝛽</m:t>
                      </m:r>
                    </m:oMath>
                  </m:oMathPara>
                </a14:m>
                <a:endParaRPr lang="en-US" sz="3200" dirty="0"/>
              </a:p>
            </p:txBody>
          </p:sp>
        </mc:Choice>
        <mc:Fallback xmlns="">
          <p:sp>
            <p:nvSpPr>
              <p:cNvPr id="30" name="TextBox 29">
                <a:extLst>
                  <a:ext uri="{FF2B5EF4-FFF2-40B4-BE49-F238E27FC236}">
                    <a16:creationId xmlns:a16="http://schemas.microsoft.com/office/drawing/2014/main" id="{A1BB682F-BC26-4D2D-A2CA-AFEEE4856A0F}"/>
                  </a:ext>
                </a:extLst>
              </p:cNvPr>
              <p:cNvSpPr txBox="1">
                <a:spLocks noRot="1" noChangeAspect="1" noMove="1" noResize="1" noEditPoints="1" noAdjustHandles="1" noChangeArrowheads="1" noChangeShapeType="1" noTextEdit="1"/>
              </p:cNvSpPr>
              <p:nvPr/>
            </p:nvSpPr>
            <p:spPr>
              <a:xfrm>
                <a:off x="7297660" y="1206473"/>
                <a:ext cx="350824" cy="584775"/>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B88A1D8B-E886-4F2B-8170-6336FE94AF2E}"/>
                  </a:ext>
                </a:extLst>
              </p:cNvPr>
              <p:cNvSpPr txBox="1"/>
              <p:nvPr/>
            </p:nvSpPr>
            <p:spPr>
              <a:xfrm>
                <a:off x="9551534" y="1163781"/>
                <a:ext cx="350824"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𝛾</m:t>
                      </m:r>
                    </m:oMath>
                  </m:oMathPara>
                </a14:m>
                <a:endParaRPr lang="en-US" sz="3200" dirty="0"/>
              </a:p>
            </p:txBody>
          </p:sp>
        </mc:Choice>
        <mc:Fallback xmlns="">
          <p:sp>
            <p:nvSpPr>
              <p:cNvPr id="31" name="TextBox 30">
                <a:extLst>
                  <a:ext uri="{FF2B5EF4-FFF2-40B4-BE49-F238E27FC236}">
                    <a16:creationId xmlns:a16="http://schemas.microsoft.com/office/drawing/2014/main" id="{B88A1D8B-E886-4F2B-8170-6336FE94AF2E}"/>
                  </a:ext>
                </a:extLst>
              </p:cNvPr>
              <p:cNvSpPr txBox="1">
                <a:spLocks noRot="1" noChangeAspect="1" noMove="1" noResize="1" noEditPoints="1" noAdjustHandles="1" noChangeArrowheads="1" noChangeShapeType="1" noTextEdit="1"/>
              </p:cNvSpPr>
              <p:nvPr/>
            </p:nvSpPr>
            <p:spPr>
              <a:xfrm>
                <a:off x="9551534" y="1163781"/>
                <a:ext cx="350824" cy="584775"/>
              </a:xfrm>
              <a:prstGeom prst="rect">
                <a:avLst/>
              </a:prstGeom>
              <a:blipFill>
                <a:blip r:embed="rId9"/>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1021584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237506"/>
            <a:ext cx="12100956" cy="819398"/>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146957" y="130629"/>
            <a:ext cx="11870872" cy="6531428"/>
          </a:xfrm>
          <a:prstGeom prst="rect">
            <a:avLst/>
          </a:pr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endParaRPr>
          </a:p>
        </p:txBody>
      </p:sp>
      <p:sp>
        <p:nvSpPr>
          <p:cNvPr id="3" name="TextBox 2"/>
          <p:cNvSpPr txBox="1"/>
          <p:nvPr/>
        </p:nvSpPr>
        <p:spPr>
          <a:xfrm>
            <a:off x="473529" y="424543"/>
            <a:ext cx="8262257" cy="523220"/>
          </a:xfrm>
          <a:prstGeom prst="rect">
            <a:avLst/>
          </a:prstGeom>
          <a:noFill/>
        </p:spPr>
        <p:txBody>
          <a:bodyPr wrap="square" rtlCol="0">
            <a:spAutoFit/>
          </a:bodyPr>
          <a:lstStyle/>
          <a:p>
            <a:r>
              <a:rPr lang="en-US" sz="2800" dirty="0">
                <a:solidFill>
                  <a:schemeClr val="bg1"/>
                </a:solidFill>
              </a:rPr>
              <a:t>Compartmental models</a:t>
            </a:r>
          </a:p>
        </p:txBody>
      </p:sp>
      <p:pic>
        <p:nvPicPr>
          <p:cNvPr id="9" name="Picture 8" descr="700.full.pdf - Adobe Acrobat Pro DC"/>
          <p:cNvPicPr>
            <a:picLocks noChangeAspect="1"/>
          </p:cNvPicPr>
          <p:nvPr/>
        </p:nvPicPr>
        <p:blipFill rotWithShape="1">
          <a:blip r:embed="rId3">
            <a:extLst>
              <a:ext uri="{28A0092B-C50C-407E-A947-70E740481C1C}">
                <a14:useLocalDpi xmlns:a14="http://schemas.microsoft.com/office/drawing/2010/main" val="0"/>
              </a:ext>
            </a:extLst>
          </a:blip>
          <a:srcRect l="30467" t="55269" r="38259" b="31075"/>
          <a:stretch/>
        </p:blipFill>
        <p:spPr>
          <a:xfrm>
            <a:off x="312094" y="1192322"/>
            <a:ext cx="4951650" cy="1260242"/>
          </a:xfrm>
          <a:prstGeom prst="rect">
            <a:avLst/>
          </a:prstGeom>
        </p:spPr>
      </p:pic>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EA1D7AFA-2A62-4896-B8A9-7E02D31F4713}"/>
                  </a:ext>
                </a:extLst>
              </p:cNvPr>
              <p:cNvSpPr txBox="1"/>
              <p:nvPr/>
            </p:nvSpPr>
            <p:spPr>
              <a:xfrm>
                <a:off x="7401264" y="2486275"/>
                <a:ext cx="4316208" cy="1027397"/>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f>
                        <m:fPr>
                          <m:ctrlPr>
                            <a:rPr lang="en-US" sz="3200" b="0" i="1" smtClean="0">
                              <a:latin typeface="Cambria Math" panose="02040503050406030204" pitchFamily="18" charset="0"/>
                            </a:rPr>
                          </m:ctrlPr>
                        </m:fPr>
                        <m:num>
                          <m:r>
                            <a:rPr lang="en-US" sz="3200" b="0" i="1" smtClean="0">
                              <a:latin typeface="Cambria Math" panose="02040503050406030204" pitchFamily="18" charset="0"/>
                            </a:rPr>
                            <m:t>𝑑𝐼</m:t>
                          </m:r>
                        </m:num>
                        <m:den>
                          <m:r>
                            <a:rPr lang="en-US" sz="3200" b="0" i="1" smtClean="0">
                              <a:latin typeface="Cambria Math" panose="02040503050406030204" pitchFamily="18" charset="0"/>
                            </a:rPr>
                            <m:t>𝑑𝑡</m:t>
                          </m:r>
                        </m:den>
                      </m:f>
                      <m:r>
                        <a:rPr lang="en-US" sz="3200" b="0" i="1" smtClean="0">
                          <a:latin typeface="Cambria Math" panose="02040503050406030204" pitchFamily="18" charset="0"/>
                        </a:rPr>
                        <m:t>≈</m:t>
                      </m:r>
                      <m:r>
                        <a:rPr lang="en-US" sz="3200" b="0" i="1" smtClean="0">
                          <a:latin typeface="Cambria Math" panose="02040503050406030204" pitchFamily="18" charset="0"/>
                        </a:rPr>
                        <m:t>𝐼</m:t>
                      </m:r>
                      <m:r>
                        <a:rPr lang="en-US" sz="3200" b="0" i="1" smtClean="0">
                          <a:latin typeface="Cambria Math" panose="02040503050406030204" pitchFamily="18" charset="0"/>
                        </a:rPr>
                        <m:t>(</m:t>
                      </m:r>
                      <m:r>
                        <a:rPr lang="en-US" sz="3200" b="0" i="1" smtClean="0">
                          <a:latin typeface="Cambria Math" panose="02040503050406030204" pitchFamily="18" charset="0"/>
                        </a:rPr>
                        <m:t>𝛽</m:t>
                      </m:r>
                      <m:r>
                        <a:rPr lang="en-US" sz="3200" b="0" i="1" smtClean="0">
                          <a:latin typeface="Cambria Math" panose="02040503050406030204" pitchFamily="18" charset="0"/>
                        </a:rPr>
                        <m:t> −</m:t>
                      </m:r>
                      <m:r>
                        <a:rPr lang="en-US" sz="3200" b="0" i="1" smtClean="0">
                          <a:latin typeface="Cambria Math" panose="02040503050406030204" pitchFamily="18" charset="0"/>
                        </a:rPr>
                        <m:t>𝛾</m:t>
                      </m:r>
                      <m:r>
                        <a:rPr lang="en-US" sz="3200" b="0" i="1" smtClean="0">
                          <a:latin typeface="Cambria Math" panose="02040503050406030204" pitchFamily="18" charset="0"/>
                        </a:rPr>
                        <m:t>)</m:t>
                      </m:r>
                    </m:oMath>
                  </m:oMathPara>
                </a14:m>
                <a:br>
                  <a:rPr lang="en-US" sz="3200" b="0" i="1" dirty="0">
                    <a:latin typeface="Cambria Math" panose="02040503050406030204" pitchFamily="18" charset="0"/>
                  </a:rPr>
                </a:br>
                <a:endParaRPr lang="en-US" sz="3600" b="0" dirty="0"/>
              </a:p>
            </p:txBody>
          </p:sp>
        </mc:Choice>
        <mc:Fallback xmlns="">
          <p:sp>
            <p:nvSpPr>
              <p:cNvPr id="19" name="TextBox 18">
                <a:extLst>
                  <a:ext uri="{FF2B5EF4-FFF2-40B4-BE49-F238E27FC236}">
                    <a16:creationId xmlns:a16="http://schemas.microsoft.com/office/drawing/2014/main" id="{EA1D7AFA-2A62-4896-B8A9-7E02D31F4713}"/>
                  </a:ext>
                </a:extLst>
              </p:cNvPr>
              <p:cNvSpPr txBox="1">
                <a:spLocks noRot="1" noChangeAspect="1" noMove="1" noResize="1" noEditPoints="1" noAdjustHandles="1" noChangeArrowheads="1" noChangeShapeType="1" noTextEdit="1"/>
              </p:cNvSpPr>
              <p:nvPr/>
            </p:nvSpPr>
            <p:spPr>
              <a:xfrm>
                <a:off x="7401264" y="2486275"/>
                <a:ext cx="4316208" cy="1027397"/>
              </a:xfrm>
              <a:prstGeom prst="rect">
                <a:avLst/>
              </a:prstGeom>
              <a:blipFill>
                <a:blip r:embed="rId6"/>
                <a:stretch>
                  <a:fillRect/>
                </a:stretch>
              </a:blipFill>
            </p:spPr>
            <p:txBody>
              <a:bodyPr/>
              <a:lstStyle/>
              <a:p>
                <a:r>
                  <a:rPr lang="en-US">
                    <a:noFill/>
                  </a:rPr>
                  <a:t> </a:t>
                </a:r>
              </a:p>
            </p:txBody>
          </p:sp>
        </mc:Fallback>
      </mc:AlternateContent>
      <p:pic>
        <p:nvPicPr>
          <p:cNvPr id="21" name="Picture 20" descr="Bacaër2011_Chapter_McKendrickAndKermackOnEpidemic.pdf - Adobe Acrobat Pro DC"/>
          <p:cNvPicPr>
            <a:picLocks noChangeAspect="1"/>
          </p:cNvPicPr>
          <p:nvPr/>
        </p:nvPicPr>
        <p:blipFill rotWithShape="1">
          <a:blip r:embed="rId7">
            <a:extLst>
              <a:ext uri="{28A0092B-C50C-407E-A947-70E740481C1C}">
                <a14:useLocalDpi xmlns:a14="http://schemas.microsoft.com/office/drawing/2010/main" val="0"/>
              </a:ext>
            </a:extLst>
          </a:blip>
          <a:srcRect l="45736" t="29468" r="37692" b="25154"/>
          <a:stretch/>
        </p:blipFill>
        <p:spPr>
          <a:xfrm>
            <a:off x="2902370" y="2452564"/>
            <a:ext cx="2402938" cy="3719012"/>
          </a:xfrm>
          <a:prstGeom prst="rect">
            <a:avLst/>
          </a:prstGeom>
        </p:spPr>
      </p:pic>
      <p:sp>
        <p:nvSpPr>
          <p:cNvPr id="22" name="TextBox 21"/>
          <p:cNvSpPr txBox="1"/>
          <p:nvPr/>
        </p:nvSpPr>
        <p:spPr>
          <a:xfrm>
            <a:off x="3062653" y="6056452"/>
            <a:ext cx="2082373" cy="338554"/>
          </a:xfrm>
          <a:prstGeom prst="rect">
            <a:avLst/>
          </a:prstGeom>
          <a:noFill/>
        </p:spPr>
        <p:txBody>
          <a:bodyPr wrap="square" rtlCol="0">
            <a:spAutoFit/>
          </a:bodyPr>
          <a:lstStyle/>
          <a:p>
            <a:pPr algn="ctr"/>
            <a:r>
              <a:rPr lang="en-US" sz="1600" dirty="0"/>
              <a:t>Anderson </a:t>
            </a:r>
            <a:r>
              <a:rPr lang="en-US" sz="1600" dirty="0" err="1"/>
              <a:t>McKendrick</a:t>
            </a:r>
            <a:endParaRPr lang="en-US" sz="1600" dirty="0"/>
          </a:p>
        </p:txBody>
      </p:sp>
      <p:sp>
        <p:nvSpPr>
          <p:cNvPr id="23" name="TextBox 22"/>
          <p:cNvSpPr txBox="1"/>
          <p:nvPr/>
        </p:nvSpPr>
        <p:spPr>
          <a:xfrm>
            <a:off x="567899" y="6056452"/>
            <a:ext cx="2082373" cy="338554"/>
          </a:xfrm>
          <a:prstGeom prst="rect">
            <a:avLst/>
          </a:prstGeom>
          <a:noFill/>
        </p:spPr>
        <p:txBody>
          <a:bodyPr wrap="square" rtlCol="0">
            <a:spAutoFit/>
          </a:bodyPr>
          <a:lstStyle/>
          <a:p>
            <a:pPr algn="ctr"/>
            <a:r>
              <a:rPr lang="en-US" sz="1600" dirty="0"/>
              <a:t>William </a:t>
            </a:r>
            <a:r>
              <a:rPr lang="en-US" sz="1600" dirty="0" err="1"/>
              <a:t>Kermack</a:t>
            </a:r>
            <a:endParaRPr lang="en-US" sz="1600" dirty="0"/>
          </a:p>
        </p:txBody>
      </p:sp>
      <p:pic>
        <p:nvPicPr>
          <p:cNvPr id="24" name="Picture 23" descr="Bacaër2011_Chapter_McKendrickAndKermackOnEpidemic.pdf - Adobe Acrobat Pro DC"/>
          <p:cNvPicPr>
            <a:picLocks noChangeAspect="1"/>
          </p:cNvPicPr>
          <p:nvPr/>
        </p:nvPicPr>
        <p:blipFill rotWithShape="1">
          <a:blip r:embed="rId7">
            <a:extLst>
              <a:ext uri="{28A0092B-C50C-407E-A947-70E740481C1C}">
                <a14:useLocalDpi xmlns:a14="http://schemas.microsoft.com/office/drawing/2010/main" val="0"/>
              </a:ext>
            </a:extLst>
          </a:blip>
          <a:srcRect l="62365" t="29468" r="19750" b="25686"/>
          <a:stretch/>
        </p:blipFill>
        <p:spPr>
          <a:xfrm>
            <a:off x="312394" y="2452564"/>
            <a:ext cx="2593383" cy="3675391"/>
          </a:xfrm>
          <a:prstGeom prst="rect">
            <a:avLst/>
          </a:prstGeom>
        </p:spPr>
      </p:pic>
      <p:grpSp>
        <p:nvGrpSpPr>
          <p:cNvPr id="20" name="Group 19">
            <a:extLst>
              <a:ext uri="{FF2B5EF4-FFF2-40B4-BE49-F238E27FC236}">
                <a16:creationId xmlns:a16="http://schemas.microsoft.com/office/drawing/2014/main" id="{0C2BCBAA-E546-4C5B-BB06-5EF3DBC03E40}"/>
              </a:ext>
            </a:extLst>
          </p:cNvPr>
          <p:cNvGrpSpPr/>
          <p:nvPr/>
        </p:nvGrpSpPr>
        <p:grpSpPr>
          <a:xfrm>
            <a:off x="5661648" y="1502452"/>
            <a:ext cx="5958276" cy="590174"/>
            <a:chOff x="1537855" y="1537855"/>
            <a:chExt cx="8235540" cy="1177636"/>
          </a:xfrm>
        </p:grpSpPr>
        <p:sp>
          <p:nvSpPr>
            <p:cNvPr id="25" name="Rectangle: Rounded Corners 5">
              <a:extLst>
                <a:ext uri="{FF2B5EF4-FFF2-40B4-BE49-F238E27FC236}">
                  <a16:creationId xmlns:a16="http://schemas.microsoft.com/office/drawing/2014/main" id="{0F268C19-2DC5-4DB2-905F-D6FA71CEC629}"/>
                </a:ext>
              </a:extLst>
            </p:cNvPr>
            <p:cNvSpPr/>
            <p:nvPr/>
          </p:nvSpPr>
          <p:spPr>
            <a:xfrm>
              <a:off x="1537855" y="1537855"/>
              <a:ext cx="2189018" cy="1177636"/>
            </a:xfrm>
            <a:prstGeom prst="roundRect">
              <a:avLst/>
            </a:prstGeom>
            <a:solidFill>
              <a:srgbClr val="7EBA56"/>
            </a:solidFill>
            <a:ln w="285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Susceptible</a:t>
              </a:r>
            </a:p>
          </p:txBody>
        </p:sp>
        <p:sp>
          <p:nvSpPr>
            <p:cNvPr id="26" name="Rectangle: Rounded Corners 6">
              <a:extLst>
                <a:ext uri="{FF2B5EF4-FFF2-40B4-BE49-F238E27FC236}">
                  <a16:creationId xmlns:a16="http://schemas.microsoft.com/office/drawing/2014/main" id="{FA620667-9305-484C-8621-3CAAB40B09C7}"/>
                </a:ext>
              </a:extLst>
            </p:cNvPr>
            <p:cNvSpPr/>
            <p:nvPr/>
          </p:nvSpPr>
          <p:spPr>
            <a:xfrm>
              <a:off x="4561116" y="1537855"/>
              <a:ext cx="2189018" cy="1177636"/>
            </a:xfrm>
            <a:prstGeom prst="roundRect">
              <a:avLst/>
            </a:prstGeom>
            <a:solidFill>
              <a:srgbClr val="EF8D4B"/>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Infectious</a:t>
              </a:r>
            </a:p>
          </p:txBody>
        </p:sp>
        <p:sp>
          <p:nvSpPr>
            <p:cNvPr id="27" name="Rectangle: Rounded Corners 7">
              <a:extLst>
                <a:ext uri="{FF2B5EF4-FFF2-40B4-BE49-F238E27FC236}">
                  <a16:creationId xmlns:a16="http://schemas.microsoft.com/office/drawing/2014/main" id="{6DEE62DE-4110-464B-88AF-74994FEFC4E6}"/>
                </a:ext>
              </a:extLst>
            </p:cNvPr>
            <p:cNvSpPr/>
            <p:nvPr/>
          </p:nvSpPr>
          <p:spPr>
            <a:xfrm>
              <a:off x="7584377" y="1537855"/>
              <a:ext cx="2189018" cy="1177636"/>
            </a:xfrm>
            <a:prstGeom prst="roundRect">
              <a:avLst/>
            </a:prstGeom>
            <a:solidFill>
              <a:srgbClr val="70A8DA"/>
            </a:solidFill>
            <a:ln w="28575">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Recovered</a:t>
              </a:r>
            </a:p>
          </p:txBody>
        </p:sp>
        <p:cxnSp>
          <p:nvCxnSpPr>
            <p:cNvPr id="28" name="Straight Arrow Connector 27">
              <a:extLst>
                <a:ext uri="{FF2B5EF4-FFF2-40B4-BE49-F238E27FC236}">
                  <a16:creationId xmlns:a16="http://schemas.microsoft.com/office/drawing/2014/main" id="{4CF77054-722E-48DC-AA00-5AA537BA3046}"/>
                </a:ext>
              </a:extLst>
            </p:cNvPr>
            <p:cNvCxnSpPr>
              <a:stCxn id="25" idx="3"/>
              <a:endCxn id="26" idx="1"/>
            </p:cNvCxnSpPr>
            <p:nvPr/>
          </p:nvCxnSpPr>
          <p:spPr>
            <a:xfrm>
              <a:off x="3726873" y="2126673"/>
              <a:ext cx="83424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8B3AC7EF-1DE9-4DE1-B6CE-C6EA8F72C717}"/>
                </a:ext>
              </a:extLst>
            </p:cNvPr>
            <p:cNvCxnSpPr/>
            <p:nvPr/>
          </p:nvCxnSpPr>
          <p:spPr>
            <a:xfrm>
              <a:off x="6750134" y="2126673"/>
              <a:ext cx="83424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5EB9D7D4-D08D-401E-807D-6EAFC3D99C3E}"/>
                  </a:ext>
                </a:extLst>
              </p:cNvPr>
              <p:cNvSpPr txBox="1"/>
              <p:nvPr/>
            </p:nvSpPr>
            <p:spPr>
              <a:xfrm>
                <a:off x="7297660" y="1206473"/>
                <a:ext cx="350824"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𝛽</m:t>
                      </m:r>
                    </m:oMath>
                  </m:oMathPara>
                </a14:m>
                <a:endParaRPr lang="en-US" sz="3200" dirty="0"/>
              </a:p>
            </p:txBody>
          </p:sp>
        </mc:Choice>
        <mc:Fallback xmlns="">
          <p:sp>
            <p:nvSpPr>
              <p:cNvPr id="30" name="TextBox 29">
                <a:extLst>
                  <a:ext uri="{FF2B5EF4-FFF2-40B4-BE49-F238E27FC236}">
                    <a16:creationId xmlns:a16="http://schemas.microsoft.com/office/drawing/2014/main" id="{5EB9D7D4-D08D-401E-807D-6EAFC3D99C3E}"/>
                  </a:ext>
                </a:extLst>
              </p:cNvPr>
              <p:cNvSpPr txBox="1">
                <a:spLocks noRot="1" noChangeAspect="1" noMove="1" noResize="1" noEditPoints="1" noAdjustHandles="1" noChangeArrowheads="1" noChangeShapeType="1" noTextEdit="1"/>
              </p:cNvSpPr>
              <p:nvPr/>
            </p:nvSpPr>
            <p:spPr>
              <a:xfrm>
                <a:off x="7297660" y="1206473"/>
                <a:ext cx="350824" cy="584775"/>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160A2D62-3035-4AC5-AD05-C404B8484D7E}"/>
                  </a:ext>
                </a:extLst>
              </p:cNvPr>
              <p:cNvSpPr txBox="1"/>
              <p:nvPr/>
            </p:nvSpPr>
            <p:spPr>
              <a:xfrm>
                <a:off x="9551534" y="1163781"/>
                <a:ext cx="350824"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𝛾</m:t>
                      </m:r>
                    </m:oMath>
                  </m:oMathPara>
                </a14:m>
                <a:endParaRPr lang="en-US" sz="3200" dirty="0"/>
              </a:p>
            </p:txBody>
          </p:sp>
        </mc:Choice>
        <mc:Fallback xmlns="">
          <p:sp>
            <p:nvSpPr>
              <p:cNvPr id="31" name="TextBox 30">
                <a:extLst>
                  <a:ext uri="{FF2B5EF4-FFF2-40B4-BE49-F238E27FC236}">
                    <a16:creationId xmlns:a16="http://schemas.microsoft.com/office/drawing/2014/main" id="{160A2D62-3035-4AC5-AD05-C404B8484D7E}"/>
                  </a:ext>
                </a:extLst>
              </p:cNvPr>
              <p:cNvSpPr txBox="1">
                <a:spLocks noRot="1" noChangeAspect="1" noMove="1" noResize="1" noEditPoints="1" noAdjustHandles="1" noChangeArrowheads="1" noChangeShapeType="1" noTextEdit="1"/>
              </p:cNvSpPr>
              <p:nvPr/>
            </p:nvSpPr>
            <p:spPr>
              <a:xfrm>
                <a:off x="9551534" y="1163781"/>
                <a:ext cx="350824" cy="584775"/>
              </a:xfrm>
              <a:prstGeom prst="rect">
                <a:avLst/>
              </a:prstGeom>
              <a:blipFill>
                <a:blip r:embed="rId9"/>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3965889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237506"/>
            <a:ext cx="12100956" cy="819398"/>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146957" y="130629"/>
            <a:ext cx="11870872" cy="6531428"/>
          </a:xfrm>
          <a:prstGeom prst="rect">
            <a:avLst/>
          </a:pr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endParaRPr>
          </a:p>
        </p:txBody>
      </p:sp>
      <p:sp>
        <p:nvSpPr>
          <p:cNvPr id="3" name="TextBox 2"/>
          <p:cNvSpPr txBox="1"/>
          <p:nvPr/>
        </p:nvSpPr>
        <p:spPr>
          <a:xfrm>
            <a:off x="473529" y="424543"/>
            <a:ext cx="8262257" cy="523220"/>
          </a:xfrm>
          <a:prstGeom prst="rect">
            <a:avLst/>
          </a:prstGeom>
          <a:noFill/>
        </p:spPr>
        <p:txBody>
          <a:bodyPr wrap="square" rtlCol="0">
            <a:spAutoFit/>
          </a:bodyPr>
          <a:lstStyle/>
          <a:p>
            <a:r>
              <a:rPr lang="en-US" sz="2800" dirty="0">
                <a:solidFill>
                  <a:schemeClr val="bg1"/>
                </a:solidFill>
              </a:rPr>
              <a:t>Compartmental models</a:t>
            </a:r>
          </a:p>
        </p:txBody>
      </p:sp>
      <p:pic>
        <p:nvPicPr>
          <p:cNvPr id="9" name="Picture 8" descr="700.full.pdf - Adobe Acrobat Pro DC"/>
          <p:cNvPicPr>
            <a:picLocks noChangeAspect="1"/>
          </p:cNvPicPr>
          <p:nvPr/>
        </p:nvPicPr>
        <p:blipFill rotWithShape="1">
          <a:blip r:embed="rId3">
            <a:extLst>
              <a:ext uri="{28A0092B-C50C-407E-A947-70E740481C1C}">
                <a14:useLocalDpi xmlns:a14="http://schemas.microsoft.com/office/drawing/2010/main" val="0"/>
              </a:ext>
            </a:extLst>
          </a:blip>
          <a:srcRect l="30467" t="55269" r="38259" b="31075"/>
          <a:stretch/>
        </p:blipFill>
        <p:spPr>
          <a:xfrm>
            <a:off x="312094" y="1192322"/>
            <a:ext cx="4951650" cy="1260242"/>
          </a:xfrm>
          <a:prstGeom prst="rect">
            <a:avLst/>
          </a:prstGeom>
        </p:spPr>
      </p:pic>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EA1D7AFA-2A62-4896-B8A9-7E02D31F4713}"/>
                  </a:ext>
                </a:extLst>
              </p:cNvPr>
              <p:cNvSpPr txBox="1"/>
              <p:nvPr/>
            </p:nvSpPr>
            <p:spPr>
              <a:xfrm>
                <a:off x="7401264" y="2486275"/>
                <a:ext cx="4316208" cy="1027397"/>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f>
                        <m:fPr>
                          <m:ctrlPr>
                            <a:rPr lang="en-US" sz="3200" b="0" i="1" smtClean="0">
                              <a:latin typeface="Cambria Math" panose="02040503050406030204" pitchFamily="18" charset="0"/>
                            </a:rPr>
                          </m:ctrlPr>
                        </m:fPr>
                        <m:num>
                          <m:r>
                            <a:rPr lang="en-US" sz="3200" b="0" i="1" smtClean="0">
                              <a:latin typeface="Cambria Math" panose="02040503050406030204" pitchFamily="18" charset="0"/>
                            </a:rPr>
                            <m:t>𝑑𝐼</m:t>
                          </m:r>
                        </m:num>
                        <m:den>
                          <m:r>
                            <a:rPr lang="en-US" sz="3200" b="0" i="1" smtClean="0">
                              <a:latin typeface="Cambria Math" panose="02040503050406030204" pitchFamily="18" charset="0"/>
                            </a:rPr>
                            <m:t>𝑑𝑡</m:t>
                          </m:r>
                        </m:den>
                      </m:f>
                      <m:r>
                        <a:rPr lang="en-US" sz="3200" b="0" i="1" smtClean="0">
                          <a:latin typeface="Cambria Math" panose="02040503050406030204" pitchFamily="18" charset="0"/>
                        </a:rPr>
                        <m:t>≈</m:t>
                      </m:r>
                      <m:r>
                        <a:rPr lang="en-US" sz="3200" b="0" i="1" smtClean="0">
                          <a:latin typeface="Cambria Math" panose="02040503050406030204" pitchFamily="18" charset="0"/>
                        </a:rPr>
                        <m:t>𝐼</m:t>
                      </m:r>
                      <m:r>
                        <a:rPr lang="en-US" sz="3200" b="0" i="1" smtClean="0">
                          <a:latin typeface="Cambria Math" panose="02040503050406030204" pitchFamily="18" charset="0"/>
                        </a:rPr>
                        <m:t>(</m:t>
                      </m:r>
                      <m:r>
                        <a:rPr lang="en-US" sz="3200" b="0" i="1" smtClean="0">
                          <a:latin typeface="Cambria Math" panose="02040503050406030204" pitchFamily="18" charset="0"/>
                        </a:rPr>
                        <m:t>𝛽</m:t>
                      </m:r>
                      <m:r>
                        <a:rPr lang="en-US" sz="3200" b="0" i="1" smtClean="0">
                          <a:latin typeface="Cambria Math" panose="02040503050406030204" pitchFamily="18" charset="0"/>
                        </a:rPr>
                        <m:t> −</m:t>
                      </m:r>
                      <m:r>
                        <a:rPr lang="en-US" sz="3200" b="0" i="1" smtClean="0">
                          <a:latin typeface="Cambria Math" panose="02040503050406030204" pitchFamily="18" charset="0"/>
                        </a:rPr>
                        <m:t>𝛾</m:t>
                      </m:r>
                      <m:r>
                        <a:rPr lang="en-US" sz="3200" b="0" i="1" smtClean="0">
                          <a:latin typeface="Cambria Math" panose="02040503050406030204" pitchFamily="18" charset="0"/>
                        </a:rPr>
                        <m:t>)</m:t>
                      </m:r>
                    </m:oMath>
                  </m:oMathPara>
                </a14:m>
                <a:br>
                  <a:rPr lang="en-US" sz="3200" b="0" i="1" dirty="0">
                    <a:latin typeface="Cambria Math" panose="02040503050406030204" pitchFamily="18" charset="0"/>
                  </a:rPr>
                </a:br>
                <a:endParaRPr lang="en-US" sz="3600" b="0" dirty="0"/>
              </a:p>
            </p:txBody>
          </p:sp>
        </mc:Choice>
        <mc:Fallback xmlns="">
          <p:sp>
            <p:nvSpPr>
              <p:cNvPr id="19" name="TextBox 18">
                <a:extLst>
                  <a:ext uri="{FF2B5EF4-FFF2-40B4-BE49-F238E27FC236}">
                    <a16:creationId xmlns:a16="http://schemas.microsoft.com/office/drawing/2014/main" id="{EA1D7AFA-2A62-4896-B8A9-7E02D31F4713}"/>
                  </a:ext>
                </a:extLst>
              </p:cNvPr>
              <p:cNvSpPr txBox="1">
                <a:spLocks noRot="1" noChangeAspect="1" noMove="1" noResize="1" noEditPoints="1" noAdjustHandles="1" noChangeArrowheads="1" noChangeShapeType="1" noTextEdit="1"/>
              </p:cNvSpPr>
              <p:nvPr/>
            </p:nvSpPr>
            <p:spPr>
              <a:xfrm>
                <a:off x="7401264" y="2486275"/>
                <a:ext cx="4316208" cy="1027397"/>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p:cNvSpPr/>
              <p:nvPr/>
            </p:nvSpPr>
            <p:spPr>
              <a:xfrm>
                <a:off x="6060271" y="3857688"/>
                <a:ext cx="2256836" cy="624273"/>
              </a:xfrm>
              <a:prstGeom prst="rect">
                <a:avLst/>
              </a:prstGeom>
            </p:spPr>
            <p:txBody>
              <a:bodyPr wrap="none">
                <a:spAutoFit/>
              </a:bodyPr>
              <a:lstStyle/>
              <a:p>
                <a14:m>
                  <m:oMath xmlns:m="http://schemas.openxmlformats.org/officeDocument/2006/math">
                    <m:f>
                      <m:fPr>
                        <m:ctrlPr>
                          <a:rPr lang="en-US" sz="2400" i="1">
                            <a:latin typeface="Cambria Math" panose="02040503050406030204" pitchFamily="18" charset="0"/>
                          </a:rPr>
                        </m:ctrlPr>
                      </m:fPr>
                      <m:num>
                        <m:r>
                          <a:rPr lang="en-US" sz="2400" i="1">
                            <a:latin typeface="Cambria Math" panose="02040503050406030204" pitchFamily="18" charset="0"/>
                          </a:rPr>
                          <m:t>𝑑𝐼</m:t>
                        </m:r>
                      </m:num>
                      <m:den>
                        <m:r>
                          <a:rPr lang="en-US" sz="2400" i="1">
                            <a:latin typeface="Cambria Math" panose="02040503050406030204" pitchFamily="18" charset="0"/>
                          </a:rPr>
                          <m:t>𝑑𝑡</m:t>
                        </m:r>
                      </m:den>
                    </m:f>
                    <m:r>
                      <a:rPr lang="en-US" sz="2400" i="1">
                        <a:latin typeface="Cambria Math" panose="02040503050406030204" pitchFamily="18" charset="0"/>
                      </a:rPr>
                      <m:t>&lt;0</m:t>
                    </m:r>
                  </m:oMath>
                </a14:m>
                <a:r>
                  <a:rPr lang="en-US" sz="2800" dirty="0"/>
                  <a:t> if </a:t>
                </a:r>
                <a14:m>
                  <m:oMath xmlns:m="http://schemas.openxmlformats.org/officeDocument/2006/math">
                    <m:r>
                      <a:rPr lang="en-US" sz="2800" i="1">
                        <a:latin typeface="Cambria Math" panose="02040503050406030204" pitchFamily="18" charset="0"/>
                      </a:rPr>
                      <m:t>𝛽</m:t>
                    </m:r>
                    <m:r>
                      <a:rPr lang="en-US" sz="2800" i="1">
                        <a:latin typeface="Cambria Math" panose="02040503050406030204" pitchFamily="18" charset="0"/>
                      </a:rPr>
                      <m:t>&lt;</m:t>
                    </m:r>
                    <m:r>
                      <a:rPr lang="en-US" sz="2800" i="1">
                        <a:latin typeface="Cambria Math" panose="02040503050406030204" pitchFamily="18" charset="0"/>
                      </a:rPr>
                      <m:t>𝛾</m:t>
                    </m:r>
                  </m:oMath>
                </a14:m>
                <a:endParaRPr lang="en-US" sz="2800" dirty="0"/>
              </a:p>
            </p:txBody>
          </p:sp>
        </mc:Choice>
        <mc:Fallback xmlns="">
          <p:sp>
            <p:nvSpPr>
              <p:cNvPr id="6" name="Rectangle 5"/>
              <p:cNvSpPr>
                <a:spLocks noRot="1" noChangeAspect="1" noMove="1" noResize="1" noEditPoints="1" noAdjustHandles="1" noChangeArrowheads="1" noChangeShapeType="1" noTextEdit="1"/>
              </p:cNvSpPr>
              <p:nvPr/>
            </p:nvSpPr>
            <p:spPr>
              <a:xfrm>
                <a:off x="6060271" y="3857688"/>
                <a:ext cx="2256836" cy="624273"/>
              </a:xfrm>
              <a:prstGeom prst="rect">
                <a:avLst/>
              </a:prstGeom>
              <a:blipFill>
                <a:blip r:embed="rId7"/>
                <a:stretch>
                  <a:fillRect t="-3922" b="-176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Rectangle 19"/>
              <p:cNvSpPr/>
              <p:nvPr/>
            </p:nvSpPr>
            <p:spPr>
              <a:xfrm>
                <a:off x="9228716" y="3857688"/>
                <a:ext cx="2256836" cy="624273"/>
              </a:xfrm>
              <a:prstGeom prst="rect">
                <a:avLst/>
              </a:prstGeom>
            </p:spPr>
            <p:txBody>
              <a:bodyPr wrap="none">
                <a:spAutoFit/>
              </a:bodyPr>
              <a:lstStyle/>
              <a:p>
                <a14:m>
                  <m:oMath xmlns:m="http://schemas.openxmlformats.org/officeDocument/2006/math">
                    <m:f>
                      <m:fPr>
                        <m:ctrlPr>
                          <a:rPr lang="en-US" sz="2400" i="1" smtClean="0">
                            <a:latin typeface="Cambria Math" panose="02040503050406030204" pitchFamily="18" charset="0"/>
                          </a:rPr>
                        </m:ctrlPr>
                      </m:fPr>
                      <m:num>
                        <m:r>
                          <a:rPr lang="en-US" sz="2400" i="1">
                            <a:latin typeface="Cambria Math" panose="02040503050406030204" pitchFamily="18" charset="0"/>
                          </a:rPr>
                          <m:t>𝑑𝐼</m:t>
                        </m:r>
                      </m:num>
                      <m:den>
                        <m:r>
                          <a:rPr lang="en-US" sz="2400" i="1">
                            <a:latin typeface="Cambria Math" panose="02040503050406030204" pitchFamily="18" charset="0"/>
                          </a:rPr>
                          <m:t>𝑑𝑡</m:t>
                        </m:r>
                      </m:den>
                    </m:f>
                    <m:r>
                      <a:rPr lang="en-US" sz="2400" b="0" i="1" smtClean="0">
                        <a:latin typeface="Cambria Math" panose="02040503050406030204" pitchFamily="18" charset="0"/>
                      </a:rPr>
                      <m:t>&gt;</m:t>
                    </m:r>
                    <m:r>
                      <a:rPr lang="en-US" sz="2400" i="1">
                        <a:latin typeface="Cambria Math" panose="02040503050406030204" pitchFamily="18" charset="0"/>
                      </a:rPr>
                      <m:t>0</m:t>
                    </m:r>
                  </m:oMath>
                </a14:m>
                <a:r>
                  <a:rPr lang="en-US" sz="2800" dirty="0"/>
                  <a:t> if </a:t>
                </a:r>
                <a14:m>
                  <m:oMath xmlns:m="http://schemas.openxmlformats.org/officeDocument/2006/math">
                    <m:r>
                      <a:rPr lang="en-US" sz="2800" i="1">
                        <a:latin typeface="Cambria Math" panose="02040503050406030204" pitchFamily="18" charset="0"/>
                      </a:rPr>
                      <m:t>𝛽</m:t>
                    </m:r>
                    <m:r>
                      <a:rPr lang="en-US" sz="2800" b="0" i="1" smtClean="0">
                        <a:latin typeface="Cambria Math" panose="02040503050406030204" pitchFamily="18" charset="0"/>
                      </a:rPr>
                      <m:t>&gt;</m:t>
                    </m:r>
                    <m:r>
                      <a:rPr lang="en-US" sz="2800" i="1">
                        <a:latin typeface="Cambria Math" panose="02040503050406030204" pitchFamily="18" charset="0"/>
                      </a:rPr>
                      <m:t>𝛾</m:t>
                    </m:r>
                  </m:oMath>
                </a14:m>
                <a:endParaRPr lang="en-US" sz="2800" dirty="0"/>
              </a:p>
            </p:txBody>
          </p:sp>
        </mc:Choice>
        <mc:Fallback xmlns="">
          <p:sp>
            <p:nvSpPr>
              <p:cNvPr id="20" name="Rectangle 19"/>
              <p:cNvSpPr>
                <a:spLocks noRot="1" noChangeAspect="1" noMove="1" noResize="1" noEditPoints="1" noAdjustHandles="1" noChangeArrowheads="1" noChangeShapeType="1" noTextEdit="1"/>
              </p:cNvSpPr>
              <p:nvPr/>
            </p:nvSpPr>
            <p:spPr>
              <a:xfrm>
                <a:off x="9228716" y="3857688"/>
                <a:ext cx="2256836" cy="624273"/>
              </a:xfrm>
              <a:prstGeom prst="rect">
                <a:avLst/>
              </a:prstGeom>
              <a:blipFill>
                <a:blip r:embed="rId8"/>
                <a:stretch>
                  <a:fillRect t="-3922" b="-176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p:cNvSpPr txBox="1"/>
              <p:nvPr/>
            </p:nvSpPr>
            <p:spPr>
              <a:xfrm>
                <a:off x="5362469" y="3846658"/>
                <a:ext cx="688009"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3600" b="1" i="1" smtClean="0">
                          <a:latin typeface="Cambria Math" panose="02040503050406030204" pitchFamily="18" charset="0"/>
                        </a:rPr>
                        <m:t>⇒</m:t>
                      </m:r>
                    </m:oMath>
                  </m:oMathPara>
                </a14:m>
                <a:endParaRPr lang="en-US" sz="3600" b="1" dirty="0"/>
              </a:p>
            </p:txBody>
          </p:sp>
        </mc:Choice>
        <mc:Fallback xmlns="">
          <p:sp>
            <p:nvSpPr>
              <p:cNvPr id="21" name="TextBox 20"/>
              <p:cNvSpPr txBox="1">
                <a:spLocks noRot="1" noChangeAspect="1" noMove="1" noResize="1" noEditPoints="1" noAdjustHandles="1" noChangeArrowheads="1" noChangeShapeType="1" noTextEdit="1"/>
              </p:cNvSpPr>
              <p:nvPr/>
            </p:nvSpPr>
            <p:spPr>
              <a:xfrm>
                <a:off x="5362469" y="3846658"/>
                <a:ext cx="688009" cy="646331"/>
              </a:xfrm>
              <a:prstGeom prst="rect">
                <a:avLst/>
              </a:prstGeom>
              <a:blipFill>
                <a:blip r:embed="rId9"/>
                <a:stretch>
                  <a:fillRect/>
                </a:stretch>
              </a:blipFill>
            </p:spPr>
            <p:txBody>
              <a:bodyPr/>
              <a:lstStyle/>
              <a:p>
                <a:r>
                  <a:rPr lang="en-US">
                    <a:noFill/>
                  </a:rPr>
                  <a:t> </a:t>
                </a:r>
              </a:p>
            </p:txBody>
          </p:sp>
        </mc:Fallback>
      </mc:AlternateContent>
      <p:pic>
        <p:nvPicPr>
          <p:cNvPr id="23" name="Picture 22" descr="Bacaër2011_Chapter_McKendrickAndKermackOnEpidemic.pdf - Adobe Acrobat Pro DC"/>
          <p:cNvPicPr>
            <a:picLocks noChangeAspect="1"/>
          </p:cNvPicPr>
          <p:nvPr/>
        </p:nvPicPr>
        <p:blipFill rotWithShape="1">
          <a:blip r:embed="rId10">
            <a:extLst>
              <a:ext uri="{28A0092B-C50C-407E-A947-70E740481C1C}">
                <a14:useLocalDpi xmlns:a14="http://schemas.microsoft.com/office/drawing/2010/main" val="0"/>
              </a:ext>
            </a:extLst>
          </a:blip>
          <a:srcRect l="45736" t="29468" r="37692" b="25154"/>
          <a:stretch/>
        </p:blipFill>
        <p:spPr>
          <a:xfrm>
            <a:off x="2902370" y="2452564"/>
            <a:ext cx="2402938" cy="3719012"/>
          </a:xfrm>
          <a:prstGeom prst="rect">
            <a:avLst/>
          </a:prstGeom>
        </p:spPr>
      </p:pic>
      <p:sp>
        <p:nvSpPr>
          <p:cNvPr id="24" name="TextBox 23"/>
          <p:cNvSpPr txBox="1"/>
          <p:nvPr/>
        </p:nvSpPr>
        <p:spPr>
          <a:xfrm>
            <a:off x="3062653" y="6056452"/>
            <a:ext cx="2082373" cy="338554"/>
          </a:xfrm>
          <a:prstGeom prst="rect">
            <a:avLst/>
          </a:prstGeom>
          <a:noFill/>
        </p:spPr>
        <p:txBody>
          <a:bodyPr wrap="square" rtlCol="0">
            <a:spAutoFit/>
          </a:bodyPr>
          <a:lstStyle/>
          <a:p>
            <a:pPr algn="ctr"/>
            <a:r>
              <a:rPr lang="en-US" sz="1600" dirty="0"/>
              <a:t>Anderson </a:t>
            </a:r>
            <a:r>
              <a:rPr lang="en-US" sz="1600" dirty="0" err="1"/>
              <a:t>McKendrick</a:t>
            </a:r>
            <a:endParaRPr lang="en-US" sz="1600" dirty="0"/>
          </a:p>
        </p:txBody>
      </p:sp>
      <p:sp>
        <p:nvSpPr>
          <p:cNvPr id="25" name="TextBox 24"/>
          <p:cNvSpPr txBox="1"/>
          <p:nvPr/>
        </p:nvSpPr>
        <p:spPr>
          <a:xfrm>
            <a:off x="567899" y="6056452"/>
            <a:ext cx="2082373" cy="338554"/>
          </a:xfrm>
          <a:prstGeom prst="rect">
            <a:avLst/>
          </a:prstGeom>
          <a:noFill/>
        </p:spPr>
        <p:txBody>
          <a:bodyPr wrap="square" rtlCol="0">
            <a:spAutoFit/>
          </a:bodyPr>
          <a:lstStyle/>
          <a:p>
            <a:pPr algn="ctr"/>
            <a:r>
              <a:rPr lang="en-US" sz="1600" dirty="0"/>
              <a:t>William </a:t>
            </a:r>
            <a:r>
              <a:rPr lang="en-US" sz="1600" dirty="0" err="1"/>
              <a:t>Kermack</a:t>
            </a:r>
            <a:endParaRPr lang="en-US" sz="1600" dirty="0"/>
          </a:p>
        </p:txBody>
      </p:sp>
      <p:pic>
        <p:nvPicPr>
          <p:cNvPr id="26" name="Picture 25" descr="Bacaër2011_Chapter_McKendrickAndKermackOnEpidemic.pdf - Adobe Acrobat Pro DC"/>
          <p:cNvPicPr>
            <a:picLocks noChangeAspect="1"/>
          </p:cNvPicPr>
          <p:nvPr/>
        </p:nvPicPr>
        <p:blipFill rotWithShape="1">
          <a:blip r:embed="rId10">
            <a:extLst>
              <a:ext uri="{28A0092B-C50C-407E-A947-70E740481C1C}">
                <a14:useLocalDpi xmlns:a14="http://schemas.microsoft.com/office/drawing/2010/main" val="0"/>
              </a:ext>
            </a:extLst>
          </a:blip>
          <a:srcRect l="62365" t="29468" r="19750" b="25686"/>
          <a:stretch/>
        </p:blipFill>
        <p:spPr>
          <a:xfrm>
            <a:off x="312394" y="2452564"/>
            <a:ext cx="2593383" cy="3675391"/>
          </a:xfrm>
          <a:prstGeom prst="rect">
            <a:avLst/>
          </a:prstGeom>
        </p:spPr>
      </p:pic>
      <p:grpSp>
        <p:nvGrpSpPr>
          <p:cNvPr id="22" name="Group 21">
            <a:extLst>
              <a:ext uri="{FF2B5EF4-FFF2-40B4-BE49-F238E27FC236}">
                <a16:creationId xmlns:a16="http://schemas.microsoft.com/office/drawing/2014/main" id="{16D519D5-D6C5-48C6-9B67-93F46B5D19CC}"/>
              </a:ext>
            </a:extLst>
          </p:cNvPr>
          <p:cNvGrpSpPr/>
          <p:nvPr/>
        </p:nvGrpSpPr>
        <p:grpSpPr>
          <a:xfrm>
            <a:off x="5661648" y="1502452"/>
            <a:ext cx="5958276" cy="590174"/>
            <a:chOff x="1537855" y="1537855"/>
            <a:chExt cx="8235540" cy="1177636"/>
          </a:xfrm>
        </p:grpSpPr>
        <p:sp>
          <p:nvSpPr>
            <p:cNvPr id="27" name="Rectangle: Rounded Corners 5">
              <a:extLst>
                <a:ext uri="{FF2B5EF4-FFF2-40B4-BE49-F238E27FC236}">
                  <a16:creationId xmlns:a16="http://schemas.microsoft.com/office/drawing/2014/main" id="{222C4F3D-E3E8-411D-8460-71544ABE401A}"/>
                </a:ext>
              </a:extLst>
            </p:cNvPr>
            <p:cNvSpPr/>
            <p:nvPr/>
          </p:nvSpPr>
          <p:spPr>
            <a:xfrm>
              <a:off x="1537855" y="1537855"/>
              <a:ext cx="2189018" cy="1177636"/>
            </a:xfrm>
            <a:prstGeom prst="roundRect">
              <a:avLst/>
            </a:prstGeom>
            <a:solidFill>
              <a:srgbClr val="7EBA56"/>
            </a:solidFill>
            <a:ln w="285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Susceptible</a:t>
              </a:r>
            </a:p>
          </p:txBody>
        </p:sp>
        <p:sp>
          <p:nvSpPr>
            <p:cNvPr id="28" name="Rectangle: Rounded Corners 6">
              <a:extLst>
                <a:ext uri="{FF2B5EF4-FFF2-40B4-BE49-F238E27FC236}">
                  <a16:creationId xmlns:a16="http://schemas.microsoft.com/office/drawing/2014/main" id="{1CF770AE-6CF3-4A0B-ABEA-41F97F6140CC}"/>
                </a:ext>
              </a:extLst>
            </p:cNvPr>
            <p:cNvSpPr/>
            <p:nvPr/>
          </p:nvSpPr>
          <p:spPr>
            <a:xfrm>
              <a:off x="4561116" y="1537855"/>
              <a:ext cx="2189018" cy="1177636"/>
            </a:xfrm>
            <a:prstGeom prst="roundRect">
              <a:avLst/>
            </a:prstGeom>
            <a:solidFill>
              <a:srgbClr val="EF8D4B"/>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Infectious</a:t>
              </a:r>
            </a:p>
          </p:txBody>
        </p:sp>
        <p:sp>
          <p:nvSpPr>
            <p:cNvPr id="29" name="Rectangle: Rounded Corners 7">
              <a:extLst>
                <a:ext uri="{FF2B5EF4-FFF2-40B4-BE49-F238E27FC236}">
                  <a16:creationId xmlns:a16="http://schemas.microsoft.com/office/drawing/2014/main" id="{032A98D4-FA7F-4530-88E5-64906DB33F65}"/>
                </a:ext>
              </a:extLst>
            </p:cNvPr>
            <p:cNvSpPr/>
            <p:nvPr/>
          </p:nvSpPr>
          <p:spPr>
            <a:xfrm>
              <a:off x="7584377" y="1537855"/>
              <a:ext cx="2189018" cy="1177636"/>
            </a:xfrm>
            <a:prstGeom prst="roundRect">
              <a:avLst/>
            </a:prstGeom>
            <a:solidFill>
              <a:srgbClr val="70A8DA"/>
            </a:solidFill>
            <a:ln w="28575">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Recovered</a:t>
              </a:r>
            </a:p>
          </p:txBody>
        </p:sp>
        <p:cxnSp>
          <p:nvCxnSpPr>
            <p:cNvPr id="30" name="Straight Arrow Connector 29">
              <a:extLst>
                <a:ext uri="{FF2B5EF4-FFF2-40B4-BE49-F238E27FC236}">
                  <a16:creationId xmlns:a16="http://schemas.microsoft.com/office/drawing/2014/main" id="{AA5F1AA3-F451-4E5E-869B-23CA621C3B6C}"/>
                </a:ext>
              </a:extLst>
            </p:cNvPr>
            <p:cNvCxnSpPr>
              <a:stCxn id="27" idx="3"/>
              <a:endCxn id="28" idx="1"/>
            </p:cNvCxnSpPr>
            <p:nvPr/>
          </p:nvCxnSpPr>
          <p:spPr>
            <a:xfrm>
              <a:off x="3726873" y="2126673"/>
              <a:ext cx="83424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2147C8FE-CC43-42B2-A413-5DEB1F87AA0D}"/>
                </a:ext>
              </a:extLst>
            </p:cNvPr>
            <p:cNvCxnSpPr/>
            <p:nvPr/>
          </p:nvCxnSpPr>
          <p:spPr>
            <a:xfrm>
              <a:off x="6750134" y="2126673"/>
              <a:ext cx="83424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9FB36543-94FD-4A75-8ABE-63E2C8FEFDF1}"/>
                  </a:ext>
                </a:extLst>
              </p:cNvPr>
              <p:cNvSpPr txBox="1"/>
              <p:nvPr/>
            </p:nvSpPr>
            <p:spPr>
              <a:xfrm>
                <a:off x="7297660" y="1206473"/>
                <a:ext cx="350824"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𝛽</m:t>
                      </m:r>
                    </m:oMath>
                  </m:oMathPara>
                </a14:m>
                <a:endParaRPr lang="en-US" sz="3200" dirty="0"/>
              </a:p>
            </p:txBody>
          </p:sp>
        </mc:Choice>
        <mc:Fallback xmlns="">
          <p:sp>
            <p:nvSpPr>
              <p:cNvPr id="32" name="TextBox 31">
                <a:extLst>
                  <a:ext uri="{FF2B5EF4-FFF2-40B4-BE49-F238E27FC236}">
                    <a16:creationId xmlns:a16="http://schemas.microsoft.com/office/drawing/2014/main" id="{9FB36543-94FD-4A75-8ABE-63E2C8FEFDF1}"/>
                  </a:ext>
                </a:extLst>
              </p:cNvPr>
              <p:cNvSpPr txBox="1">
                <a:spLocks noRot="1" noChangeAspect="1" noMove="1" noResize="1" noEditPoints="1" noAdjustHandles="1" noChangeArrowheads="1" noChangeShapeType="1" noTextEdit="1"/>
              </p:cNvSpPr>
              <p:nvPr/>
            </p:nvSpPr>
            <p:spPr>
              <a:xfrm>
                <a:off x="7297660" y="1206473"/>
                <a:ext cx="350824" cy="584775"/>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57BBA53D-C4FC-483C-B085-D21949DD7516}"/>
                  </a:ext>
                </a:extLst>
              </p:cNvPr>
              <p:cNvSpPr txBox="1"/>
              <p:nvPr/>
            </p:nvSpPr>
            <p:spPr>
              <a:xfrm>
                <a:off x="9551534" y="1163781"/>
                <a:ext cx="350824"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𝛾</m:t>
                      </m:r>
                    </m:oMath>
                  </m:oMathPara>
                </a14:m>
                <a:endParaRPr lang="en-US" sz="3200" dirty="0"/>
              </a:p>
            </p:txBody>
          </p:sp>
        </mc:Choice>
        <mc:Fallback xmlns="">
          <p:sp>
            <p:nvSpPr>
              <p:cNvPr id="33" name="TextBox 32">
                <a:extLst>
                  <a:ext uri="{FF2B5EF4-FFF2-40B4-BE49-F238E27FC236}">
                    <a16:creationId xmlns:a16="http://schemas.microsoft.com/office/drawing/2014/main" id="{57BBA53D-C4FC-483C-B085-D21949DD7516}"/>
                  </a:ext>
                </a:extLst>
              </p:cNvPr>
              <p:cNvSpPr txBox="1">
                <a:spLocks noRot="1" noChangeAspect="1" noMove="1" noResize="1" noEditPoints="1" noAdjustHandles="1" noChangeArrowheads="1" noChangeShapeType="1" noTextEdit="1"/>
              </p:cNvSpPr>
              <p:nvPr/>
            </p:nvSpPr>
            <p:spPr>
              <a:xfrm>
                <a:off x="9551534" y="1163781"/>
                <a:ext cx="350824" cy="584775"/>
              </a:xfrm>
              <a:prstGeom prst="rect">
                <a:avLst/>
              </a:prstGeom>
              <a:blipFill>
                <a:blip r:embed="rId1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5491787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237506"/>
            <a:ext cx="12100956" cy="819398"/>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146957" y="130629"/>
            <a:ext cx="11870872" cy="6531428"/>
          </a:xfrm>
          <a:prstGeom prst="rect">
            <a:avLst/>
          </a:pr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endParaRPr>
          </a:p>
        </p:txBody>
      </p:sp>
      <p:sp>
        <p:nvSpPr>
          <p:cNvPr id="3" name="TextBox 2"/>
          <p:cNvSpPr txBox="1"/>
          <p:nvPr/>
        </p:nvSpPr>
        <p:spPr>
          <a:xfrm>
            <a:off x="473529" y="424543"/>
            <a:ext cx="8262257" cy="523220"/>
          </a:xfrm>
          <a:prstGeom prst="rect">
            <a:avLst/>
          </a:prstGeom>
          <a:noFill/>
        </p:spPr>
        <p:txBody>
          <a:bodyPr wrap="square" rtlCol="0">
            <a:spAutoFit/>
          </a:bodyPr>
          <a:lstStyle/>
          <a:p>
            <a:r>
              <a:rPr lang="en-US" sz="2800" dirty="0">
                <a:solidFill>
                  <a:schemeClr val="bg1"/>
                </a:solidFill>
              </a:rPr>
              <a:t>Compartmental models</a:t>
            </a:r>
          </a:p>
        </p:txBody>
      </p:sp>
      <p:pic>
        <p:nvPicPr>
          <p:cNvPr id="9" name="Picture 8" descr="700.full.pdf - Adobe Acrobat Pro DC"/>
          <p:cNvPicPr>
            <a:picLocks noChangeAspect="1"/>
          </p:cNvPicPr>
          <p:nvPr/>
        </p:nvPicPr>
        <p:blipFill rotWithShape="1">
          <a:blip r:embed="rId3">
            <a:extLst>
              <a:ext uri="{28A0092B-C50C-407E-A947-70E740481C1C}">
                <a14:useLocalDpi xmlns:a14="http://schemas.microsoft.com/office/drawing/2010/main" val="0"/>
              </a:ext>
            </a:extLst>
          </a:blip>
          <a:srcRect l="30467" t="55269" r="38259" b="31075"/>
          <a:stretch/>
        </p:blipFill>
        <p:spPr>
          <a:xfrm>
            <a:off x="312094" y="1192322"/>
            <a:ext cx="4951650" cy="1260242"/>
          </a:xfrm>
          <a:prstGeom prst="rect">
            <a:avLst/>
          </a:prstGeom>
        </p:spPr>
      </p:pic>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EA1D7AFA-2A62-4896-B8A9-7E02D31F4713}"/>
                  </a:ext>
                </a:extLst>
              </p:cNvPr>
              <p:cNvSpPr txBox="1"/>
              <p:nvPr/>
            </p:nvSpPr>
            <p:spPr>
              <a:xfrm>
                <a:off x="7401264" y="2486275"/>
                <a:ext cx="4316208" cy="1027397"/>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f>
                        <m:fPr>
                          <m:ctrlPr>
                            <a:rPr lang="en-US" sz="3200" b="0" i="1" smtClean="0">
                              <a:latin typeface="Cambria Math" panose="02040503050406030204" pitchFamily="18" charset="0"/>
                            </a:rPr>
                          </m:ctrlPr>
                        </m:fPr>
                        <m:num>
                          <m:r>
                            <a:rPr lang="en-US" sz="3200" b="0" i="1" smtClean="0">
                              <a:latin typeface="Cambria Math" panose="02040503050406030204" pitchFamily="18" charset="0"/>
                            </a:rPr>
                            <m:t>𝑑𝐼</m:t>
                          </m:r>
                        </m:num>
                        <m:den>
                          <m:r>
                            <a:rPr lang="en-US" sz="3200" b="0" i="1" smtClean="0">
                              <a:latin typeface="Cambria Math" panose="02040503050406030204" pitchFamily="18" charset="0"/>
                            </a:rPr>
                            <m:t>𝑑𝑡</m:t>
                          </m:r>
                        </m:den>
                      </m:f>
                      <m:r>
                        <a:rPr lang="en-US" sz="3200" b="0" i="1" smtClean="0">
                          <a:latin typeface="Cambria Math" panose="02040503050406030204" pitchFamily="18" charset="0"/>
                        </a:rPr>
                        <m:t>≈</m:t>
                      </m:r>
                      <m:r>
                        <a:rPr lang="en-US" sz="3200" b="0" i="1" smtClean="0">
                          <a:latin typeface="Cambria Math" panose="02040503050406030204" pitchFamily="18" charset="0"/>
                        </a:rPr>
                        <m:t>𝐼</m:t>
                      </m:r>
                      <m:r>
                        <a:rPr lang="en-US" sz="3200" b="0" i="1" smtClean="0">
                          <a:latin typeface="Cambria Math" panose="02040503050406030204" pitchFamily="18" charset="0"/>
                        </a:rPr>
                        <m:t>(</m:t>
                      </m:r>
                      <m:r>
                        <a:rPr lang="en-US" sz="3200" b="0" i="1" smtClean="0">
                          <a:latin typeface="Cambria Math" panose="02040503050406030204" pitchFamily="18" charset="0"/>
                        </a:rPr>
                        <m:t>𝛽</m:t>
                      </m:r>
                      <m:r>
                        <a:rPr lang="en-US" sz="3200" b="0" i="1" smtClean="0">
                          <a:latin typeface="Cambria Math" panose="02040503050406030204" pitchFamily="18" charset="0"/>
                        </a:rPr>
                        <m:t> −</m:t>
                      </m:r>
                      <m:r>
                        <a:rPr lang="en-US" sz="3200" b="0" i="1" smtClean="0">
                          <a:latin typeface="Cambria Math" panose="02040503050406030204" pitchFamily="18" charset="0"/>
                        </a:rPr>
                        <m:t>𝛾</m:t>
                      </m:r>
                      <m:r>
                        <a:rPr lang="en-US" sz="3200" b="0" i="1" smtClean="0">
                          <a:latin typeface="Cambria Math" panose="02040503050406030204" pitchFamily="18" charset="0"/>
                        </a:rPr>
                        <m:t>)</m:t>
                      </m:r>
                    </m:oMath>
                  </m:oMathPara>
                </a14:m>
                <a:br>
                  <a:rPr lang="en-US" sz="3200" b="0" i="1" dirty="0">
                    <a:latin typeface="Cambria Math" panose="02040503050406030204" pitchFamily="18" charset="0"/>
                  </a:rPr>
                </a:br>
                <a:endParaRPr lang="en-US" sz="3600" b="0" dirty="0"/>
              </a:p>
            </p:txBody>
          </p:sp>
        </mc:Choice>
        <mc:Fallback xmlns="">
          <p:sp>
            <p:nvSpPr>
              <p:cNvPr id="19" name="TextBox 18">
                <a:extLst>
                  <a:ext uri="{FF2B5EF4-FFF2-40B4-BE49-F238E27FC236}">
                    <a16:creationId xmlns:a16="http://schemas.microsoft.com/office/drawing/2014/main" id="{EA1D7AFA-2A62-4896-B8A9-7E02D31F4713}"/>
                  </a:ext>
                </a:extLst>
              </p:cNvPr>
              <p:cNvSpPr txBox="1">
                <a:spLocks noRot="1" noChangeAspect="1" noMove="1" noResize="1" noEditPoints="1" noAdjustHandles="1" noChangeArrowheads="1" noChangeShapeType="1" noTextEdit="1"/>
              </p:cNvSpPr>
              <p:nvPr/>
            </p:nvSpPr>
            <p:spPr>
              <a:xfrm>
                <a:off x="7401264" y="2486275"/>
                <a:ext cx="4316208" cy="1027397"/>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p:cNvSpPr/>
              <p:nvPr/>
            </p:nvSpPr>
            <p:spPr>
              <a:xfrm>
                <a:off x="6060271" y="3857688"/>
                <a:ext cx="2256836" cy="624273"/>
              </a:xfrm>
              <a:prstGeom prst="rect">
                <a:avLst/>
              </a:prstGeom>
            </p:spPr>
            <p:txBody>
              <a:bodyPr wrap="none">
                <a:spAutoFit/>
              </a:bodyPr>
              <a:lstStyle/>
              <a:p>
                <a14:m>
                  <m:oMath xmlns:m="http://schemas.openxmlformats.org/officeDocument/2006/math">
                    <m:f>
                      <m:fPr>
                        <m:ctrlPr>
                          <a:rPr lang="en-US" sz="2400" i="1">
                            <a:latin typeface="Cambria Math" panose="02040503050406030204" pitchFamily="18" charset="0"/>
                          </a:rPr>
                        </m:ctrlPr>
                      </m:fPr>
                      <m:num>
                        <m:r>
                          <a:rPr lang="en-US" sz="2400" i="1">
                            <a:latin typeface="Cambria Math" panose="02040503050406030204" pitchFamily="18" charset="0"/>
                          </a:rPr>
                          <m:t>𝑑𝐼</m:t>
                        </m:r>
                      </m:num>
                      <m:den>
                        <m:r>
                          <a:rPr lang="en-US" sz="2400" i="1">
                            <a:latin typeface="Cambria Math" panose="02040503050406030204" pitchFamily="18" charset="0"/>
                          </a:rPr>
                          <m:t>𝑑𝑡</m:t>
                        </m:r>
                      </m:den>
                    </m:f>
                    <m:r>
                      <a:rPr lang="en-US" sz="2400" i="1">
                        <a:latin typeface="Cambria Math" panose="02040503050406030204" pitchFamily="18" charset="0"/>
                      </a:rPr>
                      <m:t>&lt;0</m:t>
                    </m:r>
                  </m:oMath>
                </a14:m>
                <a:r>
                  <a:rPr lang="en-US" sz="2800" dirty="0"/>
                  <a:t> if </a:t>
                </a:r>
                <a14:m>
                  <m:oMath xmlns:m="http://schemas.openxmlformats.org/officeDocument/2006/math">
                    <m:r>
                      <a:rPr lang="en-US" sz="2800" i="1">
                        <a:latin typeface="Cambria Math" panose="02040503050406030204" pitchFamily="18" charset="0"/>
                      </a:rPr>
                      <m:t>𝛽</m:t>
                    </m:r>
                    <m:r>
                      <a:rPr lang="en-US" sz="2800" i="1">
                        <a:latin typeface="Cambria Math" panose="02040503050406030204" pitchFamily="18" charset="0"/>
                      </a:rPr>
                      <m:t>&lt;</m:t>
                    </m:r>
                    <m:r>
                      <a:rPr lang="en-US" sz="2800" i="1">
                        <a:latin typeface="Cambria Math" panose="02040503050406030204" pitchFamily="18" charset="0"/>
                      </a:rPr>
                      <m:t>𝛾</m:t>
                    </m:r>
                  </m:oMath>
                </a14:m>
                <a:endParaRPr lang="en-US" sz="2800" dirty="0"/>
              </a:p>
            </p:txBody>
          </p:sp>
        </mc:Choice>
        <mc:Fallback xmlns="">
          <p:sp>
            <p:nvSpPr>
              <p:cNvPr id="6" name="Rectangle 5"/>
              <p:cNvSpPr>
                <a:spLocks noRot="1" noChangeAspect="1" noMove="1" noResize="1" noEditPoints="1" noAdjustHandles="1" noChangeArrowheads="1" noChangeShapeType="1" noTextEdit="1"/>
              </p:cNvSpPr>
              <p:nvPr/>
            </p:nvSpPr>
            <p:spPr>
              <a:xfrm>
                <a:off x="6060271" y="3857688"/>
                <a:ext cx="2256836" cy="624273"/>
              </a:xfrm>
              <a:prstGeom prst="rect">
                <a:avLst/>
              </a:prstGeom>
              <a:blipFill>
                <a:blip r:embed="rId7"/>
                <a:stretch>
                  <a:fillRect t="-3922" b="-176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Rectangle 19"/>
              <p:cNvSpPr/>
              <p:nvPr/>
            </p:nvSpPr>
            <p:spPr>
              <a:xfrm>
                <a:off x="9228716" y="3857688"/>
                <a:ext cx="2256836" cy="624273"/>
              </a:xfrm>
              <a:prstGeom prst="rect">
                <a:avLst/>
              </a:prstGeom>
            </p:spPr>
            <p:txBody>
              <a:bodyPr wrap="none">
                <a:spAutoFit/>
              </a:bodyPr>
              <a:lstStyle/>
              <a:p>
                <a14:m>
                  <m:oMath xmlns:m="http://schemas.openxmlformats.org/officeDocument/2006/math">
                    <m:f>
                      <m:fPr>
                        <m:ctrlPr>
                          <a:rPr lang="en-US" sz="2400" i="1" smtClean="0">
                            <a:latin typeface="Cambria Math" panose="02040503050406030204" pitchFamily="18" charset="0"/>
                          </a:rPr>
                        </m:ctrlPr>
                      </m:fPr>
                      <m:num>
                        <m:r>
                          <a:rPr lang="en-US" sz="2400" i="1">
                            <a:latin typeface="Cambria Math" panose="02040503050406030204" pitchFamily="18" charset="0"/>
                          </a:rPr>
                          <m:t>𝑑𝐼</m:t>
                        </m:r>
                      </m:num>
                      <m:den>
                        <m:r>
                          <a:rPr lang="en-US" sz="2400" i="1">
                            <a:latin typeface="Cambria Math" panose="02040503050406030204" pitchFamily="18" charset="0"/>
                          </a:rPr>
                          <m:t>𝑑𝑡</m:t>
                        </m:r>
                      </m:den>
                    </m:f>
                    <m:r>
                      <a:rPr lang="en-US" sz="2400" b="0" i="1" smtClean="0">
                        <a:latin typeface="Cambria Math" panose="02040503050406030204" pitchFamily="18" charset="0"/>
                      </a:rPr>
                      <m:t>&gt;</m:t>
                    </m:r>
                    <m:r>
                      <a:rPr lang="en-US" sz="2400" i="1">
                        <a:latin typeface="Cambria Math" panose="02040503050406030204" pitchFamily="18" charset="0"/>
                      </a:rPr>
                      <m:t>0</m:t>
                    </m:r>
                  </m:oMath>
                </a14:m>
                <a:r>
                  <a:rPr lang="en-US" sz="2800" dirty="0"/>
                  <a:t> if </a:t>
                </a:r>
                <a14:m>
                  <m:oMath xmlns:m="http://schemas.openxmlformats.org/officeDocument/2006/math">
                    <m:r>
                      <a:rPr lang="en-US" sz="2800" i="1">
                        <a:latin typeface="Cambria Math" panose="02040503050406030204" pitchFamily="18" charset="0"/>
                      </a:rPr>
                      <m:t>𝛽</m:t>
                    </m:r>
                    <m:r>
                      <a:rPr lang="en-US" sz="2800" b="0" i="1" smtClean="0">
                        <a:latin typeface="Cambria Math" panose="02040503050406030204" pitchFamily="18" charset="0"/>
                      </a:rPr>
                      <m:t>&gt;</m:t>
                    </m:r>
                    <m:r>
                      <a:rPr lang="en-US" sz="2800" i="1">
                        <a:latin typeface="Cambria Math" panose="02040503050406030204" pitchFamily="18" charset="0"/>
                      </a:rPr>
                      <m:t>𝛾</m:t>
                    </m:r>
                  </m:oMath>
                </a14:m>
                <a:endParaRPr lang="en-US" sz="2800" dirty="0"/>
              </a:p>
            </p:txBody>
          </p:sp>
        </mc:Choice>
        <mc:Fallback xmlns="">
          <p:sp>
            <p:nvSpPr>
              <p:cNvPr id="20" name="Rectangle 19"/>
              <p:cNvSpPr>
                <a:spLocks noRot="1" noChangeAspect="1" noMove="1" noResize="1" noEditPoints="1" noAdjustHandles="1" noChangeArrowheads="1" noChangeShapeType="1" noTextEdit="1"/>
              </p:cNvSpPr>
              <p:nvPr/>
            </p:nvSpPr>
            <p:spPr>
              <a:xfrm>
                <a:off x="9228716" y="3857688"/>
                <a:ext cx="2256836" cy="624273"/>
              </a:xfrm>
              <a:prstGeom prst="rect">
                <a:avLst/>
              </a:prstGeom>
              <a:blipFill>
                <a:blip r:embed="rId8"/>
                <a:stretch>
                  <a:fillRect t="-3922" b="-176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Rectangle 20"/>
              <p:cNvSpPr/>
              <p:nvPr/>
            </p:nvSpPr>
            <p:spPr>
              <a:xfrm>
                <a:off x="6060271" y="4718010"/>
                <a:ext cx="2215415" cy="773866"/>
              </a:xfrm>
              <a:prstGeom prst="rect">
                <a:avLst/>
              </a:prstGeom>
            </p:spPr>
            <p:txBody>
              <a:bodyPr wrap="none">
                <a:spAutoFit/>
              </a:bodyPr>
              <a:lstStyle/>
              <a:p>
                <a14:m>
                  <m:oMath xmlns:m="http://schemas.openxmlformats.org/officeDocument/2006/math">
                    <m:f>
                      <m:fPr>
                        <m:ctrlPr>
                          <a:rPr lang="en-US" sz="2400" i="1" smtClean="0">
                            <a:latin typeface="Cambria Math" panose="02040503050406030204" pitchFamily="18" charset="0"/>
                          </a:rPr>
                        </m:ctrlPr>
                      </m:fPr>
                      <m:num>
                        <m:r>
                          <a:rPr lang="en-US" sz="2400" i="1">
                            <a:latin typeface="Cambria Math" panose="02040503050406030204" pitchFamily="18" charset="0"/>
                          </a:rPr>
                          <m:t>𝑑𝐼</m:t>
                        </m:r>
                      </m:num>
                      <m:den>
                        <m:r>
                          <a:rPr lang="en-US" sz="2400" i="1">
                            <a:latin typeface="Cambria Math" panose="02040503050406030204" pitchFamily="18" charset="0"/>
                          </a:rPr>
                          <m:t>𝑑𝑡</m:t>
                        </m:r>
                      </m:den>
                    </m:f>
                    <m:r>
                      <a:rPr lang="en-US" sz="2400" i="1">
                        <a:latin typeface="Cambria Math" panose="02040503050406030204" pitchFamily="18" charset="0"/>
                      </a:rPr>
                      <m:t>&lt;0</m:t>
                    </m:r>
                  </m:oMath>
                </a14:m>
                <a:r>
                  <a:rPr lang="en-US" sz="2800" dirty="0"/>
                  <a:t> if </a:t>
                </a:r>
                <a14:m>
                  <m:oMath xmlns:m="http://schemas.openxmlformats.org/officeDocument/2006/math">
                    <m:f>
                      <m:fPr>
                        <m:ctrlPr>
                          <a:rPr lang="en-US" sz="2800" b="0" i="1" smtClean="0">
                            <a:latin typeface="Cambria Math" panose="02040503050406030204" pitchFamily="18" charset="0"/>
                          </a:rPr>
                        </m:ctrlPr>
                      </m:fPr>
                      <m:num>
                        <m:r>
                          <a:rPr lang="en-US" sz="2800" i="1">
                            <a:latin typeface="Cambria Math" panose="02040503050406030204" pitchFamily="18" charset="0"/>
                          </a:rPr>
                          <m:t>𝛽</m:t>
                        </m:r>
                      </m:num>
                      <m:den>
                        <m:r>
                          <a:rPr lang="en-US" sz="2800" b="0" i="1" smtClean="0">
                            <a:latin typeface="Cambria Math" panose="02040503050406030204" pitchFamily="18" charset="0"/>
                          </a:rPr>
                          <m:t>𝛾</m:t>
                        </m:r>
                      </m:den>
                    </m:f>
                    <m:r>
                      <a:rPr lang="en-US" sz="2800" i="1">
                        <a:latin typeface="Cambria Math" panose="02040503050406030204" pitchFamily="18" charset="0"/>
                      </a:rPr>
                      <m:t>&lt;</m:t>
                    </m:r>
                    <m:r>
                      <a:rPr lang="en-US" sz="2800" b="0" i="1" smtClean="0">
                        <a:latin typeface="Cambria Math" panose="02040503050406030204" pitchFamily="18" charset="0"/>
                      </a:rPr>
                      <m:t>1</m:t>
                    </m:r>
                  </m:oMath>
                </a14:m>
                <a:endParaRPr lang="en-US" sz="2800" dirty="0"/>
              </a:p>
            </p:txBody>
          </p:sp>
        </mc:Choice>
        <mc:Fallback xmlns="">
          <p:sp>
            <p:nvSpPr>
              <p:cNvPr id="21" name="Rectangle 20"/>
              <p:cNvSpPr>
                <a:spLocks noRot="1" noChangeAspect="1" noMove="1" noResize="1" noEditPoints="1" noAdjustHandles="1" noChangeArrowheads="1" noChangeShapeType="1" noTextEdit="1"/>
              </p:cNvSpPr>
              <p:nvPr/>
            </p:nvSpPr>
            <p:spPr>
              <a:xfrm>
                <a:off x="6060271" y="4718010"/>
                <a:ext cx="2215415" cy="773866"/>
              </a:xfrm>
              <a:prstGeom prst="rect">
                <a:avLst/>
              </a:prstGeom>
              <a:blipFill>
                <a:blip r:embed="rId9"/>
                <a:stretch>
                  <a:fillRect b="-393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Rectangle 21"/>
              <p:cNvSpPr/>
              <p:nvPr/>
            </p:nvSpPr>
            <p:spPr>
              <a:xfrm>
                <a:off x="9228716" y="4718010"/>
                <a:ext cx="2215415" cy="773866"/>
              </a:xfrm>
              <a:prstGeom prst="rect">
                <a:avLst/>
              </a:prstGeom>
            </p:spPr>
            <p:txBody>
              <a:bodyPr wrap="none">
                <a:spAutoFit/>
              </a:bodyPr>
              <a:lstStyle/>
              <a:p>
                <a14:m>
                  <m:oMath xmlns:m="http://schemas.openxmlformats.org/officeDocument/2006/math">
                    <m:f>
                      <m:fPr>
                        <m:ctrlPr>
                          <a:rPr lang="en-US" sz="2400" i="1" smtClean="0">
                            <a:latin typeface="Cambria Math" panose="02040503050406030204" pitchFamily="18" charset="0"/>
                          </a:rPr>
                        </m:ctrlPr>
                      </m:fPr>
                      <m:num>
                        <m:r>
                          <a:rPr lang="en-US" sz="2400" i="1">
                            <a:latin typeface="Cambria Math" panose="02040503050406030204" pitchFamily="18" charset="0"/>
                          </a:rPr>
                          <m:t>𝑑𝐼</m:t>
                        </m:r>
                      </m:num>
                      <m:den>
                        <m:r>
                          <a:rPr lang="en-US" sz="2400" i="1">
                            <a:latin typeface="Cambria Math" panose="02040503050406030204" pitchFamily="18" charset="0"/>
                          </a:rPr>
                          <m:t>𝑑𝑡</m:t>
                        </m:r>
                      </m:den>
                    </m:f>
                    <m:r>
                      <a:rPr lang="en-US" sz="2400" b="0" i="1" smtClean="0">
                        <a:latin typeface="Cambria Math" panose="02040503050406030204" pitchFamily="18" charset="0"/>
                      </a:rPr>
                      <m:t>&gt;</m:t>
                    </m:r>
                    <m:r>
                      <a:rPr lang="en-US" sz="2400" i="1">
                        <a:latin typeface="Cambria Math" panose="02040503050406030204" pitchFamily="18" charset="0"/>
                      </a:rPr>
                      <m:t>0</m:t>
                    </m:r>
                  </m:oMath>
                </a14:m>
                <a:r>
                  <a:rPr lang="en-US" sz="2800" dirty="0"/>
                  <a:t> if </a:t>
                </a:r>
                <a14:m>
                  <m:oMath xmlns:m="http://schemas.openxmlformats.org/officeDocument/2006/math">
                    <m:f>
                      <m:fPr>
                        <m:ctrlPr>
                          <a:rPr lang="en-US" sz="2800" b="0" i="1" smtClean="0">
                            <a:latin typeface="Cambria Math" panose="02040503050406030204" pitchFamily="18" charset="0"/>
                          </a:rPr>
                        </m:ctrlPr>
                      </m:fPr>
                      <m:num>
                        <m:r>
                          <a:rPr lang="en-US" sz="2800" i="1">
                            <a:latin typeface="Cambria Math" panose="02040503050406030204" pitchFamily="18" charset="0"/>
                          </a:rPr>
                          <m:t>𝛽</m:t>
                        </m:r>
                      </m:num>
                      <m:den>
                        <m:r>
                          <a:rPr lang="en-US" sz="2800" b="0" i="1" smtClean="0">
                            <a:latin typeface="Cambria Math" panose="02040503050406030204" pitchFamily="18" charset="0"/>
                          </a:rPr>
                          <m:t>𝛾</m:t>
                        </m:r>
                      </m:den>
                    </m:f>
                    <m:r>
                      <a:rPr lang="en-US" sz="2800" b="0" i="1" smtClean="0">
                        <a:latin typeface="Cambria Math" panose="02040503050406030204" pitchFamily="18" charset="0"/>
                      </a:rPr>
                      <m:t>&gt;1</m:t>
                    </m:r>
                  </m:oMath>
                </a14:m>
                <a:endParaRPr lang="en-US" sz="2800" dirty="0"/>
              </a:p>
            </p:txBody>
          </p:sp>
        </mc:Choice>
        <mc:Fallback xmlns="">
          <p:sp>
            <p:nvSpPr>
              <p:cNvPr id="22" name="Rectangle 21"/>
              <p:cNvSpPr>
                <a:spLocks noRot="1" noChangeAspect="1" noMove="1" noResize="1" noEditPoints="1" noAdjustHandles="1" noChangeArrowheads="1" noChangeShapeType="1" noTextEdit="1"/>
              </p:cNvSpPr>
              <p:nvPr/>
            </p:nvSpPr>
            <p:spPr>
              <a:xfrm>
                <a:off x="9228716" y="4718010"/>
                <a:ext cx="2215415" cy="773866"/>
              </a:xfrm>
              <a:prstGeom prst="rect">
                <a:avLst/>
              </a:prstGeom>
              <a:blipFill>
                <a:blip r:embed="rId10"/>
                <a:stretch>
                  <a:fillRect b="-393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5362469" y="3846658"/>
                <a:ext cx="688009"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3600" b="1" i="1" smtClean="0">
                          <a:latin typeface="Cambria Math" panose="02040503050406030204" pitchFamily="18" charset="0"/>
                        </a:rPr>
                        <m:t>⇒</m:t>
                      </m:r>
                    </m:oMath>
                  </m:oMathPara>
                </a14:m>
                <a:endParaRPr lang="en-US" sz="3600" b="1" dirty="0"/>
              </a:p>
            </p:txBody>
          </p:sp>
        </mc:Choice>
        <mc:Fallback xmlns="">
          <p:sp>
            <p:nvSpPr>
              <p:cNvPr id="7" name="TextBox 6"/>
              <p:cNvSpPr txBox="1">
                <a:spLocks noRot="1" noChangeAspect="1" noMove="1" noResize="1" noEditPoints="1" noAdjustHandles="1" noChangeArrowheads="1" noChangeShapeType="1" noTextEdit="1"/>
              </p:cNvSpPr>
              <p:nvPr/>
            </p:nvSpPr>
            <p:spPr>
              <a:xfrm>
                <a:off x="5362469" y="3846658"/>
                <a:ext cx="688009" cy="646331"/>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p:cNvSpPr txBox="1"/>
              <p:nvPr/>
            </p:nvSpPr>
            <p:spPr>
              <a:xfrm>
                <a:off x="5390649" y="4754914"/>
                <a:ext cx="688009"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3600" b="1" i="1" smtClean="0">
                          <a:latin typeface="Cambria Math" panose="02040503050406030204" pitchFamily="18" charset="0"/>
                        </a:rPr>
                        <m:t>⇒</m:t>
                      </m:r>
                    </m:oMath>
                  </m:oMathPara>
                </a14:m>
                <a:endParaRPr lang="en-US" sz="3600" b="1" dirty="0"/>
              </a:p>
            </p:txBody>
          </p:sp>
        </mc:Choice>
        <mc:Fallback xmlns="">
          <p:sp>
            <p:nvSpPr>
              <p:cNvPr id="23" name="TextBox 22"/>
              <p:cNvSpPr txBox="1">
                <a:spLocks noRot="1" noChangeAspect="1" noMove="1" noResize="1" noEditPoints="1" noAdjustHandles="1" noChangeArrowheads="1" noChangeShapeType="1" noTextEdit="1"/>
              </p:cNvSpPr>
              <p:nvPr/>
            </p:nvSpPr>
            <p:spPr>
              <a:xfrm>
                <a:off x="5390649" y="4754914"/>
                <a:ext cx="688009" cy="646331"/>
              </a:xfrm>
              <a:prstGeom prst="rect">
                <a:avLst/>
              </a:prstGeom>
              <a:blipFill>
                <a:blip r:embed="rId12"/>
                <a:stretch>
                  <a:fillRect/>
                </a:stretch>
              </a:blipFill>
            </p:spPr>
            <p:txBody>
              <a:bodyPr/>
              <a:lstStyle/>
              <a:p>
                <a:r>
                  <a:rPr lang="en-US">
                    <a:noFill/>
                  </a:rPr>
                  <a:t> </a:t>
                </a:r>
              </a:p>
            </p:txBody>
          </p:sp>
        </mc:Fallback>
      </mc:AlternateContent>
      <p:pic>
        <p:nvPicPr>
          <p:cNvPr id="25" name="Picture 24" descr="Bacaër2011_Chapter_McKendrickAndKermackOnEpidemic.pdf - Adobe Acrobat Pro DC"/>
          <p:cNvPicPr>
            <a:picLocks noChangeAspect="1"/>
          </p:cNvPicPr>
          <p:nvPr/>
        </p:nvPicPr>
        <p:blipFill rotWithShape="1">
          <a:blip r:embed="rId13">
            <a:extLst>
              <a:ext uri="{28A0092B-C50C-407E-A947-70E740481C1C}">
                <a14:useLocalDpi xmlns:a14="http://schemas.microsoft.com/office/drawing/2010/main" val="0"/>
              </a:ext>
            </a:extLst>
          </a:blip>
          <a:srcRect l="45736" t="29468" r="37692" b="25154"/>
          <a:stretch/>
        </p:blipFill>
        <p:spPr>
          <a:xfrm>
            <a:off x="2902370" y="2452564"/>
            <a:ext cx="2402938" cy="3719012"/>
          </a:xfrm>
          <a:prstGeom prst="rect">
            <a:avLst/>
          </a:prstGeom>
        </p:spPr>
      </p:pic>
      <p:sp>
        <p:nvSpPr>
          <p:cNvPr id="26" name="TextBox 25"/>
          <p:cNvSpPr txBox="1"/>
          <p:nvPr/>
        </p:nvSpPr>
        <p:spPr>
          <a:xfrm>
            <a:off x="3062653" y="6056452"/>
            <a:ext cx="2082373" cy="338554"/>
          </a:xfrm>
          <a:prstGeom prst="rect">
            <a:avLst/>
          </a:prstGeom>
          <a:noFill/>
        </p:spPr>
        <p:txBody>
          <a:bodyPr wrap="square" rtlCol="0">
            <a:spAutoFit/>
          </a:bodyPr>
          <a:lstStyle/>
          <a:p>
            <a:pPr algn="ctr"/>
            <a:r>
              <a:rPr lang="en-US" sz="1600" dirty="0"/>
              <a:t>Anderson </a:t>
            </a:r>
            <a:r>
              <a:rPr lang="en-US" sz="1600" dirty="0" err="1"/>
              <a:t>McKendrick</a:t>
            </a:r>
            <a:endParaRPr lang="en-US" sz="1600" dirty="0"/>
          </a:p>
        </p:txBody>
      </p:sp>
      <p:sp>
        <p:nvSpPr>
          <p:cNvPr id="27" name="TextBox 26"/>
          <p:cNvSpPr txBox="1"/>
          <p:nvPr/>
        </p:nvSpPr>
        <p:spPr>
          <a:xfrm>
            <a:off x="567899" y="6056452"/>
            <a:ext cx="2082373" cy="338554"/>
          </a:xfrm>
          <a:prstGeom prst="rect">
            <a:avLst/>
          </a:prstGeom>
          <a:noFill/>
        </p:spPr>
        <p:txBody>
          <a:bodyPr wrap="square" rtlCol="0">
            <a:spAutoFit/>
          </a:bodyPr>
          <a:lstStyle/>
          <a:p>
            <a:pPr algn="ctr"/>
            <a:r>
              <a:rPr lang="en-US" sz="1600" dirty="0"/>
              <a:t>William </a:t>
            </a:r>
            <a:r>
              <a:rPr lang="en-US" sz="1600" dirty="0" err="1"/>
              <a:t>Kermack</a:t>
            </a:r>
            <a:endParaRPr lang="en-US" sz="1600" dirty="0"/>
          </a:p>
        </p:txBody>
      </p:sp>
      <p:pic>
        <p:nvPicPr>
          <p:cNvPr id="28" name="Picture 27" descr="Bacaër2011_Chapter_McKendrickAndKermackOnEpidemic.pdf - Adobe Acrobat Pro DC"/>
          <p:cNvPicPr>
            <a:picLocks noChangeAspect="1"/>
          </p:cNvPicPr>
          <p:nvPr/>
        </p:nvPicPr>
        <p:blipFill rotWithShape="1">
          <a:blip r:embed="rId13">
            <a:extLst>
              <a:ext uri="{28A0092B-C50C-407E-A947-70E740481C1C}">
                <a14:useLocalDpi xmlns:a14="http://schemas.microsoft.com/office/drawing/2010/main" val="0"/>
              </a:ext>
            </a:extLst>
          </a:blip>
          <a:srcRect l="62365" t="29468" r="19750" b="25686"/>
          <a:stretch/>
        </p:blipFill>
        <p:spPr>
          <a:xfrm>
            <a:off x="312394" y="2452564"/>
            <a:ext cx="2593383" cy="3675391"/>
          </a:xfrm>
          <a:prstGeom prst="rect">
            <a:avLst/>
          </a:prstGeom>
        </p:spPr>
      </p:pic>
      <p:grpSp>
        <p:nvGrpSpPr>
          <p:cNvPr id="29" name="Group 28">
            <a:extLst>
              <a:ext uri="{FF2B5EF4-FFF2-40B4-BE49-F238E27FC236}">
                <a16:creationId xmlns:a16="http://schemas.microsoft.com/office/drawing/2014/main" id="{0E527D12-B5C8-4395-AA40-DBB497ABEC98}"/>
              </a:ext>
            </a:extLst>
          </p:cNvPr>
          <p:cNvGrpSpPr/>
          <p:nvPr/>
        </p:nvGrpSpPr>
        <p:grpSpPr>
          <a:xfrm>
            <a:off x="5661648" y="1502452"/>
            <a:ext cx="5958276" cy="590174"/>
            <a:chOff x="1537855" y="1537855"/>
            <a:chExt cx="8235540" cy="1177636"/>
          </a:xfrm>
        </p:grpSpPr>
        <p:sp>
          <p:nvSpPr>
            <p:cNvPr id="30" name="Rectangle: Rounded Corners 5">
              <a:extLst>
                <a:ext uri="{FF2B5EF4-FFF2-40B4-BE49-F238E27FC236}">
                  <a16:creationId xmlns:a16="http://schemas.microsoft.com/office/drawing/2014/main" id="{30D50985-EA54-4681-BDA6-6D9116EABAAF}"/>
                </a:ext>
              </a:extLst>
            </p:cNvPr>
            <p:cNvSpPr/>
            <p:nvPr/>
          </p:nvSpPr>
          <p:spPr>
            <a:xfrm>
              <a:off x="1537855" y="1537855"/>
              <a:ext cx="2189018" cy="1177636"/>
            </a:xfrm>
            <a:prstGeom prst="roundRect">
              <a:avLst/>
            </a:prstGeom>
            <a:solidFill>
              <a:srgbClr val="7EBA56"/>
            </a:solidFill>
            <a:ln w="285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Susceptible</a:t>
              </a:r>
            </a:p>
          </p:txBody>
        </p:sp>
        <p:sp>
          <p:nvSpPr>
            <p:cNvPr id="31" name="Rectangle: Rounded Corners 6">
              <a:extLst>
                <a:ext uri="{FF2B5EF4-FFF2-40B4-BE49-F238E27FC236}">
                  <a16:creationId xmlns:a16="http://schemas.microsoft.com/office/drawing/2014/main" id="{0B449609-B20E-46A5-9348-A30A1345C730}"/>
                </a:ext>
              </a:extLst>
            </p:cNvPr>
            <p:cNvSpPr/>
            <p:nvPr/>
          </p:nvSpPr>
          <p:spPr>
            <a:xfrm>
              <a:off x="4561116" y="1537855"/>
              <a:ext cx="2189018" cy="1177636"/>
            </a:xfrm>
            <a:prstGeom prst="roundRect">
              <a:avLst/>
            </a:prstGeom>
            <a:solidFill>
              <a:srgbClr val="EF8D4B"/>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Infectious</a:t>
              </a:r>
            </a:p>
          </p:txBody>
        </p:sp>
        <p:sp>
          <p:nvSpPr>
            <p:cNvPr id="32" name="Rectangle: Rounded Corners 7">
              <a:extLst>
                <a:ext uri="{FF2B5EF4-FFF2-40B4-BE49-F238E27FC236}">
                  <a16:creationId xmlns:a16="http://schemas.microsoft.com/office/drawing/2014/main" id="{326F321C-FFB5-4DF9-A079-36E3A137EF9B}"/>
                </a:ext>
              </a:extLst>
            </p:cNvPr>
            <p:cNvSpPr/>
            <p:nvPr/>
          </p:nvSpPr>
          <p:spPr>
            <a:xfrm>
              <a:off x="7584377" y="1537855"/>
              <a:ext cx="2189018" cy="1177636"/>
            </a:xfrm>
            <a:prstGeom prst="roundRect">
              <a:avLst/>
            </a:prstGeom>
            <a:solidFill>
              <a:srgbClr val="70A8DA"/>
            </a:solidFill>
            <a:ln w="28575">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Recovered</a:t>
              </a:r>
            </a:p>
          </p:txBody>
        </p:sp>
        <p:cxnSp>
          <p:nvCxnSpPr>
            <p:cNvPr id="33" name="Straight Arrow Connector 32">
              <a:extLst>
                <a:ext uri="{FF2B5EF4-FFF2-40B4-BE49-F238E27FC236}">
                  <a16:creationId xmlns:a16="http://schemas.microsoft.com/office/drawing/2014/main" id="{2573B58B-477E-457E-AF95-C028082F541F}"/>
                </a:ext>
              </a:extLst>
            </p:cNvPr>
            <p:cNvCxnSpPr>
              <a:stCxn id="30" idx="3"/>
              <a:endCxn id="31" idx="1"/>
            </p:cNvCxnSpPr>
            <p:nvPr/>
          </p:nvCxnSpPr>
          <p:spPr>
            <a:xfrm>
              <a:off x="3726873" y="2126673"/>
              <a:ext cx="83424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ECB728EA-A778-46B2-AA7E-D1B13FC1902F}"/>
                </a:ext>
              </a:extLst>
            </p:cNvPr>
            <p:cNvCxnSpPr/>
            <p:nvPr/>
          </p:nvCxnSpPr>
          <p:spPr>
            <a:xfrm>
              <a:off x="6750134" y="2126673"/>
              <a:ext cx="83424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AE02705B-D9DA-41D8-B8A5-4C768B55A8D1}"/>
                  </a:ext>
                </a:extLst>
              </p:cNvPr>
              <p:cNvSpPr txBox="1"/>
              <p:nvPr/>
            </p:nvSpPr>
            <p:spPr>
              <a:xfrm>
                <a:off x="7297660" y="1206473"/>
                <a:ext cx="350824"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𝛽</m:t>
                      </m:r>
                    </m:oMath>
                  </m:oMathPara>
                </a14:m>
                <a:endParaRPr lang="en-US" sz="3200" dirty="0"/>
              </a:p>
            </p:txBody>
          </p:sp>
        </mc:Choice>
        <mc:Fallback xmlns="">
          <p:sp>
            <p:nvSpPr>
              <p:cNvPr id="35" name="TextBox 34">
                <a:extLst>
                  <a:ext uri="{FF2B5EF4-FFF2-40B4-BE49-F238E27FC236}">
                    <a16:creationId xmlns:a16="http://schemas.microsoft.com/office/drawing/2014/main" id="{AE02705B-D9DA-41D8-B8A5-4C768B55A8D1}"/>
                  </a:ext>
                </a:extLst>
              </p:cNvPr>
              <p:cNvSpPr txBox="1">
                <a:spLocks noRot="1" noChangeAspect="1" noMove="1" noResize="1" noEditPoints="1" noAdjustHandles="1" noChangeArrowheads="1" noChangeShapeType="1" noTextEdit="1"/>
              </p:cNvSpPr>
              <p:nvPr/>
            </p:nvSpPr>
            <p:spPr>
              <a:xfrm>
                <a:off x="7297660" y="1206473"/>
                <a:ext cx="350824" cy="584775"/>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8EB0E095-02AF-4C6B-B041-A44EDD70835C}"/>
                  </a:ext>
                </a:extLst>
              </p:cNvPr>
              <p:cNvSpPr txBox="1"/>
              <p:nvPr/>
            </p:nvSpPr>
            <p:spPr>
              <a:xfrm>
                <a:off x="9551534" y="1163781"/>
                <a:ext cx="350824"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𝛾</m:t>
                      </m:r>
                    </m:oMath>
                  </m:oMathPara>
                </a14:m>
                <a:endParaRPr lang="en-US" sz="3200" dirty="0"/>
              </a:p>
            </p:txBody>
          </p:sp>
        </mc:Choice>
        <mc:Fallback xmlns="">
          <p:sp>
            <p:nvSpPr>
              <p:cNvPr id="36" name="TextBox 35">
                <a:extLst>
                  <a:ext uri="{FF2B5EF4-FFF2-40B4-BE49-F238E27FC236}">
                    <a16:creationId xmlns:a16="http://schemas.microsoft.com/office/drawing/2014/main" id="{8EB0E095-02AF-4C6B-B041-A44EDD70835C}"/>
                  </a:ext>
                </a:extLst>
              </p:cNvPr>
              <p:cNvSpPr txBox="1">
                <a:spLocks noRot="1" noChangeAspect="1" noMove="1" noResize="1" noEditPoints="1" noAdjustHandles="1" noChangeArrowheads="1" noChangeShapeType="1" noTextEdit="1"/>
              </p:cNvSpPr>
              <p:nvPr/>
            </p:nvSpPr>
            <p:spPr>
              <a:xfrm>
                <a:off x="9551534" y="1163781"/>
                <a:ext cx="350824" cy="584775"/>
              </a:xfrm>
              <a:prstGeom prst="rect">
                <a:avLst/>
              </a:prstGeom>
              <a:blipFill>
                <a:blip r:embed="rId1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6784975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237506"/>
            <a:ext cx="12100956" cy="819398"/>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146957" y="130629"/>
            <a:ext cx="11870872" cy="6531428"/>
          </a:xfrm>
          <a:prstGeom prst="rect">
            <a:avLst/>
          </a:pr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endParaRPr>
          </a:p>
        </p:txBody>
      </p:sp>
      <p:sp>
        <p:nvSpPr>
          <p:cNvPr id="3" name="TextBox 2"/>
          <p:cNvSpPr txBox="1"/>
          <p:nvPr/>
        </p:nvSpPr>
        <p:spPr>
          <a:xfrm>
            <a:off x="473529" y="424543"/>
            <a:ext cx="8262257" cy="523220"/>
          </a:xfrm>
          <a:prstGeom prst="rect">
            <a:avLst/>
          </a:prstGeom>
          <a:noFill/>
        </p:spPr>
        <p:txBody>
          <a:bodyPr wrap="square" rtlCol="0">
            <a:spAutoFit/>
          </a:bodyPr>
          <a:lstStyle/>
          <a:p>
            <a:r>
              <a:rPr lang="en-US" sz="2800" dirty="0">
                <a:solidFill>
                  <a:schemeClr val="bg1"/>
                </a:solidFill>
              </a:rPr>
              <a:t>Our philosophy</a:t>
            </a:r>
          </a:p>
        </p:txBody>
      </p:sp>
      <p:sp>
        <p:nvSpPr>
          <p:cNvPr id="9" name="TextBox 8">
            <a:extLst>
              <a:ext uri="{FF2B5EF4-FFF2-40B4-BE49-F238E27FC236}">
                <a16:creationId xmlns:a16="http://schemas.microsoft.com/office/drawing/2014/main" id="{A7EBD383-1ADE-4CF7-94D6-F9C323C9F185}"/>
              </a:ext>
            </a:extLst>
          </p:cNvPr>
          <p:cNvSpPr txBox="1"/>
          <p:nvPr/>
        </p:nvSpPr>
        <p:spPr>
          <a:xfrm>
            <a:off x="336958" y="1260725"/>
            <a:ext cx="11518083" cy="3872727"/>
          </a:xfrm>
          <a:prstGeom prst="rect">
            <a:avLst/>
          </a:prstGeom>
          <a:noFill/>
          <a:ln w="50800">
            <a:noFill/>
          </a:ln>
        </p:spPr>
        <p:txBody>
          <a:bodyPr wrap="square" rtlCol="0">
            <a:spAutoFit/>
          </a:bodyPr>
          <a:lstStyle/>
          <a:p>
            <a:r>
              <a:rPr lang="en-US" sz="3200" b="1" dirty="0">
                <a:solidFill>
                  <a:schemeClr val="accent2"/>
                </a:solidFill>
              </a:rPr>
              <a:t>We believe that a basic understanding of disease modeling benefits the entire global health community</a:t>
            </a:r>
          </a:p>
          <a:p>
            <a:endParaRPr lang="en-US" b="1" dirty="0">
              <a:solidFill>
                <a:schemeClr val="accent2">
                  <a:lumMod val="75000"/>
                </a:schemeClr>
              </a:solidFill>
            </a:endParaRPr>
          </a:p>
          <a:p>
            <a:pPr marL="457200" indent="-457200">
              <a:lnSpc>
                <a:spcPct val="150000"/>
              </a:lnSpc>
              <a:buClr>
                <a:schemeClr val="accent1"/>
              </a:buClr>
              <a:buFont typeface="Arial" panose="020B0604020202020204" pitchFamily="34" charset="0"/>
              <a:buChar char="•"/>
            </a:pPr>
            <a:r>
              <a:rPr lang="en-US" sz="2800" dirty="0"/>
              <a:t>Models can provide new insight into old problems or test new solutions</a:t>
            </a:r>
          </a:p>
          <a:p>
            <a:pPr marL="457200" indent="-457200">
              <a:lnSpc>
                <a:spcPct val="150000"/>
              </a:lnSpc>
              <a:buClr>
                <a:schemeClr val="accent1"/>
              </a:buClr>
              <a:buFont typeface="Arial" panose="020B0604020202020204" pitchFamily="34" charset="0"/>
              <a:buChar char="•"/>
            </a:pPr>
            <a:r>
              <a:rPr lang="en-US" sz="2800" dirty="0"/>
              <a:t>In the field, can enable the collection of more valuable data</a:t>
            </a:r>
          </a:p>
          <a:p>
            <a:pPr marL="914400" lvl="1" indent="-457200">
              <a:lnSpc>
                <a:spcPct val="150000"/>
              </a:lnSpc>
              <a:buClr>
                <a:schemeClr val="accent2"/>
              </a:buClr>
              <a:buSzPct val="85000"/>
              <a:buFont typeface="Wingdings" panose="05000000000000000000" pitchFamily="2" charset="2"/>
              <a:buChar char="Ø"/>
            </a:pPr>
            <a:r>
              <a:rPr lang="en-US" sz="2800" i="1" dirty="0"/>
              <a:t>In turn enables more powerful/accurate models</a:t>
            </a:r>
          </a:p>
          <a:p>
            <a:pPr marL="457200" indent="-457200">
              <a:lnSpc>
                <a:spcPct val="150000"/>
              </a:lnSpc>
              <a:buClr>
                <a:schemeClr val="accent1"/>
              </a:buClr>
              <a:buFont typeface="Arial" panose="020B0604020202020204" pitchFamily="34" charset="0"/>
              <a:buChar char="•"/>
            </a:pPr>
            <a:r>
              <a:rPr lang="en-US" sz="2800" dirty="0"/>
              <a:t>Everyone benefits from increased dialog across boundaries of expertise</a:t>
            </a:r>
          </a:p>
        </p:txBody>
      </p:sp>
    </p:spTree>
    <p:extLst>
      <p:ext uri="{BB962C8B-B14F-4D97-AF65-F5344CB8AC3E}">
        <p14:creationId xmlns:p14="http://schemas.microsoft.com/office/powerpoint/2010/main" val="23133891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237506"/>
            <a:ext cx="12100956" cy="819398"/>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146957" y="130629"/>
            <a:ext cx="11870872" cy="6531428"/>
          </a:xfrm>
          <a:prstGeom prst="rect">
            <a:avLst/>
          </a:pr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endParaRPr>
          </a:p>
        </p:txBody>
      </p:sp>
      <p:sp>
        <p:nvSpPr>
          <p:cNvPr id="3" name="TextBox 2"/>
          <p:cNvSpPr txBox="1"/>
          <p:nvPr/>
        </p:nvSpPr>
        <p:spPr>
          <a:xfrm>
            <a:off x="473529" y="424543"/>
            <a:ext cx="8262257" cy="523220"/>
          </a:xfrm>
          <a:prstGeom prst="rect">
            <a:avLst/>
          </a:prstGeom>
          <a:noFill/>
        </p:spPr>
        <p:txBody>
          <a:bodyPr wrap="square" rtlCol="0">
            <a:spAutoFit/>
          </a:bodyPr>
          <a:lstStyle/>
          <a:p>
            <a:r>
              <a:rPr lang="en-US" sz="2800" dirty="0">
                <a:solidFill>
                  <a:schemeClr val="bg1"/>
                </a:solidFill>
              </a:rPr>
              <a:t>Compartmental models</a:t>
            </a:r>
          </a:p>
        </p:txBody>
      </p:sp>
      <p:pic>
        <p:nvPicPr>
          <p:cNvPr id="9" name="Picture 8" descr="700.full.pdf - Adobe Acrobat Pro DC"/>
          <p:cNvPicPr>
            <a:picLocks noChangeAspect="1"/>
          </p:cNvPicPr>
          <p:nvPr/>
        </p:nvPicPr>
        <p:blipFill rotWithShape="1">
          <a:blip r:embed="rId3">
            <a:extLst>
              <a:ext uri="{28A0092B-C50C-407E-A947-70E740481C1C}">
                <a14:useLocalDpi xmlns:a14="http://schemas.microsoft.com/office/drawing/2010/main" val="0"/>
              </a:ext>
            </a:extLst>
          </a:blip>
          <a:srcRect l="30467" t="55269" r="38259" b="31075"/>
          <a:stretch/>
        </p:blipFill>
        <p:spPr>
          <a:xfrm>
            <a:off x="312094" y="1192322"/>
            <a:ext cx="4951650" cy="1260242"/>
          </a:xfrm>
          <a:prstGeom prst="rect">
            <a:avLst/>
          </a:prstGeom>
        </p:spPr>
      </p:pic>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EA1D7AFA-2A62-4896-B8A9-7E02D31F4713}"/>
                  </a:ext>
                </a:extLst>
              </p:cNvPr>
              <p:cNvSpPr txBox="1"/>
              <p:nvPr/>
            </p:nvSpPr>
            <p:spPr>
              <a:xfrm>
                <a:off x="6416807" y="2357807"/>
                <a:ext cx="4316208" cy="1535549"/>
              </a:xfrm>
              <a:prstGeom prst="rect">
                <a:avLst/>
              </a:prstGeom>
              <a:noFill/>
            </p:spPr>
            <p:txBody>
              <a:bodyPr wrap="square" rtlCol="0">
                <a:spAutoFit/>
              </a:bodyPr>
              <a:lstStyle/>
              <a:p>
                <a:r>
                  <a:rPr lang="en-US" sz="2800" b="0" dirty="0">
                    <a:latin typeface="Cambria Math" panose="02040503050406030204" pitchFamily="18" charset="0"/>
                  </a:rPr>
                  <a:t>Basic reproductive number</a:t>
                </a:r>
              </a:p>
              <a:p>
                <a:pPr/>
                <a14:m>
                  <m:oMathPara xmlns:m="http://schemas.openxmlformats.org/officeDocument/2006/math">
                    <m:oMathParaPr>
                      <m:jc m:val="center"/>
                    </m:oMathParaPr>
                    <m:oMath xmlns:m="http://schemas.openxmlformats.org/officeDocument/2006/math">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𝑅</m:t>
                          </m:r>
                        </m:e>
                        <m:sub>
                          <m:r>
                            <a:rPr lang="en-US" sz="3200" b="0" i="1" smtClean="0">
                              <a:latin typeface="Cambria Math" panose="02040503050406030204" pitchFamily="18" charset="0"/>
                            </a:rPr>
                            <m:t>0</m:t>
                          </m:r>
                        </m:sub>
                      </m:sSub>
                      <m:r>
                        <a:rPr lang="en-US" sz="3200" b="0" i="1" smtClean="0">
                          <a:latin typeface="Cambria Math" panose="02040503050406030204" pitchFamily="18" charset="0"/>
                        </a:rPr>
                        <m:t>=</m:t>
                      </m:r>
                      <m:f>
                        <m:fPr>
                          <m:ctrlPr>
                            <a:rPr lang="en-US" sz="3200" b="0" i="1" smtClean="0">
                              <a:latin typeface="Cambria Math" panose="02040503050406030204" pitchFamily="18" charset="0"/>
                            </a:rPr>
                          </m:ctrlPr>
                        </m:fPr>
                        <m:num>
                          <m:r>
                            <a:rPr lang="en-US" sz="3200" b="0" i="1" smtClean="0">
                              <a:latin typeface="Cambria Math" panose="02040503050406030204" pitchFamily="18" charset="0"/>
                            </a:rPr>
                            <m:t>𝛽</m:t>
                          </m:r>
                        </m:num>
                        <m:den>
                          <m:r>
                            <a:rPr lang="en-US" sz="3200" b="0" i="1" smtClean="0">
                              <a:latin typeface="Cambria Math" panose="02040503050406030204" pitchFamily="18" charset="0"/>
                            </a:rPr>
                            <m:t>𝛾</m:t>
                          </m:r>
                        </m:den>
                      </m:f>
                    </m:oMath>
                  </m:oMathPara>
                </a14:m>
                <a:endParaRPr lang="en-US" sz="3600" b="0" dirty="0"/>
              </a:p>
            </p:txBody>
          </p:sp>
        </mc:Choice>
        <mc:Fallback xmlns="">
          <p:sp>
            <p:nvSpPr>
              <p:cNvPr id="19" name="TextBox 18">
                <a:extLst>
                  <a:ext uri="{FF2B5EF4-FFF2-40B4-BE49-F238E27FC236}">
                    <a16:creationId xmlns:a16="http://schemas.microsoft.com/office/drawing/2014/main" id="{EA1D7AFA-2A62-4896-B8A9-7E02D31F4713}"/>
                  </a:ext>
                </a:extLst>
              </p:cNvPr>
              <p:cNvSpPr txBox="1">
                <a:spLocks noRot="1" noChangeAspect="1" noMove="1" noResize="1" noEditPoints="1" noAdjustHandles="1" noChangeArrowheads="1" noChangeShapeType="1" noTextEdit="1"/>
              </p:cNvSpPr>
              <p:nvPr/>
            </p:nvSpPr>
            <p:spPr>
              <a:xfrm>
                <a:off x="6416807" y="2357807"/>
                <a:ext cx="4316208" cy="1535549"/>
              </a:xfrm>
              <a:prstGeom prst="rect">
                <a:avLst/>
              </a:prstGeom>
              <a:blipFill>
                <a:blip r:embed="rId4"/>
                <a:stretch>
                  <a:fillRect l="-2966" t="-4365" r="-211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24" name="Table 23"/>
              <p:cNvGraphicFramePr>
                <a:graphicFrameLocks noGrp="1"/>
              </p:cNvGraphicFramePr>
              <p:nvPr/>
            </p:nvGraphicFramePr>
            <p:xfrm>
              <a:off x="7051887" y="3942340"/>
              <a:ext cx="3177799" cy="1979288"/>
            </p:xfrm>
            <a:graphic>
              <a:graphicData uri="http://schemas.openxmlformats.org/drawingml/2006/table">
                <a:tbl>
                  <a:tblPr firstRow="1" bandRow="1">
                    <a:tableStyleId>{5C22544A-7EE6-4342-B048-85BDC9FD1C3A}</a:tableStyleId>
                  </a:tblPr>
                  <a:tblGrid>
                    <a:gridCol w="1612395">
                      <a:extLst>
                        <a:ext uri="{9D8B030D-6E8A-4147-A177-3AD203B41FA5}">
                          <a16:colId xmlns:a16="http://schemas.microsoft.com/office/drawing/2014/main" val="2749450315"/>
                        </a:ext>
                      </a:extLst>
                    </a:gridCol>
                    <a:gridCol w="1565404">
                      <a:extLst>
                        <a:ext uri="{9D8B030D-6E8A-4147-A177-3AD203B41FA5}">
                          <a16:colId xmlns:a16="http://schemas.microsoft.com/office/drawing/2014/main" val="2737817466"/>
                        </a:ext>
                      </a:extLst>
                    </a:gridCol>
                  </a:tblGrid>
                  <a:tr h="494822">
                    <a:tc>
                      <a:txBody>
                        <a:bodyPr/>
                        <a:lstStyle/>
                        <a:p>
                          <a:r>
                            <a:rPr lang="en-US" sz="2400" dirty="0"/>
                            <a:t>Pathogen</a:t>
                          </a:r>
                        </a:p>
                      </a:txBody>
                      <a:tcPr marL="122011" marR="122011" marT="61005" marB="61005"/>
                    </a:tc>
                    <a:tc>
                      <a:txBody>
                        <a:bodyPr/>
                        <a:lstStyle/>
                        <a:p>
                          <a:pPr/>
                          <a14:m>
                            <m:oMathPara xmlns:m="http://schemas.openxmlformats.org/officeDocument/2006/math">
                              <m:oMathParaPr>
                                <m:jc m:val="centerGroup"/>
                              </m:oMathParaPr>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𝑹</m:t>
                                    </m:r>
                                  </m:e>
                                  <m:sub>
                                    <m:r>
                                      <a:rPr lang="en-US" sz="2400" b="1" i="1" smtClean="0">
                                        <a:latin typeface="Cambria Math" panose="02040503050406030204" pitchFamily="18" charset="0"/>
                                      </a:rPr>
                                      <m:t>𝟎</m:t>
                                    </m:r>
                                  </m:sub>
                                </m:sSub>
                              </m:oMath>
                            </m:oMathPara>
                          </a14:m>
                          <a:endParaRPr lang="en-US" sz="2400" dirty="0"/>
                        </a:p>
                      </a:txBody>
                      <a:tcPr marL="122011" marR="122011" marT="61005" marB="61005"/>
                    </a:tc>
                    <a:extLst>
                      <a:ext uri="{0D108BD9-81ED-4DB2-BD59-A6C34878D82A}">
                        <a16:rowId xmlns:a16="http://schemas.microsoft.com/office/drawing/2014/main" val="2522207197"/>
                      </a:ext>
                    </a:extLst>
                  </a:tr>
                  <a:tr h="494822">
                    <a:tc>
                      <a:txBody>
                        <a:bodyPr/>
                        <a:lstStyle/>
                        <a:p>
                          <a:r>
                            <a:rPr lang="en-US" sz="2400" dirty="0"/>
                            <a:t>Influenza</a:t>
                          </a:r>
                        </a:p>
                      </a:txBody>
                      <a:tcPr marL="122011" marR="122011" marT="61005" marB="61005"/>
                    </a:tc>
                    <a:tc>
                      <a:txBody>
                        <a:bodyPr/>
                        <a:lstStyle/>
                        <a:p>
                          <a:r>
                            <a:rPr lang="en-US" sz="2400" dirty="0"/>
                            <a:t>3 – 4 </a:t>
                          </a:r>
                        </a:p>
                      </a:txBody>
                      <a:tcPr marL="122011" marR="122011" marT="61005" marB="61005"/>
                    </a:tc>
                    <a:extLst>
                      <a:ext uri="{0D108BD9-81ED-4DB2-BD59-A6C34878D82A}">
                        <a16:rowId xmlns:a16="http://schemas.microsoft.com/office/drawing/2014/main" val="2905151380"/>
                      </a:ext>
                    </a:extLst>
                  </a:tr>
                  <a:tr h="494822">
                    <a:tc>
                      <a:txBody>
                        <a:bodyPr/>
                        <a:lstStyle/>
                        <a:p>
                          <a:r>
                            <a:rPr lang="en-US" sz="2400" dirty="0"/>
                            <a:t>Ebola</a:t>
                          </a:r>
                        </a:p>
                      </a:txBody>
                      <a:tcPr marL="122011" marR="122011" marT="61005" marB="61005"/>
                    </a:tc>
                    <a:tc>
                      <a:txBody>
                        <a:bodyPr/>
                        <a:lstStyle/>
                        <a:p>
                          <a:r>
                            <a:rPr lang="en-US" sz="2400" dirty="0"/>
                            <a:t>1.5 – 3</a:t>
                          </a:r>
                        </a:p>
                      </a:txBody>
                      <a:tcPr marL="122011" marR="122011" marT="61005" marB="61005"/>
                    </a:tc>
                    <a:extLst>
                      <a:ext uri="{0D108BD9-81ED-4DB2-BD59-A6C34878D82A}">
                        <a16:rowId xmlns:a16="http://schemas.microsoft.com/office/drawing/2014/main" val="2386766988"/>
                      </a:ext>
                    </a:extLst>
                  </a:tr>
                  <a:tr h="494822">
                    <a:tc>
                      <a:txBody>
                        <a:bodyPr/>
                        <a:lstStyle/>
                        <a:p>
                          <a:r>
                            <a:rPr lang="en-US" sz="2400" dirty="0"/>
                            <a:t>Measles</a:t>
                          </a:r>
                        </a:p>
                      </a:txBody>
                      <a:tcPr marL="122011" marR="122011" marT="61005" marB="61005"/>
                    </a:tc>
                    <a:tc>
                      <a:txBody>
                        <a:bodyPr/>
                        <a:lstStyle/>
                        <a:p>
                          <a:r>
                            <a:rPr lang="en-US" sz="2400" dirty="0"/>
                            <a:t>16 – 18</a:t>
                          </a:r>
                        </a:p>
                      </a:txBody>
                      <a:tcPr marL="122011" marR="122011" marT="61005" marB="61005"/>
                    </a:tc>
                    <a:extLst>
                      <a:ext uri="{0D108BD9-81ED-4DB2-BD59-A6C34878D82A}">
                        <a16:rowId xmlns:a16="http://schemas.microsoft.com/office/drawing/2014/main" val="821895135"/>
                      </a:ext>
                    </a:extLst>
                  </a:tr>
                </a:tbl>
              </a:graphicData>
            </a:graphic>
          </p:graphicFrame>
        </mc:Choice>
        <mc:Fallback xmlns="">
          <p:graphicFrame>
            <p:nvGraphicFramePr>
              <p:cNvPr id="24" name="Table 23"/>
              <p:cNvGraphicFramePr>
                <a:graphicFrameLocks noGrp="1"/>
              </p:cNvGraphicFramePr>
              <p:nvPr>
                <p:extLst>
                  <p:ext uri="{D42A27DB-BD31-4B8C-83A1-F6EECF244321}">
                    <p14:modId xmlns:p14="http://schemas.microsoft.com/office/powerpoint/2010/main" val="3085901723"/>
                  </p:ext>
                </p:extLst>
              </p:nvPr>
            </p:nvGraphicFramePr>
            <p:xfrm>
              <a:off x="7051887" y="3942340"/>
              <a:ext cx="3177799" cy="1979288"/>
            </p:xfrm>
            <a:graphic>
              <a:graphicData uri="http://schemas.openxmlformats.org/drawingml/2006/table">
                <a:tbl>
                  <a:tblPr firstRow="1" bandRow="1">
                    <a:tableStyleId>{5C22544A-7EE6-4342-B048-85BDC9FD1C3A}</a:tableStyleId>
                  </a:tblPr>
                  <a:tblGrid>
                    <a:gridCol w="1612395">
                      <a:extLst>
                        <a:ext uri="{9D8B030D-6E8A-4147-A177-3AD203B41FA5}">
                          <a16:colId xmlns:a16="http://schemas.microsoft.com/office/drawing/2014/main" val="2749450315"/>
                        </a:ext>
                      </a:extLst>
                    </a:gridCol>
                    <a:gridCol w="1565404">
                      <a:extLst>
                        <a:ext uri="{9D8B030D-6E8A-4147-A177-3AD203B41FA5}">
                          <a16:colId xmlns:a16="http://schemas.microsoft.com/office/drawing/2014/main" val="2737817466"/>
                        </a:ext>
                      </a:extLst>
                    </a:gridCol>
                  </a:tblGrid>
                  <a:tr h="494822">
                    <a:tc>
                      <a:txBody>
                        <a:bodyPr/>
                        <a:lstStyle/>
                        <a:p>
                          <a:r>
                            <a:rPr lang="en-US" sz="2400" dirty="0" smtClean="0"/>
                            <a:t>Pathogen</a:t>
                          </a:r>
                          <a:endParaRPr lang="en-US" sz="2400" dirty="0"/>
                        </a:p>
                      </a:txBody>
                      <a:tcPr marL="122011" marR="122011" marT="61005" marB="61005"/>
                    </a:tc>
                    <a:tc>
                      <a:txBody>
                        <a:bodyPr/>
                        <a:lstStyle/>
                        <a:p>
                          <a:endParaRPr lang="en-US"/>
                        </a:p>
                      </a:txBody>
                      <a:tcPr marL="122011" marR="122011" marT="61005" marB="61005">
                        <a:blipFill>
                          <a:blip r:embed="rId7"/>
                          <a:stretch>
                            <a:fillRect l="-103101" t="-6098" r="-1550" b="-320732"/>
                          </a:stretch>
                        </a:blipFill>
                      </a:tcPr>
                    </a:tc>
                    <a:extLst>
                      <a:ext uri="{0D108BD9-81ED-4DB2-BD59-A6C34878D82A}">
                        <a16:rowId xmlns:a16="http://schemas.microsoft.com/office/drawing/2014/main" val="2522207197"/>
                      </a:ext>
                    </a:extLst>
                  </a:tr>
                  <a:tr h="494822">
                    <a:tc>
                      <a:txBody>
                        <a:bodyPr/>
                        <a:lstStyle/>
                        <a:p>
                          <a:r>
                            <a:rPr lang="en-US" sz="2400" dirty="0" smtClean="0"/>
                            <a:t>Influenza</a:t>
                          </a:r>
                          <a:endParaRPr lang="en-US" sz="2400" dirty="0"/>
                        </a:p>
                      </a:txBody>
                      <a:tcPr marL="122011" marR="122011" marT="61005" marB="61005"/>
                    </a:tc>
                    <a:tc>
                      <a:txBody>
                        <a:bodyPr/>
                        <a:lstStyle/>
                        <a:p>
                          <a:r>
                            <a:rPr lang="en-US" sz="2400" dirty="0" smtClean="0"/>
                            <a:t>3 – 4 </a:t>
                          </a:r>
                          <a:endParaRPr lang="en-US" sz="2400" dirty="0"/>
                        </a:p>
                      </a:txBody>
                      <a:tcPr marL="122011" marR="122011" marT="61005" marB="61005"/>
                    </a:tc>
                    <a:extLst>
                      <a:ext uri="{0D108BD9-81ED-4DB2-BD59-A6C34878D82A}">
                        <a16:rowId xmlns:a16="http://schemas.microsoft.com/office/drawing/2014/main" val="2905151380"/>
                      </a:ext>
                    </a:extLst>
                  </a:tr>
                  <a:tr h="494822">
                    <a:tc>
                      <a:txBody>
                        <a:bodyPr/>
                        <a:lstStyle/>
                        <a:p>
                          <a:r>
                            <a:rPr lang="en-US" sz="2400" dirty="0" smtClean="0"/>
                            <a:t>Ebola</a:t>
                          </a:r>
                          <a:endParaRPr lang="en-US" sz="2400" dirty="0"/>
                        </a:p>
                      </a:txBody>
                      <a:tcPr marL="122011" marR="122011" marT="61005" marB="61005"/>
                    </a:tc>
                    <a:tc>
                      <a:txBody>
                        <a:bodyPr/>
                        <a:lstStyle/>
                        <a:p>
                          <a:r>
                            <a:rPr lang="en-US" sz="2400" dirty="0" smtClean="0"/>
                            <a:t>1.5 – 3</a:t>
                          </a:r>
                          <a:endParaRPr lang="en-US" sz="2400" dirty="0"/>
                        </a:p>
                      </a:txBody>
                      <a:tcPr marL="122011" marR="122011" marT="61005" marB="61005"/>
                    </a:tc>
                    <a:extLst>
                      <a:ext uri="{0D108BD9-81ED-4DB2-BD59-A6C34878D82A}">
                        <a16:rowId xmlns:a16="http://schemas.microsoft.com/office/drawing/2014/main" val="2386766988"/>
                      </a:ext>
                    </a:extLst>
                  </a:tr>
                  <a:tr h="494822">
                    <a:tc>
                      <a:txBody>
                        <a:bodyPr/>
                        <a:lstStyle/>
                        <a:p>
                          <a:r>
                            <a:rPr lang="en-US" sz="2400" dirty="0" smtClean="0"/>
                            <a:t>Measles</a:t>
                          </a:r>
                          <a:endParaRPr lang="en-US" sz="2400" dirty="0"/>
                        </a:p>
                      </a:txBody>
                      <a:tcPr marL="122011" marR="122011" marT="61005" marB="61005"/>
                    </a:tc>
                    <a:tc>
                      <a:txBody>
                        <a:bodyPr/>
                        <a:lstStyle/>
                        <a:p>
                          <a:r>
                            <a:rPr lang="en-US" sz="2400" dirty="0" smtClean="0"/>
                            <a:t>16 – 18</a:t>
                          </a:r>
                          <a:endParaRPr lang="en-US" sz="2400" dirty="0"/>
                        </a:p>
                      </a:txBody>
                      <a:tcPr marL="122011" marR="122011" marT="61005" marB="61005"/>
                    </a:tc>
                    <a:extLst>
                      <a:ext uri="{0D108BD9-81ED-4DB2-BD59-A6C34878D82A}">
                        <a16:rowId xmlns:a16="http://schemas.microsoft.com/office/drawing/2014/main" val="821895135"/>
                      </a:ext>
                    </a:extLst>
                  </a:tr>
                </a:tbl>
              </a:graphicData>
            </a:graphic>
          </p:graphicFrame>
        </mc:Fallback>
      </mc:AlternateContent>
      <p:pic>
        <p:nvPicPr>
          <p:cNvPr id="25" name="Picture 24" descr="Bacaër2011_Chapter_McKendrickAndKermackOnEpidemic.pdf - Adobe Acrobat Pro DC"/>
          <p:cNvPicPr>
            <a:picLocks noChangeAspect="1"/>
          </p:cNvPicPr>
          <p:nvPr/>
        </p:nvPicPr>
        <p:blipFill rotWithShape="1">
          <a:blip r:embed="rId8">
            <a:extLst>
              <a:ext uri="{28A0092B-C50C-407E-A947-70E740481C1C}">
                <a14:useLocalDpi xmlns:a14="http://schemas.microsoft.com/office/drawing/2010/main" val="0"/>
              </a:ext>
            </a:extLst>
          </a:blip>
          <a:srcRect l="45736" t="29468" r="37692" b="25154"/>
          <a:stretch/>
        </p:blipFill>
        <p:spPr>
          <a:xfrm>
            <a:off x="2902370" y="2452564"/>
            <a:ext cx="2402938" cy="3719012"/>
          </a:xfrm>
          <a:prstGeom prst="rect">
            <a:avLst/>
          </a:prstGeom>
        </p:spPr>
      </p:pic>
      <p:sp>
        <p:nvSpPr>
          <p:cNvPr id="26" name="TextBox 25"/>
          <p:cNvSpPr txBox="1"/>
          <p:nvPr/>
        </p:nvSpPr>
        <p:spPr>
          <a:xfrm>
            <a:off x="3062653" y="6056452"/>
            <a:ext cx="2082373" cy="338554"/>
          </a:xfrm>
          <a:prstGeom prst="rect">
            <a:avLst/>
          </a:prstGeom>
          <a:noFill/>
        </p:spPr>
        <p:txBody>
          <a:bodyPr wrap="square" rtlCol="0">
            <a:spAutoFit/>
          </a:bodyPr>
          <a:lstStyle/>
          <a:p>
            <a:pPr algn="ctr"/>
            <a:r>
              <a:rPr lang="en-US" sz="1600" dirty="0"/>
              <a:t>Anderson </a:t>
            </a:r>
            <a:r>
              <a:rPr lang="en-US" sz="1600" dirty="0" err="1"/>
              <a:t>McKendrick</a:t>
            </a:r>
            <a:endParaRPr lang="en-US" sz="1600" dirty="0"/>
          </a:p>
        </p:txBody>
      </p:sp>
      <p:sp>
        <p:nvSpPr>
          <p:cNvPr id="27" name="TextBox 26"/>
          <p:cNvSpPr txBox="1"/>
          <p:nvPr/>
        </p:nvSpPr>
        <p:spPr>
          <a:xfrm>
            <a:off x="567899" y="6056452"/>
            <a:ext cx="2082373" cy="338554"/>
          </a:xfrm>
          <a:prstGeom prst="rect">
            <a:avLst/>
          </a:prstGeom>
          <a:noFill/>
        </p:spPr>
        <p:txBody>
          <a:bodyPr wrap="square" rtlCol="0">
            <a:spAutoFit/>
          </a:bodyPr>
          <a:lstStyle/>
          <a:p>
            <a:pPr algn="ctr"/>
            <a:r>
              <a:rPr lang="en-US" sz="1600" dirty="0"/>
              <a:t>William </a:t>
            </a:r>
            <a:r>
              <a:rPr lang="en-US" sz="1600" dirty="0" err="1"/>
              <a:t>Kermack</a:t>
            </a:r>
            <a:endParaRPr lang="en-US" sz="1600" dirty="0"/>
          </a:p>
        </p:txBody>
      </p:sp>
      <p:pic>
        <p:nvPicPr>
          <p:cNvPr id="28" name="Picture 27" descr="Bacaër2011_Chapter_McKendrickAndKermackOnEpidemic.pdf - Adobe Acrobat Pro DC"/>
          <p:cNvPicPr>
            <a:picLocks noChangeAspect="1"/>
          </p:cNvPicPr>
          <p:nvPr/>
        </p:nvPicPr>
        <p:blipFill rotWithShape="1">
          <a:blip r:embed="rId8">
            <a:extLst>
              <a:ext uri="{28A0092B-C50C-407E-A947-70E740481C1C}">
                <a14:useLocalDpi xmlns:a14="http://schemas.microsoft.com/office/drawing/2010/main" val="0"/>
              </a:ext>
            </a:extLst>
          </a:blip>
          <a:srcRect l="62365" t="29468" r="19750" b="25686"/>
          <a:stretch/>
        </p:blipFill>
        <p:spPr>
          <a:xfrm>
            <a:off x="312394" y="2452564"/>
            <a:ext cx="2593383" cy="3675391"/>
          </a:xfrm>
          <a:prstGeom prst="rect">
            <a:avLst/>
          </a:prstGeom>
        </p:spPr>
      </p:pic>
      <p:grpSp>
        <p:nvGrpSpPr>
          <p:cNvPr id="20" name="Group 19">
            <a:extLst>
              <a:ext uri="{FF2B5EF4-FFF2-40B4-BE49-F238E27FC236}">
                <a16:creationId xmlns:a16="http://schemas.microsoft.com/office/drawing/2014/main" id="{6C26F06F-3215-46E4-8D17-9632BF3AD93A}"/>
              </a:ext>
            </a:extLst>
          </p:cNvPr>
          <p:cNvGrpSpPr/>
          <p:nvPr/>
        </p:nvGrpSpPr>
        <p:grpSpPr>
          <a:xfrm>
            <a:off x="5661648" y="1502452"/>
            <a:ext cx="5958276" cy="590174"/>
            <a:chOff x="1537855" y="1537855"/>
            <a:chExt cx="8235540" cy="1177636"/>
          </a:xfrm>
        </p:grpSpPr>
        <p:sp>
          <p:nvSpPr>
            <p:cNvPr id="21" name="Rectangle: Rounded Corners 5">
              <a:extLst>
                <a:ext uri="{FF2B5EF4-FFF2-40B4-BE49-F238E27FC236}">
                  <a16:creationId xmlns:a16="http://schemas.microsoft.com/office/drawing/2014/main" id="{E04AA12B-74F1-4153-9B9D-9F90AD392DF7}"/>
                </a:ext>
              </a:extLst>
            </p:cNvPr>
            <p:cNvSpPr/>
            <p:nvPr/>
          </p:nvSpPr>
          <p:spPr>
            <a:xfrm>
              <a:off x="1537855" y="1537855"/>
              <a:ext cx="2189018" cy="1177636"/>
            </a:xfrm>
            <a:prstGeom prst="roundRect">
              <a:avLst/>
            </a:prstGeom>
            <a:solidFill>
              <a:srgbClr val="7EBA56"/>
            </a:solidFill>
            <a:ln w="285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Susceptible</a:t>
              </a:r>
            </a:p>
          </p:txBody>
        </p:sp>
        <p:sp>
          <p:nvSpPr>
            <p:cNvPr id="22" name="Rectangle: Rounded Corners 6">
              <a:extLst>
                <a:ext uri="{FF2B5EF4-FFF2-40B4-BE49-F238E27FC236}">
                  <a16:creationId xmlns:a16="http://schemas.microsoft.com/office/drawing/2014/main" id="{2465794C-55E9-4EC4-9979-C9D998EAB208}"/>
                </a:ext>
              </a:extLst>
            </p:cNvPr>
            <p:cNvSpPr/>
            <p:nvPr/>
          </p:nvSpPr>
          <p:spPr>
            <a:xfrm>
              <a:off x="4561116" y="1537855"/>
              <a:ext cx="2189018" cy="1177636"/>
            </a:xfrm>
            <a:prstGeom prst="roundRect">
              <a:avLst/>
            </a:prstGeom>
            <a:solidFill>
              <a:srgbClr val="EF8D4B"/>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Infectious</a:t>
              </a:r>
            </a:p>
          </p:txBody>
        </p:sp>
        <p:sp>
          <p:nvSpPr>
            <p:cNvPr id="23" name="Rectangle: Rounded Corners 7">
              <a:extLst>
                <a:ext uri="{FF2B5EF4-FFF2-40B4-BE49-F238E27FC236}">
                  <a16:creationId xmlns:a16="http://schemas.microsoft.com/office/drawing/2014/main" id="{330890D6-0866-44BC-A171-CF803AE9EFBC}"/>
                </a:ext>
              </a:extLst>
            </p:cNvPr>
            <p:cNvSpPr/>
            <p:nvPr/>
          </p:nvSpPr>
          <p:spPr>
            <a:xfrm>
              <a:off x="7584377" y="1537855"/>
              <a:ext cx="2189018" cy="1177636"/>
            </a:xfrm>
            <a:prstGeom prst="roundRect">
              <a:avLst/>
            </a:prstGeom>
            <a:solidFill>
              <a:srgbClr val="70A8DA"/>
            </a:solidFill>
            <a:ln w="28575">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Recovered</a:t>
              </a:r>
            </a:p>
          </p:txBody>
        </p:sp>
        <p:cxnSp>
          <p:nvCxnSpPr>
            <p:cNvPr id="29" name="Straight Arrow Connector 28">
              <a:extLst>
                <a:ext uri="{FF2B5EF4-FFF2-40B4-BE49-F238E27FC236}">
                  <a16:creationId xmlns:a16="http://schemas.microsoft.com/office/drawing/2014/main" id="{A6ABA177-5478-411B-AADE-F98734F514ED}"/>
                </a:ext>
              </a:extLst>
            </p:cNvPr>
            <p:cNvCxnSpPr>
              <a:stCxn id="21" idx="3"/>
              <a:endCxn id="22" idx="1"/>
            </p:cNvCxnSpPr>
            <p:nvPr/>
          </p:nvCxnSpPr>
          <p:spPr>
            <a:xfrm>
              <a:off x="3726873" y="2126673"/>
              <a:ext cx="83424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76F290DD-AEDE-427C-96F1-D737C8264604}"/>
                </a:ext>
              </a:extLst>
            </p:cNvPr>
            <p:cNvCxnSpPr/>
            <p:nvPr/>
          </p:nvCxnSpPr>
          <p:spPr>
            <a:xfrm>
              <a:off x="6750134" y="2126673"/>
              <a:ext cx="83424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AC2E1D27-1BFF-4D66-95BD-6F6CE92DAF8D}"/>
                  </a:ext>
                </a:extLst>
              </p:cNvPr>
              <p:cNvSpPr txBox="1"/>
              <p:nvPr/>
            </p:nvSpPr>
            <p:spPr>
              <a:xfrm>
                <a:off x="7297660" y="1206473"/>
                <a:ext cx="350824"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𝛽</m:t>
                      </m:r>
                    </m:oMath>
                  </m:oMathPara>
                </a14:m>
                <a:endParaRPr lang="en-US" sz="3200" dirty="0"/>
              </a:p>
            </p:txBody>
          </p:sp>
        </mc:Choice>
        <mc:Fallback xmlns="">
          <p:sp>
            <p:nvSpPr>
              <p:cNvPr id="31" name="TextBox 30">
                <a:extLst>
                  <a:ext uri="{FF2B5EF4-FFF2-40B4-BE49-F238E27FC236}">
                    <a16:creationId xmlns:a16="http://schemas.microsoft.com/office/drawing/2014/main" id="{AC2E1D27-1BFF-4D66-95BD-6F6CE92DAF8D}"/>
                  </a:ext>
                </a:extLst>
              </p:cNvPr>
              <p:cNvSpPr txBox="1">
                <a:spLocks noRot="1" noChangeAspect="1" noMove="1" noResize="1" noEditPoints="1" noAdjustHandles="1" noChangeArrowheads="1" noChangeShapeType="1" noTextEdit="1"/>
              </p:cNvSpPr>
              <p:nvPr/>
            </p:nvSpPr>
            <p:spPr>
              <a:xfrm>
                <a:off x="7297660" y="1206473"/>
                <a:ext cx="350824" cy="584775"/>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4563383B-2F52-4A4A-8EDC-6B356B184A45}"/>
                  </a:ext>
                </a:extLst>
              </p:cNvPr>
              <p:cNvSpPr txBox="1"/>
              <p:nvPr/>
            </p:nvSpPr>
            <p:spPr>
              <a:xfrm>
                <a:off x="9551534" y="1163781"/>
                <a:ext cx="350824"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𝛾</m:t>
                      </m:r>
                    </m:oMath>
                  </m:oMathPara>
                </a14:m>
                <a:endParaRPr lang="en-US" sz="3200" dirty="0"/>
              </a:p>
            </p:txBody>
          </p:sp>
        </mc:Choice>
        <mc:Fallback xmlns="">
          <p:sp>
            <p:nvSpPr>
              <p:cNvPr id="32" name="TextBox 31">
                <a:extLst>
                  <a:ext uri="{FF2B5EF4-FFF2-40B4-BE49-F238E27FC236}">
                    <a16:creationId xmlns:a16="http://schemas.microsoft.com/office/drawing/2014/main" id="{4563383B-2F52-4A4A-8EDC-6B356B184A45}"/>
                  </a:ext>
                </a:extLst>
              </p:cNvPr>
              <p:cNvSpPr txBox="1">
                <a:spLocks noRot="1" noChangeAspect="1" noMove="1" noResize="1" noEditPoints="1" noAdjustHandles="1" noChangeArrowheads="1" noChangeShapeType="1" noTextEdit="1"/>
              </p:cNvSpPr>
              <p:nvPr/>
            </p:nvSpPr>
            <p:spPr>
              <a:xfrm>
                <a:off x="9551534" y="1163781"/>
                <a:ext cx="350824" cy="584775"/>
              </a:xfrm>
              <a:prstGeom prst="rect">
                <a:avLst/>
              </a:prstGeom>
              <a:blipFill>
                <a:blip r:embed="rId10"/>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0120230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237506"/>
            <a:ext cx="12100956" cy="819398"/>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146957" y="130629"/>
            <a:ext cx="11870872" cy="6531428"/>
          </a:xfrm>
          <a:prstGeom prst="rect">
            <a:avLst/>
          </a:pr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endParaRPr>
          </a:p>
        </p:txBody>
      </p:sp>
      <p:sp>
        <p:nvSpPr>
          <p:cNvPr id="3" name="TextBox 2"/>
          <p:cNvSpPr txBox="1"/>
          <p:nvPr/>
        </p:nvSpPr>
        <p:spPr>
          <a:xfrm>
            <a:off x="473529" y="424543"/>
            <a:ext cx="8262257" cy="523220"/>
          </a:xfrm>
          <a:prstGeom prst="rect">
            <a:avLst/>
          </a:prstGeom>
          <a:noFill/>
        </p:spPr>
        <p:txBody>
          <a:bodyPr wrap="square" rtlCol="0">
            <a:spAutoFit/>
          </a:bodyPr>
          <a:lstStyle/>
          <a:p>
            <a:r>
              <a:rPr lang="en-US" sz="2800" dirty="0">
                <a:solidFill>
                  <a:schemeClr val="bg1"/>
                </a:solidFill>
              </a:rPr>
              <a:t>Compartmental models</a:t>
            </a:r>
          </a:p>
        </p:txBody>
      </p:sp>
      <p:pic>
        <p:nvPicPr>
          <p:cNvPr id="9" name="Picture 8" descr="700.full.pdf - Adobe Acrobat Pro DC"/>
          <p:cNvPicPr>
            <a:picLocks noChangeAspect="1"/>
          </p:cNvPicPr>
          <p:nvPr/>
        </p:nvPicPr>
        <p:blipFill rotWithShape="1">
          <a:blip r:embed="rId3">
            <a:extLst>
              <a:ext uri="{28A0092B-C50C-407E-A947-70E740481C1C}">
                <a14:useLocalDpi xmlns:a14="http://schemas.microsoft.com/office/drawing/2010/main" val="0"/>
              </a:ext>
            </a:extLst>
          </a:blip>
          <a:srcRect l="30467" t="55269" r="38259" b="31075"/>
          <a:stretch/>
        </p:blipFill>
        <p:spPr>
          <a:xfrm>
            <a:off x="312094" y="1192322"/>
            <a:ext cx="4951650" cy="1260242"/>
          </a:xfrm>
          <a:prstGeom prst="rect">
            <a:avLst/>
          </a:prstGeom>
        </p:spPr>
      </p:pic>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EA1D7AFA-2A62-4896-B8A9-7E02D31F4713}"/>
                  </a:ext>
                </a:extLst>
              </p:cNvPr>
              <p:cNvSpPr txBox="1"/>
              <p:nvPr/>
            </p:nvSpPr>
            <p:spPr>
              <a:xfrm>
                <a:off x="7274541" y="2401603"/>
                <a:ext cx="3259996" cy="1027397"/>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f>
                        <m:fPr>
                          <m:ctrlPr>
                            <a:rPr lang="en-US" sz="3200" b="0" i="1" smtClean="0">
                              <a:latin typeface="Cambria Math" panose="02040503050406030204" pitchFamily="18" charset="0"/>
                            </a:rPr>
                          </m:ctrlPr>
                        </m:fPr>
                        <m:num>
                          <m:r>
                            <a:rPr lang="en-US" sz="3200" b="0" i="1" smtClean="0">
                              <a:latin typeface="Cambria Math" panose="02040503050406030204" pitchFamily="18" charset="0"/>
                            </a:rPr>
                            <m:t>𝑑𝐼</m:t>
                          </m:r>
                        </m:num>
                        <m:den>
                          <m:r>
                            <a:rPr lang="en-US" sz="3200" b="0" i="1" smtClean="0">
                              <a:latin typeface="Cambria Math" panose="02040503050406030204" pitchFamily="18" charset="0"/>
                            </a:rPr>
                            <m:t>𝑑𝑡</m:t>
                          </m:r>
                        </m:den>
                      </m:f>
                      <m:r>
                        <a:rPr lang="en-US" sz="3200" b="0" i="1" smtClean="0">
                          <a:latin typeface="Cambria Math" panose="02040503050406030204" pitchFamily="18" charset="0"/>
                        </a:rPr>
                        <m:t>=</m:t>
                      </m:r>
                      <m:r>
                        <a:rPr lang="en-US" sz="3200" b="0" i="1" smtClean="0">
                          <a:latin typeface="Cambria Math" panose="02040503050406030204" pitchFamily="18" charset="0"/>
                        </a:rPr>
                        <m:t>𝐼</m:t>
                      </m:r>
                      <m:r>
                        <a:rPr lang="en-US" sz="3200" b="0" i="1" smtClean="0">
                          <a:latin typeface="Cambria Math" panose="02040503050406030204" pitchFamily="18" charset="0"/>
                        </a:rPr>
                        <m:t>(</m:t>
                      </m:r>
                      <m:r>
                        <a:rPr lang="en-US" sz="3200" b="0" i="1" smtClean="0">
                          <a:latin typeface="Cambria Math" panose="02040503050406030204" pitchFamily="18" charset="0"/>
                        </a:rPr>
                        <m:t>𝛽</m:t>
                      </m:r>
                      <m:r>
                        <a:rPr lang="en-US" sz="3200" b="0" i="1" smtClean="0">
                          <a:latin typeface="Cambria Math" panose="02040503050406030204" pitchFamily="18" charset="0"/>
                        </a:rPr>
                        <m:t>𝑆</m:t>
                      </m:r>
                      <m:r>
                        <a:rPr lang="en-US" sz="3200" b="0" i="1" smtClean="0">
                          <a:latin typeface="Cambria Math" panose="02040503050406030204" pitchFamily="18" charset="0"/>
                        </a:rPr>
                        <m:t> −</m:t>
                      </m:r>
                      <m:r>
                        <a:rPr lang="en-US" sz="3200" b="0" i="1" smtClean="0">
                          <a:latin typeface="Cambria Math" panose="02040503050406030204" pitchFamily="18" charset="0"/>
                        </a:rPr>
                        <m:t>𝛾</m:t>
                      </m:r>
                      <m:r>
                        <a:rPr lang="en-US" sz="3200" b="0" i="1" smtClean="0">
                          <a:latin typeface="Cambria Math" panose="02040503050406030204" pitchFamily="18" charset="0"/>
                        </a:rPr>
                        <m:t>)</m:t>
                      </m:r>
                    </m:oMath>
                  </m:oMathPara>
                </a14:m>
                <a:br>
                  <a:rPr lang="en-US" sz="3200" b="0" i="1" dirty="0">
                    <a:latin typeface="Cambria Math" panose="02040503050406030204" pitchFamily="18" charset="0"/>
                  </a:rPr>
                </a:br>
                <a:endParaRPr lang="en-US" sz="3600" b="0" dirty="0"/>
              </a:p>
            </p:txBody>
          </p:sp>
        </mc:Choice>
        <mc:Fallback xmlns="">
          <p:sp>
            <p:nvSpPr>
              <p:cNvPr id="19" name="TextBox 18">
                <a:extLst>
                  <a:ext uri="{FF2B5EF4-FFF2-40B4-BE49-F238E27FC236}">
                    <a16:creationId xmlns:a16="http://schemas.microsoft.com/office/drawing/2014/main" id="{EA1D7AFA-2A62-4896-B8A9-7E02D31F4713}"/>
                  </a:ext>
                </a:extLst>
              </p:cNvPr>
              <p:cNvSpPr txBox="1">
                <a:spLocks noRot="1" noChangeAspect="1" noMove="1" noResize="1" noEditPoints="1" noAdjustHandles="1" noChangeArrowheads="1" noChangeShapeType="1" noTextEdit="1"/>
              </p:cNvSpPr>
              <p:nvPr/>
            </p:nvSpPr>
            <p:spPr>
              <a:xfrm>
                <a:off x="7274541" y="2401603"/>
                <a:ext cx="3259996" cy="1027397"/>
              </a:xfrm>
              <a:prstGeom prst="rect">
                <a:avLst/>
              </a:prstGeom>
              <a:blipFill>
                <a:blip r:embed="rId4"/>
                <a:stretch>
                  <a:fillRect/>
                </a:stretch>
              </a:blipFill>
            </p:spPr>
            <p:txBody>
              <a:bodyPr/>
              <a:lstStyle/>
              <a:p>
                <a:r>
                  <a:rPr lang="en-US">
                    <a:noFill/>
                  </a:rPr>
                  <a:t> </a:t>
                </a:r>
              </a:p>
            </p:txBody>
          </p:sp>
        </mc:Fallback>
      </mc:AlternateContent>
      <p:pic>
        <p:nvPicPr>
          <p:cNvPr id="21" name="Picture 20" descr="Bacaër2011_Chapter_McKendrickAndKermackOnEpidemic.pdf - Adobe Acrobat Pro DC"/>
          <p:cNvPicPr>
            <a:picLocks noChangeAspect="1"/>
          </p:cNvPicPr>
          <p:nvPr/>
        </p:nvPicPr>
        <p:blipFill rotWithShape="1">
          <a:blip r:embed="rId5">
            <a:extLst>
              <a:ext uri="{28A0092B-C50C-407E-A947-70E740481C1C}">
                <a14:useLocalDpi xmlns:a14="http://schemas.microsoft.com/office/drawing/2010/main" val="0"/>
              </a:ext>
            </a:extLst>
          </a:blip>
          <a:srcRect l="45736" t="29468" r="37692" b="25154"/>
          <a:stretch/>
        </p:blipFill>
        <p:spPr>
          <a:xfrm>
            <a:off x="2902370" y="2452564"/>
            <a:ext cx="2402938" cy="3719012"/>
          </a:xfrm>
          <a:prstGeom prst="rect">
            <a:avLst/>
          </a:prstGeom>
        </p:spPr>
      </p:pic>
      <p:sp>
        <p:nvSpPr>
          <p:cNvPr id="22" name="TextBox 21"/>
          <p:cNvSpPr txBox="1"/>
          <p:nvPr/>
        </p:nvSpPr>
        <p:spPr>
          <a:xfrm>
            <a:off x="3062653" y="6056452"/>
            <a:ext cx="2082373" cy="338554"/>
          </a:xfrm>
          <a:prstGeom prst="rect">
            <a:avLst/>
          </a:prstGeom>
          <a:noFill/>
        </p:spPr>
        <p:txBody>
          <a:bodyPr wrap="square" rtlCol="0">
            <a:spAutoFit/>
          </a:bodyPr>
          <a:lstStyle/>
          <a:p>
            <a:pPr algn="ctr"/>
            <a:r>
              <a:rPr lang="en-US" sz="1600" dirty="0"/>
              <a:t>Anderson </a:t>
            </a:r>
            <a:r>
              <a:rPr lang="en-US" sz="1600" dirty="0" err="1"/>
              <a:t>McKendrick</a:t>
            </a:r>
            <a:endParaRPr lang="en-US" sz="1600" dirty="0"/>
          </a:p>
        </p:txBody>
      </p:sp>
      <p:sp>
        <p:nvSpPr>
          <p:cNvPr id="23" name="TextBox 22"/>
          <p:cNvSpPr txBox="1"/>
          <p:nvPr/>
        </p:nvSpPr>
        <p:spPr>
          <a:xfrm>
            <a:off x="567899" y="6056452"/>
            <a:ext cx="2082373" cy="338554"/>
          </a:xfrm>
          <a:prstGeom prst="rect">
            <a:avLst/>
          </a:prstGeom>
          <a:noFill/>
        </p:spPr>
        <p:txBody>
          <a:bodyPr wrap="square" rtlCol="0">
            <a:spAutoFit/>
          </a:bodyPr>
          <a:lstStyle/>
          <a:p>
            <a:pPr algn="ctr"/>
            <a:r>
              <a:rPr lang="en-US" sz="1600" dirty="0"/>
              <a:t>William </a:t>
            </a:r>
            <a:r>
              <a:rPr lang="en-US" sz="1600" dirty="0" err="1"/>
              <a:t>Kermack</a:t>
            </a:r>
            <a:endParaRPr lang="en-US" sz="1600" dirty="0"/>
          </a:p>
        </p:txBody>
      </p:sp>
      <p:pic>
        <p:nvPicPr>
          <p:cNvPr id="24" name="Picture 23" descr="Bacaër2011_Chapter_McKendrickAndKermackOnEpidemic.pdf - Adobe Acrobat Pro DC"/>
          <p:cNvPicPr>
            <a:picLocks noChangeAspect="1"/>
          </p:cNvPicPr>
          <p:nvPr/>
        </p:nvPicPr>
        <p:blipFill rotWithShape="1">
          <a:blip r:embed="rId5">
            <a:extLst>
              <a:ext uri="{28A0092B-C50C-407E-A947-70E740481C1C}">
                <a14:useLocalDpi xmlns:a14="http://schemas.microsoft.com/office/drawing/2010/main" val="0"/>
              </a:ext>
            </a:extLst>
          </a:blip>
          <a:srcRect l="62365" t="29468" r="19750" b="25686"/>
          <a:stretch/>
        </p:blipFill>
        <p:spPr>
          <a:xfrm>
            <a:off x="312394" y="2452564"/>
            <a:ext cx="2593383" cy="3675391"/>
          </a:xfrm>
          <a:prstGeom prst="rect">
            <a:avLst/>
          </a:prstGeom>
        </p:spPr>
      </p:pic>
      <mc:AlternateContent xmlns:mc="http://schemas.openxmlformats.org/markup-compatibility/2006" xmlns:a14="http://schemas.microsoft.com/office/drawing/2010/main">
        <mc:Choice Requires="a14">
          <p:sp>
            <p:nvSpPr>
              <p:cNvPr id="20" name="TextBox 19"/>
              <p:cNvSpPr txBox="1"/>
              <p:nvPr/>
            </p:nvSpPr>
            <p:spPr>
              <a:xfrm>
                <a:off x="5522967" y="3638904"/>
                <a:ext cx="6522076" cy="646331"/>
              </a:xfrm>
              <a:prstGeom prst="rect">
                <a:avLst/>
              </a:prstGeom>
              <a:noFill/>
            </p:spPr>
            <p:txBody>
              <a:bodyPr wrap="square" rtlCol="0">
                <a:spAutoFit/>
              </a:bodyPr>
              <a:lstStyle/>
              <a:p>
                <a:r>
                  <a:rPr lang="en-US" dirty="0"/>
                  <a:t>Let </a:t>
                </a:r>
                <a14:m>
                  <m:oMath xmlns:m="http://schemas.openxmlformats.org/officeDocument/2006/math">
                    <m:r>
                      <a:rPr lang="en-US" b="0" i="1" smtClean="0">
                        <a:latin typeface="Cambria Math" panose="02040503050406030204" pitchFamily="18" charset="0"/>
                      </a:rPr>
                      <m:t>𝑆</m:t>
                    </m:r>
                    <m:r>
                      <a:rPr lang="en-US" b="0" i="1" smtClean="0">
                        <a:latin typeface="Cambria Math" panose="02040503050406030204" pitchFamily="18" charset="0"/>
                      </a:rPr>
                      <m:t>(0)</m:t>
                    </m:r>
                  </m:oMath>
                </a14:m>
                <a:r>
                  <a:rPr lang="en-US" dirty="0"/>
                  <a:t> be the percent of the population susceptible at the beginning of an outbreak, </a:t>
                </a:r>
              </a:p>
            </p:txBody>
          </p:sp>
        </mc:Choice>
        <mc:Fallback xmlns="">
          <p:sp>
            <p:nvSpPr>
              <p:cNvPr id="20" name="TextBox 19"/>
              <p:cNvSpPr txBox="1">
                <a:spLocks noRot="1" noChangeAspect="1" noMove="1" noResize="1" noEditPoints="1" noAdjustHandles="1" noChangeArrowheads="1" noChangeShapeType="1" noTextEdit="1"/>
              </p:cNvSpPr>
              <p:nvPr/>
            </p:nvSpPr>
            <p:spPr>
              <a:xfrm>
                <a:off x="5522967" y="3638904"/>
                <a:ext cx="6522076" cy="646331"/>
              </a:xfrm>
              <a:prstGeom prst="rect">
                <a:avLst/>
              </a:prstGeom>
              <a:blipFill>
                <a:blip r:embed="rId6"/>
                <a:stretch>
                  <a:fillRect l="-841" t="-5660" b="-14151"/>
                </a:stretch>
              </a:blipFill>
            </p:spPr>
            <p:txBody>
              <a:bodyPr/>
              <a:lstStyle/>
              <a:p>
                <a:r>
                  <a:rPr lang="en-US">
                    <a:noFill/>
                  </a:rPr>
                  <a:t> </a:t>
                </a:r>
              </a:p>
            </p:txBody>
          </p:sp>
        </mc:Fallback>
      </mc:AlternateContent>
      <p:grpSp>
        <p:nvGrpSpPr>
          <p:cNvPr id="25" name="Group 24">
            <a:extLst>
              <a:ext uri="{FF2B5EF4-FFF2-40B4-BE49-F238E27FC236}">
                <a16:creationId xmlns:a16="http://schemas.microsoft.com/office/drawing/2014/main" id="{DF3B1BCB-3231-4323-A3DF-463295C317B9}"/>
              </a:ext>
            </a:extLst>
          </p:cNvPr>
          <p:cNvGrpSpPr/>
          <p:nvPr/>
        </p:nvGrpSpPr>
        <p:grpSpPr>
          <a:xfrm>
            <a:off x="5661648" y="1502452"/>
            <a:ext cx="5958276" cy="590174"/>
            <a:chOff x="1537855" y="1537855"/>
            <a:chExt cx="8235540" cy="1177636"/>
          </a:xfrm>
        </p:grpSpPr>
        <p:sp>
          <p:nvSpPr>
            <p:cNvPr id="26" name="Rectangle: Rounded Corners 5">
              <a:extLst>
                <a:ext uri="{FF2B5EF4-FFF2-40B4-BE49-F238E27FC236}">
                  <a16:creationId xmlns:a16="http://schemas.microsoft.com/office/drawing/2014/main" id="{E642B07B-3EE3-44C0-A433-3302BBFC6265}"/>
                </a:ext>
              </a:extLst>
            </p:cNvPr>
            <p:cNvSpPr/>
            <p:nvPr/>
          </p:nvSpPr>
          <p:spPr>
            <a:xfrm>
              <a:off x="1537855" y="1537855"/>
              <a:ext cx="2189018" cy="1177636"/>
            </a:xfrm>
            <a:prstGeom prst="roundRect">
              <a:avLst/>
            </a:prstGeom>
            <a:solidFill>
              <a:srgbClr val="7EBA56"/>
            </a:solidFill>
            <a:ln w="285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Susceptible</a:t>
              </a:r>
            </a:p>
          </p:txBody>
        </p:sp>
        <p:sp>
          <p:nvSpPr>
            <p:cNvPr id="27" name="Rectangle: Rounded Corners 6">
              <a:extLst>
                <a:ext uri="{FF2B5EF4-FFF2-40B4-BE49-F238E27FC236}">
                  <a16:creationId xmlns:a16="http://schemas.microsoft.com/office/drawing/2014/main" id="{C4D074FB-C456-4070-905E-A356443CB2FD}"/>
                </a:ext>
              </a:extLst>
            </p:cNvPr>
            <p:cNvSpPr/>
            <p:nvPr/>
          </p:nvSpPr>
          <p:spPr>
            <a:xfrm>
              <a:off x="4561116" y="1537855"/>
              <a:ext cx="2189018" cy="1177636"/>
            </a:xfrm>
            <a:prstGeom prst="roundRect">
              <a:avLst/>
            </a:prstGeom>
            <a:solidFill>
              <a:srgbClr val="EF8D4B"/>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Infectious</a:t>
              </a:r>
            </a:p>
          </p:txBody>
        </p:sp>
        <p:sp>
          <p:nvSpPr>
            <p:cNvPr id="28" name="Rectangle: Rounded Corners 7">
              <a:extLst>
                <a:ext uri="{FF2B5EF4-FFF2-40B4-BE49-F238E27FC236}">
                  <a16:creationId xmlns:a16="http://schemas.microsoft.com/office/drawing/2014/main" id="{7304C1BC-158F-4333-B8CD-51F0B21C58D4}"/>
                </a:ext>
              </a:extLst>
            </p:cNvPr>
            <p:cNvSpPr/>
            <p:nvPr/>
          </p:nvSpPr>
          <p:spPr>
            <a:xfrm>
              <a:off x="7584377" y="1537855"/>
              <a:ext cx="2189018" cy="1177636"/>
            </a:xfrm>
            <a:prstGeom prst="roundRect">
              <a:avLst/>
            </a:prstGeom>
            <a:solidFill>
              <a:srgbClr val="70A8DA"/>
            </a:solidFill>
            <a:ln w="28575">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Recovered</a:t>
              </a:r>
            </a:p>
          </p:txBody>
        </p:sp>
        <p:cxnSp>
          <p:nvCxnSpPr>
            <p:cNvPr id="29" name="Straight Arrow Connector 28">
              <a:extLst>
                <a:ext uri="{FF2B5EF4-FFF2-40B4-BE49-F238E27FC236}">
                  <a16:creationId xmlns:a16="http://schemas.microsoft.com/office/drawing/2014/main" id="{FE541B0F-9B3A-4AFC-A714-1953ED36045F}"/>
                </a:ext>
              </a:extLst>
            </p:cNvPr>
            <p:cNvCxnSpPr>
              <a:stCxn id="26" idx="3"/>
              <a:endCxn id="27" idx="1"/>
            </p:cNvCxnSpPr>
            <p:nvPr/>
          </p:nvCxnSpPr>
          <p:spPr>
            <a:xfrm>
              <a:off x="3726873" y="2126673"/>
              <a:ext cx="83424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EE8DFF0F-D5EA-4340-89F2-EC01243122C3}"/>
                </a:ext>
              </a:extLst>
            </p:cNvPr>
            <p:cNvCxnSpPr/>
            <p:nvPr/>
          </p:nvCxnSpPr>
          <p:spPr>
            <a:xfrm>
              <a:off x="6750134" y="2126673"/>
              <a:ext cx="83424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DC5985D6-699A-4ED7-B4A0-D6531C2BD9FA}"/>
                  </a:ext>
                </a:extLst>
              </p:cNvPr>
              <p:cNvSpPr txBox="1"/>
              <p:nvPr/>
            </p:nvSpPr>
            <p:spPr>
              <a:xfrm>
                <a:off x="7297660" y="1206473"/>
                <a:ext cx="350824"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𝛽</m:t>
                      </m:r>
                    </m:oMath>
                  </m:oMathPara>
                </a14:m>
                <a:endParaRPr lang="en-US" sz="3200" dirty="0"/>
              </a:p>
            </p:txBody>
          </p:sp>
        </mc:Choice>
        <mc:Fallback xmlns="">
          <p:sp>
            <p:nvSpPr>
              <p:cNvPr id="31" name="TextBox 30">
                <a:extLst>
                  <a:ext uri="{FF2B5EF4-FFF2-40B4-BE49-F238E27FC236}">
                    <a16:creationId xmlns:a16="http://schemas.microsoft.com/office/drawing/2014/main" id="{DC5985D6-699A-4ED7-B4A0-D6531C2BD9FA}"/>
                  </a:ext>
                </a:extLst>
              </p:cNvPr>
              <p:cNvSpPr txBox="1">
                <a:spLocks noRot="1" noChangeAspect="1" noMove="1" noResize="1" noEditPoints="1" noAdjustHandles="1" noChangeArrowheads="1" noChangeShapeType="1" noTextEdit="1"/>
              </p:cNvSpPr>
              <p:nvPr/>
            </p:nvSpPr>
            <p:spPr>
              <a:xfrm>
                <a:off x="7297660" y="1206473"/>
                <a:ext cx="350824" cy="584775"/>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7B0ACA37-228A-4112-8372-FD12714D9FC7}"/>
                  </a:ext>
                </a:extLst>
              </p:cNvPr>
              <p:cNvSpPr txBox="1"/>
              <p:nvPr/>
            </p:nvSpPr>
            <p:spPr>
              <a:xfrm>
                <a:off x="9551534" y="1163781"/>
                <a:ext cx="350824"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𝛾</m:t>
                      </m:r>
                    </m:oMath>
                  </m:oMathPara>
                </a14:m>
                <a:endParaRPr lang="en-US" sz="3200" dirty="0"/>
              </a:p>
            </p:txBody>
          </p:sp>
        </mc:Choice>
        <mc:Fallback xmlns="">
          <p:sp>
            <p:nvSpPr>
              <p:cNvPr id="32" name="TextBox 31">
                <a:extLst>
                  <a:ext uri="{FF2B5EF4-FFF2-40B4-BE49-F238E27FC236}">
                    <a16:creationId xmlns:a16="http://schemas.microsoft.com/office/drawing/2014/main" id="{7B0ACA37-228A-4112-8372-FD12714D9FC7}"/>
                  </a:ext>
                </a:extLst>
              </p:cNvPr>
              <p:cNvSpPr txBox="1">
                <a:spLocks noRot="1" noChangeAspect="1" noMove="1" noResize="1" noEditPoints="1" noAdjustHandles="1" noChangeArrowheads="1" noChangeShapeType="1" noTextEdit="1"/>
              </p:cNvSpPr>
              <p:nvPr/>
            </p:nvSpPr>
            <p:spPr>
              <a:xfrm>
                <a:off x="9551534" y="1163781"/>
                <a:ext cx="350824" cy="584775"/>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1BD13BC4-3623-4A7D-9DDD-DD0F42B642E8}"/>
                  </a:ext>
                </a:extLst>
              </p:cNvPr>
              <p:cNvSpPr txBox="1"/>
              <p:nvPr/>
            </p:nvSpPr>
            <p:spPr>
              <a:xfrm>
                <a:off x="5522967" y="4378547"/>
                <a:ext cx="6522076" cy="519309"/>
              </a:xfrm>
              <a:prstGeom prst="rect">
                <a:avLst/>
              </a:prstGeom>
              <a:noFill/>
            </p:spPr>
            <p:txBody>
              <a:bodyPr wrap="square" rtlCol="0">
                <a:spAutoFit/>
              </a:bodyPr>
              <a:lstStyle/>
              <a:p>
                <a:r>
                  <a:rPr lang="en-US" b="0" dirty="0"/>
                  <a:t>If </a:t>
                </a:r>
                <a14:m>
                  <m:oMath xmlns:m="http://schemas.openxmlformats.org/officeDocument/2006/math">
                    <m:f>
                      <m:fPr>
                        <m:ctrlPr>
                          <a:rPr lang="en-US" b="0" i="1" smtClean="0">
                            <a:latin typeface="Cambria Math" panose="02040503050406030204" pitchFamily="18" charset="0"/>
                          </a:rPr>
                        </m:ctrlPr>
                      </m:fPr>
                      <m:num>
                        <m:r>
                          <a:rPr lang="en-US" b="0" i="0" smtClean="0">
                            <a:latin typeface="Cambria Math" panose="02040503050406030204" pitchFamily="18" charset="0"/>
                          </a:rPr>
                          <m:t>1</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0</m:t>
                            </m:r>
                          </m:sub>
                        </m:sSub>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𝛾</m:t>
                        </m:r>
                      </m:num>
                      <m:den>
                        <m:r>
                          <a:rPr lang="en-US" b="0" i="1" smtClean="0">
                            <a:latin typeface="Cambria Math" panose="02040503050406030204" pitchFamily="18" charset="0"/>
                          </a:rPr>
                          <m:t>𝛽</m:t>
                        </m:r>
                      </m:den>
                    </m:f>
                    <m:r>
                      <a:rPr lang="en-US" b="0" i="1" smtClean="0">
                        <a:latin typeface="Cambria Math" panose="02040503050406030204" pitchFamily="18" charset="0"/>
                      </a:rPr>
                      <m:t>&gt;</m:t>
                    </m:r>
                    <m:r>
                      <a:rPr lang="en-US" b="0" i="1" smtClean="0">
                        <a:latin typeface="Cambria Math" panose="02040503050406030204" pitchFamily="18" charset="0"/>
                      </a:rPr>
                      <m:t>𝑆</m:t>
                    </m:r>
                    <m:d>
                      <m:dPr>
                        <m:ctrlPr>
                          <a:rPr lang="en-US" b="0" i="1" smtClean="0">
                            <a:latin typeface="Cambria Math" panose="02040503050406030204" pitchFamily="18" charset="0"/>
                          </a:rPr>
                        </m:ctrlPr>
                      </m:dPr>
                      <m:e>
                        <m:r>
                          <a:rPr lang="en-US" b="0" i="1" smtClean="0">
                            <a:latin typeface="Cambria Math" panose="02040503050406030204" pitchFamily="18" charset="0"/>
                          </a:rPr>
                          <m:t>0</m:t>
                        </m:r>
                      </m:e>
                    </m:d>
                  </m:oMath>
                </a14:m>
                <a:r>
                  <a:rPr lang="en-US" dirty="0"/>
                  <a:t>, then </a:t>
                </a:r>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𝑑𝐼</m:t>
                        </m:r>
                      </m:num>
                      <m:den>
                        <m:r>
                          <a:rPr lang="en-US" b="0" i="1" smtClean="0">
                            <a:latin typeface="Cambria Math" panose="02040503050406030204" pitchFamily="18" charset="0"/>
                          </a:rPr>
                          <m:t>𝑑𝑡</m:t>
                        </m:r>
                      </m:den>
                    </m:f>
                    <m:r>
                      <a:rPr lang="en-US" b="0" i="1" smtClean="0">
                        <a:latin typeface="Cambria Math" panose="02040503050406030204" pitchFamily="18" charset="0"/>
                      </a:rPr>
                      <m:t>&lt;0</m:t>
                    </m:r>
                  </m:oMath>
                </a14:m>
                <a:r>
                  <a:rPr lang="en-US" dirty="0"/>
                  <a:t> and the outbreak dies out.</a:t>
                </a:r>
              </a:p>
            </p:txBody>
          </p:sp>
        </mc:Choice>
        <mc:Fallback xmlns="">
          <p:sp>
            <p:nvSpPr>
              <p:cNvPr id="33" name="TextBox 32">
                <a:extLst>
                  <a:ext uri="{FF2B5EF4-FFF2-40B4-BE49-F238E27FC236}">
                    <a16:creationId xmlns:a16="http://schemas.microsoft.com/office/drawing/2014/main" id="{1BD13BC4-3623-4A7D-9DDD-DD0F42B642E8}"/>
                  </a:ext>
                </a:extLst>
              </p:cNvPr>
              <p:cNvSpPr txBox="1">
                <a:spLocks noRot="1" noChangeAspect="1" noMove="1" noResize="1" noEditPoints="1" noAdjustHandles="1" noChangeArrowheads="1" noChangeShapeType="1" noTextEdit="1"/>
              </p:cNvSpPr>
              <p:nvPr/>
            </p:nvSpPr>
            <p:spPr>
              <a:xfrm>
                <a:off x="5522967" y="4378547"/>
                <a:ext cx="6522076" cy="519309"/>
              </a:xfrm>
              <a:prstGeom prst="rect">
                <a:avLst/>
              </a:prstGeom>
              <a:blipFill>
                <a:blip r:embed="rId9"/>
                <a:stretch>
                  <a:fillRect l="-841" b="-705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7C0046D2-7E11-4E0E-ADDE-0580E571C426}"/>
                  </a:ext>
                </a:extLst>
              </p:cNvPr>
              <p:cNvSpPr txBox="1"/>
              <p:nvPr/>
            </p:nvSpPr>
            <p:spPr>
              <a:xfrm>
                <a:off x="5522967" y="5013792"/>
                <a:ext cx="6522076" cy="1080424"/>
              </a:xfrm>
              <a:prstGeom prst="rect">
                <a:avLst/>
              </a:prstGeom>
              <a:noFill/>
            </p:spPr>
            <p:txBody>
              <a:bodyPr wrap="square" rtlCol="0">
                <a:spAutoFit/>
              </a:bodyPr>
              <a:lstStyle/>
              <a:p>
                <a:r>
                  <a:rPr lang="en-US" dirty="0"/>
                  <a:t>If we can vaccinate a population such that at most </a:t>
                </a:r>
                <a14:m>
                  <m:oMath xmlns:m="http://schemas.openxmlformats.org/officeDocument/2006/math">
                    <m:r>
                      <a:rPr lang="en-US" b="0" i="0" smtClean="0">
                        <a:latin typeface="Cambria Math" panose="02040503050406030204" pitchFamily="18" charset="0"/>
                      </a:rPr>
                      <m:t>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0</m:t>
                        </m:r>
                      </m:sub>
                    </m:sSub>
                  </m:oMath>
                </a14:m>
                <a:r>
                  <a:rPr lang="en-US" dirty="0"/>
                  <a:t> percent of the individuals are still susceptible, the pathogen cannot subsist. </a:t>
                </a:r>
                <a:r>
                  <a:rPr lang="en-US" b="1" dirty="0"/>
                  <a:t>I.e., vaccinate at least </a:t>
                </a:r>
                <a14:m>
                  <m:oMath xmlns:m="http://schemas.openxmlformats.org/officeDocument/2006/math">
                    <m:r>
                      <a:rPr lang="en-US" b="1" i="1" smtClean="0">
                        <a:latin typeface="Cambria Math" panose="02040503050406030204" pitchFamily="18" charset="0"/>
                      </a:rPr>
                      <m:t>𝟏</m:t>
                    </m:r>
                    <m:r>
                      <a:rPr lang="en-US" b="1" i="1" smtClean="0">
                        <a:latin typeface="Cambria Math" panose="02040503050406030204" pitchFamily="18" charset="0"/>
                      </a:rPr>
                      <m:t>−</m:t>
                    </m:r>
                    <m:f>
                      <m:fPr>
                        <m:ctrlPr>
                          <a:rPr lang="en-US" b="1" i="1" smtClean="0">
                            <a:latin typeface="Cambria Math" panose="02040503050406030204" pitchFamily="18" charset="0"/>
                          </a:rPr>
                        </m:ctrlPr>
                      </m:fPr>
                      <m:num>
                        <m:r>
                          <a:rPr lang="en-US" b="1" i="1" smtClean="0">
                            <a:latin typeface="Cambria Math" panose="02040503050406030204" pitchFamily="18" charset="0"/>
                          </a:rPr>
                          <m:t>𝟏</m:t>
                        </m:r>
                      </m:num>
                      <m:den>
                        <m:sSub>
                          <m:sSubPr>
                            <m:ctrlPr>
                              <a:rPr lang="en-US" b="1" i="1" smtClean="0">
                                <a:latin typeface="Cambria Math" panose="02040503050406030204" pitchFamily="18" charset="0"/>
                              </a:rPr>
                            </m:ctrlPr>
                          </m:sSubPr>
                          <m:e>
                            <m:r>
                              <a:rPr lang="en-US" b="1" i="1" smtClean="0">
                                <a:latin typeface="Cambria Math" panose="02040503050406030204" pitchFamily="18" charset="0"/>
                              </a:rPr>
                              <m:t>𝑹</m:t>
                            </m:r>
                          </m:e>
                          <m:sub>
                            <m:r>
                              <a:rPr lang="en-US" b="1" i="1" smtClean="0">
                                <a:latin typeface="Cambria Math" panose="02040503050406030204" pitchFamily="18" charset="0"/>
                              </a:rPr>
                              <m:t>𝟎</m:t>
                            </m:r>
                          </m:sub>
                        </m:sSub>
                      </m:den>
                    </m:f>
                  </m:oMath>
                </a14:m>
                <a:r>
                  <a:rPr lang="en-US" b="1" dirty="0"/>
                  <a:t> percent of the population</a:t>
                </a:r>
              </a:p>
            </p:txBody>
          </p:sp>
        </mc:Choice>
        <mc:Fallback xmlns="">
          <p:sp>
            <p:nvSpPr>
              <p:cNvPr id="34" name="TextBox 33">
                <a:extLst>
                  <a:ext uri="{FF2B5EF4-FFF2-40B4-BE49-F238E27FC236}">
                    <a16:creationId xmlns:a16="http://schemas.microsoft.com/office/drawing/2014/main" id="{7C0046D2-7E11-4E0E-ADDE-0580E571C426}"/>
                  </a:ext>
                </a:extLst>
              </p:cNvPr>
              <p:cNvSpPr txBox="1">
                <a:spLocks noRot="1" noChangeAspect="1" noMove="1" noResize="1" noEditPoints="1" noAdjustHandles="1" noChangeArrowheads="1" noChangeShapeType="1" noTextEdit="1"/>
              </p:cNvSpPr>
              <p:nvPr/>
            </p:nvSpPr>
            <p:spPr>
              <a:xfrm>
                <a:off x="5522967" y="5013792"/>
                <a:ext cx="6522076" cy="1080424"/>
              </a:xfrm>
              <a:prstGeom prst="rect">
                <a:avLst/>
              </a:prstGeom>
              <a:blipFill>
                <a:blip r:embed="rId10"/>
                <a:stretch>
                  <a:fillRect l="-841" t="-2809"/>
                </a:stretch>
              </a:blipFill>
            </p:spPr>
            <p:txBody>
              <a:bodyPr/>
              <a:lstStyle/>
              <a:p>
                <a:r>
                  <a:rPr lang="en-US">
                    <a:noFill/>
                  </a:rPr>
                  <a:t> </a:t>
                </a:r>
              </a:p>
            </p:txBody>
          </p:sp>
        </mc:Fallback>
      </mc:AlternateContent>
    </p:spTree>
    <p:extLst>
      <p:ext uri="{BB962C8B-B14F-4D97-AF65-F5344CB8AC3E}">
        <p14:creationId xmlns:p14="http://schemas.microsoft.com/office/powerpoint/2010/main" val="2607171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237506"/>
            <a:ext cx="12100956" cy="819398"/>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146957" y="130629"/>
            <a:ext cx="11870872" cy="6531428"/>
          </a:xfrm>
          <a:prstGeom prst="rect">
            <a:avLst/>
          </a:pr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endParaRPr>
          </a:p>
        </p:txBody>
      </p:sp>
      <p:sp>
        <p:nvSpPr>
          <p:cNvPr id="3" name="TextBox 2"/>
          <p:cNvSpPr txBox="1"/>
          <p:nvPr/>
        </p:nvSpPr>
        <p:spPr>
          <a:xfrm>
            <a:off x="473529" y="424543"/>
            <a:ext cx="8262257" cy="523220"/>
          </a:xfrm>
          <a:prstGeom prst="rect">
            <a:avLst/>
          </a:prstGeom>
          <a:noFill/>
        </p:spPr>
        <p:txBody>
          <a:bodyPr wrap="square" rtlCol="0">
            <a:spAutoFit/>
          </a:bodyPr>
          <a:lstStyle/>
          <a:p>
            <a:r>
              <a:rPr lang="en-US" sz="2800" dirty="0">
                <a:solidFill>
                  <a:schemeClr val="bg1"/>
                </a:solidFill>
              </a:rPr>
              <a:t>Compartmental models</a:t>
            </a:r>
          </a:p>
        </p:txBody>
      </p:sp>
      <p:grpSp>
        <p:nvGrpSpPr>
          <p:cNvPr id="11" name="Group 10">
            <a:extLst>
              <a:ext uri="{FF2B5EF4-FFF2-40B4-BE49-F238E27FC236}">
                <a16:creationId xmlns:a16="http://schemas.microsoft.com/office/drawing/2014/main" id="{F563E3B9-3F3F-459E-9C56-F86054455D02}"/>
              </a:ext>
            </a:extLst>
          </p:cNvPr>
          <p:cNvGrpSpPr/>
          <p:nvPr/>
        </p:nvGrpSpPr>
        <p:grpSpPr>
          <a:xfrm>
            <a:off x="2995591" y="1627316"/>
            <a:ext cx="5958276" cy="590174"/>
            <a:chOff x="1537855" y="1537855"/>
            <a:chExt cx="8235540" cy="1177636"/>
          </a:xfrm>
        </p:grpSpPr>
        <p:sp>
          <p:nvSpPr>
            <p:cNvPr id="12" name="Rectangle: Rounded Corners 5">
              <a:extLst>
                <a:ext uri="{FF2B5EF4-FFF2-40B4-BE49-F238E27FC236}">
                  <a16:creationId xmlns:a16="http://schemas.microsoft.com/office/drawing/2014/main" id="{199FC41B-F136-4723-85D9-14FC6AAF3EC3}"/>
                </a:ext>
              </a:extLst>
            </p:cNvPr>
            <p:cNvSpPr/>
            <p:nvPr/>
          </p:nvSpPr>
          <p:spPr>
            <a:xfrm>
              <a:off x="1537855" y="1537855"/>
              <a:ext cx="2189018" cy="1177636"/>
            </a:xfrm>
            <a:prstGeom prst="roundRect">
              <a:avLst/>
            </a:prstGeom>
            <a:solidFill>
              <a:srgbClr val="7EBA56"/>
            </a:solidFill>
            <a:ln w="285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Susceptible</a:t>
              </a:r>
            </a:p>
          </p:txBody>
        </p:sp>
        <p:sp>
          <p:nvSpPr>
            <p:cNvPr id="13" name="Rectangle: Rounded Corners 6">
              <a:extLst>
                <a:ext uri="{FF2B5EF4-FFF2-40B4-BE49-F238E27FC236}">
                  <a16:creationId xmlns:a16="http://schemas.microsoft.com/office/drawing/2014/main" id="{116772CA-E7E3-40CE-AF17-1D506399576E}"/>
                </a:ext>
              </a:extLst>
            </p:cNvPr>
            <p:cNvSpPr/>
            <p:nvPr/>
          </p:nvSpPr>
          <p:spPr>
            <a:xfrm>
              <a:off x="4561116" y="1537855"/>
              <a:ext cx="2189018" cy="1177636"/>
            </a:xfrm>
            <a:prstGeom prst="roundRect">
              <a:avLst/>
            </a:prstGeom>
            <a:solidFill>
              <a:srgbClr val="EF8D4B"/>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Infectious</a:t>
              </a:r>
            </a:p>
          </p:txBody>
        </p:sp>
        <p:sp>
          <p:nvSpPr>
            <p:cNvPr id="14" name="Rectangle: Rounded Corners 7">
              <a:extLst>
                <a:ext uri="{FF2B5EF4-FFF2-40B4-BE49-F238E27FC236}">
                  <a16:creationId xmlns:a16="http://schemas.microsoft.com/office/drawing/2014/main" id="{DEB71EF9-35AA-49C1-BE95-6713286D126B}"/>
                </a:ext>
              </a:extLst>
            </p:cNvPr>
            <p:cNvSpPr/>
            <p:nvPr/>
          </p:nvSpPr>
          <p:spPr>
            <a:xfrm>
              <a:off x="7584377" y="1537855"/>
              <a:ext cx="2189018" cy="1177636"/>
            </a:xfrm>
            <a:prstGeom prst="roundRect">
              <a:avLst/>
            </a:prstGeom>
            <a:solidFill>
              <a:srgbClr val="70A8DA"/>
            </a:solidFill>
            <a:ln w="28575">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Recovered</a:t>
              </a:r>
            </a:p>
          </p:txBody>
        </p:sp>
        <p:cxnSp>
          <p:nvCxnSpPr>
            <p:cNvPr id="15" name="Straight Arrow Connector 14">
              <a:extLst>
                <a:ext uri="{FF2B5EF4-FFF2-40B4-BE49-F238E27FC236}">
                  <a16:creationId xmlns:a16="http://schemas.microsoft.com/office/drawing/2014/main" id="{2CBC36B9-A242-4951-B69A-303DEE7775B4}"/>
                </a:ext>
              </a:extLst>
            </p:cNvPr>
            <p:cNvCxnSpPr>
              <a:stCxn id="12" idx="3"/>
              <a:endCxn id="13" idx="1"/>
            </p:cNvCxnSpPr>
            <p:nvPr/>
          </p:nvCxnSpPr>
          <p:spPr>
            <a:xfrm>
              <a:off x="3726873" y="2126673"/>
              <a:ext cx="83424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E99DC06D-DACA-486A-955F-A447FF158499}"/>
                </a:ext>
              </a:extLst>
            </p:cNvPr>
            <p:cNvCxnSpPr/>
            <p:nvPr/>
          </p:nvCxnSpPr>
          <p:spPr>
            <a:xfrm>
              <a:off x="6750134" y="2126673"/>
              <a:ext cx="83424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3F39AA67-A0FD-4315-BD37-9938086B7631}"/>
                  </a:ext>
                </a:extLst>
              </p:cNvPr>
              <p:cNvSpPr txBox="1"/>
              <p:nvPr/>
            </p:nvSpPr>
            <p:spPr>
              <a:xfrm>
                <a:off x="4631603" y="1331337"/>
                <a:ext cx="350824"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𝛽</m:t>
                      </m:r>
                    </m:oMath>
                  </m:oMathPara>
                </a14:m>
                <a:endParaRPr lang="en-US" sz="3200" dirty="0"/>
              </a:p>
            </p:txBody>
          </p:sp>
        </mc:Choice>
        <mc:Fallback xmlns="">
          <p:sp>
            <p:nvSpPr>
              <p:cNvPr id="17" name="TextBox 16">
                <a:extLst>
                  <a:ext uri="{FF2B5EF4-FFF2-40B4-BE49-F238E27FC236}">
                    <a16:creationId xmlns:a16="http://schemas.microsoft.com/office/drawing/2014/main" id="{3F39AA67-A0FD-4315-BD37-9938086B7631}"/>
                  </a:ext>
                </a:extLst>
              </p:cNvPr>
              <p:cNvSpPr txBox="1">
                <a:spLocks noRot="1" noChangeAspect="1" noMove="1" noResize="1" noEditPoints="1" noAdjustHandles="1" noChangeArrowheads="1" noChangeShapeType="1" noTextEdit="1"/>
              </p:cNvSpPr>
              <p:nvPr/>
            </p:nvSpPr>
            <p:spPr>
              <a:xfrm>
                <a:off x="4631603" y="1331337"/>
                <a:ext cx="350824" cy="584775"/>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25D9C03F-8B93-4AB5-975B-5D69E7A13D2F}"/>
                  </a:ext>
                </a:extLst>
              </p:cNvPr>
              <p:cNvSpPr txBox="1"/>
              <p:nvPr/>
            </p:nvSpPr>
            <p:spPr>
              <a:xfrm>
                <a:off x="6885477" y="1288645"/>
                <a:ext cx="350824"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𝛾</m:t>
                      </m:r>
                    </m:oMath>
                  </m:oMathPara>
                </a14:m>
                <a:endParaRPr lang="en-US" sz="3200" dirty="0"/>
              </a:p>
            </p:txBody>
          </p:sp>
        </mc:Choice>
        <mc:Fallback xmlns="">
          <p:sp>
            <p:nvSpPr>
              <p:cNvPr id="18" name="TextBox 17">
                <a:extLst>
                  <a:ext uri="{FF2B5EF4-FFF2-40B4-BE49-F238E27FC236}">
                    <a16:creationId xmlns:a16="http://schemas.microsoft.com/office/drawing/2014/main" id="{25D9C03F-8B93-4AB5-975B-5D69E7A13D2F}"/>
                  </a:ext>
                </a:extLst>
              </p:cNvPr>
              <p:cNvSpPr txBox="1">
                <a:spLocks noRot="1" noChangeAspect="1" noMove="1" noResize="1" noEditPoints="1" noAdjustHandles="1" noChangeArrowheads="1" noChangeShapeType="1" noTextEdit="1"/>
              </p:cNvSpPr>
              <p:nvPr/>
            </p:nvSpPr>
            <p:spPr>
              <a:xfrm>
                <a:off x="6885477" y="1288645"/>
                <a:ext cx="350824" cy="584775"/>
              </a:xfrm>
              <a:prstGeom prst="rect">
                <a:avLst/>
              </a:prstGeom>
              <a:blipFill>
                <a:blip r:embed="rId4"/>
                <a:stretch>
                  <a:fillRect/>
                </a:stretch>
              </a:blipFill>
            </p:spPr>
            <p:txBody>
              <a:bodyPr/>
              <a:lstStyle/>
              <a:p>
                <a:r>
                  <a:rPr lang="en-US">
                    <a:noFill/>
                  </a:rPr>
                  <a:t> </a:t>
                </a:r>
              </a:p>
            </p:txBody>
          </p:sp>
        </mc:Fallback>
      </mc:AlternateContent>
      <p:sp>
        <p:nvSpPr>
          <p:cNvPr id="20" name="TextBox 19"/>
          <p:cNvSpPr txBox="1"/>
          <p:nvPr/>
        </p:nvSpPr>
        <p:spPr>
          <a:xfrm>
            <a:off x="627517" y="2705318"/>
            <a:ext cx="5920767" cy="1200329"/>
          </a:xfrm>
          <a:prstGeom prst="rect">
            <a:avLst/>
          </a:prstGeom>
          <a:noFill/>
        </p:spPr>
        <p:txBody>
          <a:bodyPr wrap="square" rtlCol="0">
            <a:spAutoFit/>
          </a:bodyPr>
          <a:lstStyle/>
          <a:p>
            <a:r>
              <a:rPr lang="en-US" sz="2400" dirty="0"/>
              <a:t>The basic SIR model does not admit a simple analytic solution. It is, however, relatively easy to approximate this solution.</a:t>
            </a:r>
          </a:p>
        </p:txBody>
      </p:sp>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55165" y="2801004"/>
            <a:ext cx="3816057" cy="2982452"/>
          </a:xfrm>
          <a:prstGeom prst="rect">
            <a:avLst/>
          </a:prstGeom>
        </p:spPr>
      </p:pic>
      <p:sp>
        <p:nvSpPr>
          <p:cNvPr id="19" name="TextBox 18">
            <a:extLst>
              <a:ext uri="{FF2B5EF4-FFF2-40B4-BE49-F238E27FC236}">
                <a16:creationId xmlns:a16="http://schemas.microsoft.com/office/drawing/2014/main" id="{2BA3DC05-21B0-492A-9B27-C6C76F102C4C}"/>
              </a:ext>
            </a:extLst>
          </p:cNvPr>
          <p:cNvSpPr txBox="1"/>
          <p:nvPr/>
        </p:nvSpPr>
        <p:spPr>
          <a:xfrm>
            <a:off x="627517" y="4074549"/>
            <a:ext cx="5920767" cy="1569660"/>
          </a:xfrm>
          <a:prstGeom prst="rect">
            <a:avLst/>
          </a:prstGeom>
          <a:noFill/>
        </p:spPr>
        <p:txBody>
          <a:bodyPr wrap="square" rtlCol="0">
            <a:spAutoFit/>
          </a:bodyPr>
          <a:lstStyle/>
          <a:p>
            <a:r>
              <a:rPr lang="en-US" sz="2400" dirty="0"/>
              <a:t>The simplest approximation procedure, the Euler method, approximates the changes in S, I, and R by taking small steps forward in time assuming linear rates of change.</a:t>
            </a:r>
          </a:p>
        </p:txBody>
      </p:sp>
    </p:spTree>
    <p:extLst>
      <p:ext uri="{BB962C8B-B14F-4D97-AF65-F5344CB8AC3E}">
        <p14:creationId xmlns:p14="http://schemas.microsoft.com/office/powerpoint/2010/main" val="3819303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237506"/>
            <a:ext cx="12100956" cy="819398"/>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146957" y="130629"/>
            <a:ext cx="11870872" cy="6531428"/>
          </a:xfrm>
          <a:prstGeom prst="rect">
            <a:avLst/>
          </a:pr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endParaRPr>
          </a:p>
        </p:txBody>
      </p:sp>
      <p:sp>
        <p:nvSpPr>
          <p:cNvPr id="3" name="TextBox 2"/>
          <p:cNvSpPr txBox="1"/>
          <p:nvPr/>
        </p:nvSpPr>
        <p:spPr>
          <a:xfrm>
            <a:off x="473529" y="424543"/>
            <a:ext cx="8262257" cy="523220"/>
          </a:xfrm>
          <a:prstGeom prst="rect">
            <a:avLst/>
          </a:prstGeom>
          <a:noFill/>
        </p:spPr>
        <p:txBody>
          <a:bodyPr wrap="square" rtlCol="0">
            <a:spAutoFit/>
          </a:bodyPr>
          <a:lstStyle/>
          <a:p>
            <a:r>
              <a:rPr lang="en-US" sz="2800" dirty="0">
                <a:solidFill>
                  <a:schemeClr val="bg1"/>
                </a:solidFill>
              </a:rPr>
              <a:t>Compartmental models</a:t>
            </a: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EA1D7AFA-2A62-4896-B8A9-7E02D31F4713}"/>
                  </a:ext>
                </a:extLst>
              </p:cNvPr>
              <p:cNvSpPr txBox="1"/>
              <p:nvPr/>
            </p:nvSpPr>
            <p:spPr>
              <a:xfrm>
                <a:off x="-86685" y="3122968"/>
                <a:ext cx="4316208" cy="2897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sz="3200" b="0" i="1" smtClean="0">
                              <a:latin typeface="Cambria Math" panose="02040503050406030204" pitchFamily="18" charset="0"/>
                            </a:rPr>
                          </m:ctrlPr>
                        </m:fPr>
                        <m:num>
                          <m:r>
                            <a:rPr lang="en-US" sz="3200" b="0" i="1" smtClean="0">
                              <a:latin typeface="Cambria Math" panose="02040503050406030204" pitchFamily="18" charset="0"/>
                            </a:rPr>
                            <m:t>𝑑𝑆</m:t>
                          </m:r>
                        </m:num>
                        <m:den>
                          <m:r>
                            <a:rPr lang="en-US" sz="3200" b="0" i="1" smtClean="0">
                              <a:latin typeface="Cambria Math" panose="02040503050406030204" pitchFamily="18" charset="0"/>
                            </a:rPr>
                            <m:t>𝑑𝑡</m:t>
                          </m:r>
                        </m:den>
                      </m:f>
                      <m:r>
                        <a:rPr lang="en-US" sz="3200" b="0" i="1" smtClean="0">
                          <a:latin typeface="Cambria Math" panose="02040503050406030204" pitchFamily="18" charset="0"/>
                        </a:rPr>
                        <m:t>=−</m:t>
                      </m:r>
                      <m:r>
                        <a:rPr lang="en-US" sz="3200" b="0" i="1" smtClean="0">
                          <a:latin typeface="Cambria Math" panose="02040503050406030204" pitchFamily="18" charset="0"/>
                        </a:rPr>
                        <m:t>𝛽</m:t>
                      </m:r>
                      <m:r>
                        <a:rPr lang="en-US" sz="3200" b="0" i="1" smtClean="0">
                          <a:latin typeface="Cambria Math" panose="02040503050406030204" pitchFamily="18" charset="0"/>
                        </a:rPr>
                        <m:t>𝑆𝐼</m:t>
                      </m:r>
                    </m:oMath>
                    <m:oMath xmlns:m="http://schemas.openxmlformats.org/officeDocument/2006/math">
                      <m:f>
                        <m:fPr>
                          <m:ctrlPr>
                            <a:rPr lang="en-US" sz="3200" b="0" i="1" smtClean="0">
                              <a:latin typeface="Cambria Math" panose="02040503050406030204" pitchFamily="18" charset="0"/>
                            </a:rPr>
                          </m:ctrlPr>
                        </m:fPr>
                        <m:num>
                          <m:r>
                            <a:rPr lang="en-US" sz="3200" b="0" i="1" smtClean="0">
                              <a:latin typeface="Cambria Math" panose="02040503050406030204" pitchFamily="18" charset="0"/>
                            </a:rPr>
                            <m:t>𝑑𝐼</m:t>
                          </m:r>
                        </m:num>
                        <m:den>
                          <m:r>
                            <a:rPr lang="en-US" sz="3200" b="0" i="1" smtClean="0">
                              <a:latin typeface="Cambria Math" panose="02040503050406030204" pitchFamily="18" charset="0"/>
                            </a:rPr>
                            <m:t>𝑑𝑡</m:t>
                          </m:r>
                        </m:den>
                      </m:f>
                      <m:r>
                        <a:rPr lang="en-US" sz="3200" b="0" i="1" smtClean="0">
                          <a:latin typeface="Cambria Math" panose="02040503050406030204" pitchFamily="18" charset="0"/>
                        </a:rPr>
                        <m:t>=</m:t>
                      </m:r>
                      <m:r>
                        <a:rPr lang="en-US" sz="3200" b="0" i="1" smtClean="0">
                          <a:latin typeface="Cambria Math" panose="02040503050406030204" pitchFamily="18" charset="0"/>
                        </a:rPr>
                        <m:t>𝛽</m:t>
                      </m:r>
                      <m:r>
                        <a:rPr lang="en-US" sz="3200" b="0" i="1" smtClean="0">
                          <a:latin typeface="Cambria Math" panose="02040503050406030204" pitchFamily="18" charset="0"/>
                        </a:rPr>
                        <m:t>𝑆𝐼</m:t>
                      </m:r>
                      <m:r>
                        <a:rPr lang="en-US" sz="3200" b="0" i="1" smtClean="0">
                          <a:latin typeface="Cambria Math" panose="02040503050406030204" pitchFamily="18" charset="0"/>
                        </a:rPr>
                        <m:t> −</m:t>
                      </m:r>
                      <m:r>
                        <a:rPr lang="en-US" sz="3200" b="0" i="1" smtClean="0">
                          <a:latin typeface="Cambria Math" panose="02040503050406030204" pitchFamily="18" charset="0"/>
                        </a:rPr>
                        <m:t>𝛾</m:t>
                      </m:r>
                      <m:r>
                        <a:rPr lang="en-US" sz="3200" b="0" i="1" smtClean="0">
                          <a:latin typeface="Cambria Math" panose="02040503050406030204" pitchFamily="18" charset="0"/>
                        </a:rPr>
                        <m:t>𝐼</m:t>
                      </m:r>
                    </m:oMath>
                    <m:oMath xmlns:m="http://schemas.openxmlformats.org/officeDocument/2006/math">
                      <m:f>
                        <m:fPr>
                          <m:ctrlPr>
                            <a:rPr lang="en-US" sz="3200" b="0" i="1" smtClean="0">
                              <a:latin typeface="Cambria Math" panose="02040503050406030204" pitchFamily="18" charset="0"/>
                            </a:rPr>
                          </m:ctrlPr>
                        </m:fPr>
                        <m:num>
                          <m:r>
                            <a:rPr lang="en-US" sz="3200" b="0" i="1" smtClean="0">
                              <a:latin typeface="Cambria Math" panose="02040503050406030204" pitchFamily="18" charset="0"/>
                            </a:rPr>
                            <m:t>𝑑𝑅</m:t>
                          </m:r>
                        </m:num>
                        <m:den>
                          <m:r>
                            <a:rPr lang="en-US" sz="3200" b="0" i="1" smtClean="0">
                              <a:latin typeface="Cambria Math" panose="02040503050406030204" pitchFamily="18" charset="0"/>
                            </a:rPr>
                            <m:t>𝑑𝑡</m:t>
                          </m:r>
                        </m:den>
                      </m:f>
                      <m:r>
                        <a:rPr lang="en-US" sz="3200" b="0" i="1" smtClean="0">
                          <a:latin typeface="Cambria Math" panose="02040503050406030204" pitchFamily="18" charset="0"/>
                        </a:rPr>
                        <m:t>=</m:t>
                      </m:r>
                      <m:r>
                        <a:rPr lang="en-US" sz="3200" b="0" i="1" smtClean="0">
                          <a:latin typeface="Cambria Math" panose="02040503050406030204" pitchFamily="18" charset="0"/>
                        </a:rPr>
                        <m:t>𝛾</m:t>
                      </m:r>
                      <m:r>
                        <a:rPr lang="en-US" sz="3200" b="0" i="1" smtClean="0">
                          <a:latin typeface="Cambria Math" panose="02040503050406030204" pitchFamily="18" charset="0"/>
                        </a:rPr>
                        <m:t>𝐼</m:t>
                      </m:r>
                    </m:oMath>
                  </m:oMathPara>
                </a14:m>
                <a:endParaRPr lang="en-US" sz="3600" b="0" dirty="0"/>
              </a:p>
            </p:txBody>
          </p:sp>
        </mc:Choice>
        <mc:Fallback xmlns="">
          <p:sp>
            <p:nvSpPr>
              <p:cNvPr id="19" name="TextBox 18">
                <a:extLst>
                  <a:ext uri="{FF2B5EF4-FFF2-40B4-BE49-F238E27FC236}">
                    <a16:creationId xmlns:a16="http://schemas.microsoft.com/office/drawing/2014/main" id="{EA1D7AFA-2A62-4896-B8A9-7E02D31F4713}"/>
                  </a:ext>
                </a:extLst>
              </p:cNvPr>
              <p:cNvSpPr txBox="1">
                <a:spLocks noRot="1" noChangeAspect="1" noMove="1" noResize="1" noEditPoints="1" noAdjustHandles="1" noChangeArrowheads="1" noChangeShapeType="1" noTextEdit="1"/>
              </p:cNvSpPr>
              <p:nvPr/>
            </p:nvSpPr>
            <p:spPr>
              <a:xfrm>
                <a:off x="-86685" y="3122968"/>
                <a:ext cx="4316208" cy="2897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3983495" y="3392727"/>
                <a:ext cx="6916993"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3200" i="1">
                          <a:latin typeface="Cambria Math" panose="02040503050406030204" pitchFamily="18" charset="0"/>
                        </a:rPr>
                        <m:t>𝑆</m:t>
                      </m:r>
                      <m:d>
                        <m:dPr>
                          <m:ctrlPr>
                            <a:rPr lang="en-US" sz="3200" i="1">
                              <a:latin typeface="Cambria Math" panose="02040503050406030204" pitchFamily="18" charset="0"/>
                            </a:rPr>
                          </m:ctrlPr>
                        </m:dPr>
                        <m:e>
                          <m:r>
                            <a:rPr lang="en-US" sz="3200" i="1">
                              <a:latin typeface="Cambria Math" panose="02040503050406030204" pitchFamily="18" charset="0"/>
                            </a:rPr>
                            <m:t>𝑡</m:t>
                          </m:r>
                          <m:r>
                            <a:rPr lang="en-US" sz="3200" i="1">
                              <a:latin typeface="Cambria Math" panose="02040503050406030204" pitchFamily="18" charset="0"/>
                            </a:rPr>
                            <m:t>+</m:t>
                          </m:r>
                          <m:r>
                            <m:rPr>
                              <m:sty m:val="p"/>
                            </m:rPr>
                            <a:rPr lang="en-US" sz="3200">
                              <a:latin typeface="Cambria Math" panose="02040503050406030204" pitchFamily="18" charset="0"/>
                            </a:rPr>
                            <m:t>Δ</m:t>
                          </m:r>
                          <m:r>
                            <a:rPr lang="en-US" sz="3200" i="1">
                              <a:latin typeface="Cambria Math" panose="02040503050406030204" pitchFamily="18" charset="0"/>
                            </a:rPr>
                            <m:t>𝑡</m:t>
                          </m:r>
                        </m:e>
                      </m:d>
                      <m:r>
                        <a:rPr lang="en-US" sz="3200" i="1">
                          <a:latin typeface="Cambria Math" panose="02040503050406030204" pitchFamily="18" charset="0"/>
                        </a:rPr>
                        <m:t>≈</m:t>
                      </m:r>
                      <m:r>
                        <a:rPr lang="en-US" sz="3200" i="1">
                          <a:latin typeface="Cambria Math" panose="02040503050406030204" pitchFamily="18" charset="0"/>
                        </a:rPr>
                        <m:t>𝑆</m:t>
                      </m:r>
                      <m:d>
                        <m:dPr>
                          <m:ctrlPr>
                            <a:rPr lang="en-US" sz="3200" i="1">
                              <a:latin typeface="Cambria Math" panose="02040503050406030204" pitchFamily="18" charset="0"/>
                            </a:rPr>
                          </m:ctrlPr>
                        </m:dPr>
                        <m:e>
                          <m:r>
                            <a:rPr lang="en-US" sz="3200" i="1">
                              <a:latin typeface="Cambria Math" panose="02040503050406030204" pitchFamily="18" charset="0"/>
                            </a:rPr>
                            <m:t>𝑡</m:t>
                          </m:r>
                        </m:e>
                      </m:d>
                      <m:r>
                        <a:rPr lang="en-US" sz="3200" i="1">
                          <a:latin typeface="Cambria Math" panose="02040503050406030204" pitchFamily="18" charset="0"/>
                        </a:rPr>
                        <m:t>−</m:t>
                      </m:r>
                      <m:r>
                        <a:rPr lang="en-US" sz="3200" i="1">
                          <a:latin typeface="Cambria Math" panose="02040503050406030204" pitchFamily="18" charset="0"/>
                        </a:rPr>
                        <m:t>𝛽</m:t>
                      </m:r>
                      <m:r>
                        <a:rPr lang="en-US" sz="3200" i="1">
                          <a:latin typeface="Cambria Math" panose="02040503050406030204" pitchFamily="18" charset="0"/>
                        </a:rPr>
                        <m:t>𝑆</m:t>
                      </m:r>
                      <m:d>
                        <m:dPr>
                          <m:ctrlPr>
                            <a:rPr lang="en-US" sz="3200" i="1">
                              <a:latin typeface="Cambria Math" panose="02040503050406030204" pitchFamily="18" charset="0"/>
                            </a:rPr>
                          </m:ctrlPr>
                        </m:dPr>
                        <m:e>
                          <m:r>
                            <a:rPr lang="en-US" sz="3200" i="1">
                              <a:latin typeface="Cambria Math" panose="02040503050406030204" pitchFamily="18" charset="0"/>
                            </a:rPr>
                            <m:t>𝑡</m:t>
                          </m:r>
                        </m:e>
                      </m:d>
                      <m:r>
                        <a:rPr lang="en-US" sz="3200" i="1">
                          <a:latin typeface="Cambria Math" panose="02040503050406030204" pitchFamily="18" charset="0"/>
                        </a:rPr>
                        <m:t>𝐼</m:t>
                      </m:r>
                      <m:d>
                        <m:dPr>
                          <m:ctrlPr>
                            <a:rPr lang="en-US" sz="3200" i="1">
                              <a:latin typeface="Cambria Math" panose="02040503050406030204" pitchFamily="18" charset="0"/>
                            </a:rPr>
                          </m:ctrlPr>
                        </m:dPr>
                        <m:e>
                          <m:r>
                            <a:rPr lang="en-US" sz="3200" i="1">
                              <a:latin typeface="Cambria Math" panose="02040503050406030204" pitchFamily="18" charset="0"/>
                            </a:rPr>
                            <m:t>𝑡</m:t>
                          </m:r>
                        </m:e>
                      </m:d>
                      <m:r>
                        <a:rPr lang="en-US" sz="3200" i="1">
                          <a:latin typeface="Cambria Math" panose="02040503050406030204" pitchFamily="18" charset="0"/>
                        </a:rPr>
                        <m:t>∗</m:t>
                      </m:r>
                      <m:r>
                        <m:rPr>
                          <m:sty m:val="p"/>
                        </m:rPr>
                        <a:rPr lang="en-US" sz="3200">
                          <a:latin typeface="Cambria Math" panose="02040503050406030204" pitchFamily="18" charset="0"/>
                        </a:rPr>
                        <m:t>Δ</m:t>
                      </m:r>
                      <m:r>
                        <a:rPr lang="en-US" sz="3200" i="1">
                          <a:latin typeface="Cambria Math" panose="02040503050406030204" pitchFamily="18" charset="0"/>
                        </a:rPr>
                        <m:t>𝑡</m:t>
                      </m:r>
                      <m:r>
                        <a:rPr lang="en-US" sz="3200" i="1">
                          <a:latin typeface="Cambria Math" panose="02040503050406030204" pitchFamily="18" charset="0"/>
                        </a:rPr>
                        <m:t> </m:t>
                      </m:r>
                    </m:oMath>
                  </m:oMathPara>
                </a14:m>
                <a:endParaRPr lang="en-US" sz="3200" dirty="0"/>
              </a:p>
            </p:txBody>
          </p:sp>
        </mc:Choice>
        <mc:Fallback xmlns="">
          <p:sp>
            <p:nvSpPr>
              <p:cNvPr id="5" name="TextBox 4"/>
              <p:cNvSpPr txBox="1">
                <a:spLocks noRot="1" noChangeAspect="1" noMove="1" noResize="1" noEditPoints="1" noAdjustHandles="1" noChangeArrowheads="1" noChangeShapeType="1" noTextEdit="1"/>
              </p:cNvSpPr>
              <p:nvPr/>
            </p:nvSpPr>
            <p:spPr>
              <a:xfrm>
                <a:off x="3983495" y="3392727"/>
                <a:ext cx="6916993" cy="584775"/>
              </a:xfrm>
              <a:prstGeom prst="rect">
                <a:avLst/>
              </a:prstGeom>
              <a:blipFill>
                <a:blip r:embed="rId4"/>
                <a:stretch>
                  <a:fillRect/>
                </a:stretch>
              </a:blipFill>
            </p:spPr>
            <p:txBody>
              <a:bodyPr/>
              <a:lstStyle/>
              <a:p>
                <a:r>
                  <a:rPr lang="en-US">
                    <a:noFill/>
                  </a:rPr>
                  <a:t> </a:t>
                </a:r>
              </a:p>
            </p:txBody>
          </p:sp>
        </mc:Fallback>
      </mc:AlternateContent>
      <p:cxnSp>
        <p:nvCxnSpPr>
          <p:cNvPr id="8" name="Straight Arrow Connector 7"/>
          <p:cNvCxnSpPr/>
          <p:nvPr/>
        </p:nvCxnSpPr>
        <p:spPr>
          <a:xfrm>
            <a:off x="3318387" y="3687097"/>
            <a:ext cx="1061884" cy="0"/>
          </a:xfrm>
          <a:prstGeom prst="straightConnector1">
            <a:avLst/>
          </a:prstGeom>
          <a:ln w="793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grpSp>
        <p:nvGrpSpPr>
          <p:cNvPr id="16" name="Group 15">
            <a:extLst>
              <a:ext uri="{FF2B5EF4-FFF2-40B4-BE49-F238E27FC236}">
                <a16:creationId xmlns:a16="http://schemas.microsoft.com/office/drawing/2014/main" id="{8F8F97DC-3F3D-4105-8B60-C04FAEE42CB6}"/>
              </a:ext>
            </a:extLst>
          </p:cNvPr>
          <p:cNvGrpSpPr/>
          <p:nvPr/>
        </p:nvGrpSpPr>
        <p:grpSpPr>
          <a:xfrm>
            <a:off x="2995591" y="1627316"/>
            <a:ext cx="5958276" cy="590174"/>
            <a:chOff x="1537855" y="1537855"/>
            <a:chExt cx="8235540" cy="1177636"/>
          </a:xfrm>
        </p:grpSpPr>
        <p:sp>
          <p:nvSpPr>
            <p:cNvPr id="17" name="Rectangle: Rounded Corners 5">
              <a:extLst>
                <a:ext uri="{FF2B5EF4-FFF2-40B4-BE49-F238E27FC236}">
                  <a16:creationId xmlns:a16="http://schemas.microsoft.com/office/drawing/2014/main" id="{B09D6229-5ADB-4D2C-A787-87D4246343FA}"/>
                </a:ext>
              </a:extLst>
            </p:cNvPr>
            <p:cNvSpPr/>
            <p:nvPr/>
          </p:nvSpPr>
          <p:spPr>
            <a:xfrm>
              <a:off x="1537855" y="1537855"/>
              <a:ext cx="2189018" cy="1177636"/>
            </a:xfrm>
            <a:prstGeom prst="roundRect">
              <a:avLst/>
            </a:prstGeom>
            <a:solidFill>
              <a:srgbClr val="7EBA56"/>
            </a:solidFill>
            <a:ln w="285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Susceptible</a:t>
              </a:r>
            </a:p>
          </p:txBody>
        </p:sp>
        <p:sp>
          <p:nvSpPr>
            <p:cNvPr id="18" name="Rectangle: Rounded Corners 6">
              <a:extLst>
                <a:ext uri="{FF2B5EF4-FFF2-40B4-BE49-F238E27FC236}">
                  <a16:creationId xmlns:a16="http://schemas.microsoft.com/office/drawing/2014/main" id="{04BBA16F-952E-47BE-9B77-A8FCDBA0A59C}"/>
                </a:ext>
              </a:extLst>
            </p:cNvPr>
            <p:cNvSpPr/>
            <p:nvPr/>
          </p:nvSpPr>
          <p:spPr>
            <a:xfrm>
              <a:off x="4561116" y="1537855"/>
              <a:ext cx="2189018" cy="1177636"/>
            </a:xfrm>
            <a:prstGeom prst="roundRect">
              <a:avLst/>
            </a:prstGeom>
            <a:solidFill>
              <a:srgbClr val="EF8D4B"/>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Infectious</a:t>
              </a:r>
            </a:p>
          </p:txBody>
        </p:sp>
        <p:sp>
          <p:nvSpPr>
            <p:cNvPr id="20" name="Rectangle: Rounded Corners 7">
              <a:extLst>
                <a:ext uri="{FF2B5EF4-FFF2-40B4-BE49-F238E27FC236}">
                  <a16:creationId xmlns:a16="http://schemas.microsoft.com/office/drawing/2014/main" id="{D39D3EDD-2857-46E2-AB10-6955E672F695}"/>
                </a:ext>
              </a:extLst>
            </p:cNvPr>
            <p:cNvSpPr/>
            <p:nvPr/>
          </p:nvSpPr>
          <p:spPr>
            <a:xfrm>
              <a:off x="7584377" y="1537855"/>
              <a:ext cx="2189018" cy="1177636"/>
            </a:xfrm>
            <a:prstGeom prst="roundRect">
              <a:avLst/>
            </a:prstGeom>
            <a:solidFill>
              <a:srgbClr val="70A8DA"/>
            </a:solidFill>
            <a:ln w="28575">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Recovered</a:t>
              </a:r>
            </a:p>
          </p:txBody>
        </p:sp>
        <p:cxnSp>
          <p:nvCxnSpPr>
            <p:cNvPr id="21" name="Straight Arrow Connector 20">
              <a:extLst>
                <a:ext uri="{FF2B5EF4-FFF2-40B4-BE49-F238E27FC236}">
                  <a16:creationId xmlns:a16="http://schemas.microsoft.com/office/drawing/2014/main" id="{DD4105FA-BBB9-496D-AA32-43E615E2B28B}"/>
                </a:ext>
              </a:extLst>
            </p:cNvPr>
            <p:cNvCxnSpPr>
              <a:stCxn id="17" idx="3"/>
              <a:endCxn id="18" idx="1"/>
            </p:cNvCxnSpPr>
            <p:nvPr/>
          </p:nvCxnSpPr>
          <p:spPr>
            <a:xfrm>
              <a:off x="3726873" y="2126673"/>
              <a:ext cx="83424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FD08F1F-0208-4CCD-B000-0A96979C3B22}"/>
                </a:ext>
              </a:extLst>
            </p:cNvPr>
            <p:cNvCxnSpPr/>
            <p:nvPr/>
          </p:nvCxnSpPr>
          <p:spPr>
            <a:xfrm>
              <a:off x="6750134" y="2126673"/>
              <a:ext cx="83424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FBC231FA-CEF7-41D1-8F37-61AA55058E4F}"/>
                  </a:ext>
                </a:extLst>
              </p:cNvPr>
              <p:cNvSpPr txBox="1"/>
              <p:nvPr/>
            </p:nvSpPr>
            <p:spPr>
              <a:xfrm>
                <a:off x="4631603" y="1331337"/>
                <a:ext cx="350824"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𝛽</m:t>
                      </m:r>
                    </m:oMath>
                  </m:oMathPara>
                </a14:m>
                <a:endParaRPr lang="en-US" sz="3200" dirty="0"/>
              </a:p>
            </p:txBody>
          </p:sp>
        </mc:Choice>
        <mc:Fallback xmlns="">
          <p:sp>
            <p:nvSpPr>
              <p:cNvPr id="31" name="TextBox 30">
                <a:extLst>
                  <a:ext uri="{FF2B5EF4-FFF2-40B4-BE49-F238E27FC236}">
                    <a16:creationId xmlns:a16="http://schemas.microsoft.com/office/drawing/2014/main" id="{FBC231FA-CEF7-41D1-8F37-61AA55058E4F}"/>
                  </a:ext>
                </a:extLst>
              </p:cNvPr>
              <p:cNvSpPr txBox="1">
                <a:spLocks noRot="1" noChangeAspect="1" noMove="1" noResize="1" noEditPoints="1" noAdjustHandles="1" noChangeArrowheads="1" noChangeShapeType="1" noTextEdit="1"/>
              </p:cNvSpPr>
              <p:nvPr/>
            </p:nvSpPr>
            <p:spPr>
              <a:xfrm>
                <a:off x="4631603" y="1331337"/>
                <a:ext cx="350824" cy="584775"/>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A285B906-C8A3-4ED4-92BF-2E8EF8C9DB6F}"/>
                  </a:ext>
                </a:extLst>
              </p:cNvPr>
              <p:cNvSpPr txBox="1"/>
              <p:nvPr/>
            </p:nvSpPr>
            <p:spPr>
              <a:xfrm>
                <a:off x="6885477" y="1288645"/>
                <a:ext cx="350824"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𝛾</m:t>
                      </m:r>
                    </m:oMath>
                  </m:oMathPara>
                </a14:m>
                <a:endParaRPr lang="en-US" sz="3200" dirty="0"/>
              </a:p>
            </p:txBody>
          </p:sp>
        </mc:Choice>
        <mc:Fallback xmlns="">
          <p:sp>
            <p:nvSpPr>
              <p:cNvPr id="32" name="TextBox 31">
                <a:extLst>
                  <a:ext uri="{FF2B5EF4-FFF2-40B4-BE49-F238E27FC236}">
                    <a16:creationId xmlns:a16="http://schemas.microsoft.com/office/drawing/2014/main" id="{A285B906-C8A3-4ED4-92BF-2E8EF8C9DB6F}"/>
                  </a:ext>
                </a:extLst>
              </p:cNvPr>
              <p:cNvSpPr txBox="1">
                <a:spLocks noRot="1" noChangeAspect="1" noMove="1" noResize="1" noEditPoints="1" noAdjustHandles="1" noChangeArrowheads="1" noChangeShapeType="1" noTextEdit="1"/>
              </p:cNvSpPr>
              <p:nvPr/>
            </p:nvSpPr>
            <p:spPr>
              <a:xfrm>
                <a:off x="6885477" y="1288645"/>
                <a:ext cx="350824" cy="584775"/>
              </a:xfrm>
              <a:prstGeom prst="rect">
                <a:avLst/>
              </a:prstGeom>
              <a:blipFill>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0724448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237506"/>
            <a:ext cx="12100956" cy="819398"/>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146957" y="130629"/>
            <a:ext cx="11870872" cy="6531428"/>
          </a:xfrm>
          <a:prstGeom prst="rect">
            <a:avLst/>
          </a:pr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endParaRPr>
          </a:p>
        </p:txBody>
      </p:sp>
      <p:sp>
        <p:nvSpPr>
          <p:cNvPr id="3" name="TextBox 2"/>
          <p:cNvSpPr txBox="1"/>
          <p:nvPr/>
        </p:nvSpPr>
        <p:spPr>
          <a:xfrm>
            <a:off x="473529" y="424543"/>
            <a:ext cx="8262257" cy="523220"/>
          </a:xfrm>
          <a:prstGeom prst="rect">
            <a:avLst/>
          </a:prstGeom>
          <a:noFill/>
        </p:spPr>
        <p:txBody>
          <a:bodyPr wrap="square" rtlCol="0">
            <a:spAutoFit/>
          </a:bodyPr>
          <a:lstStyle/>
          <a:p>
            <a:r>
              <a:rPr lang="en-US" sz="2800" dirty="0">
                <a:solidFill>
                  <a:schemeClr val="bg1"/>
                </a:solidFill>
              </a:rPr>
              <a:t>Compartmental models</a:t>
            </a: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EA1D7AFA-2A62-4896-B8A9-7E02D31F4713}"/>
                  </a:ext>
                </a:extLst>
              </p:cNvPr>
              <p:cNvSpPr txBox="1"/>
              <p:nvPr/>
            </p:nvSpPr>
            <p:spPr>
              <a:xfrm>
                <a:off x="-86685" y="3122968"/>
                <a:ext cx="4316208" cy="2897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sz="3200" b="0" i="1" smtClean="0">
                              <a:latin typeface="Cambria Math" panose="02040503050406030204" pitchFamily="18" charset="0"/>
                            </a:rPr>
                          </m:ctrlPr>
                        </m:fPr>
                        <m:num>
                          <m:r>
                            <a:rPr lang="en-US" sz="3200" b="0" i="1" smtClean="0">
                              <a:latin typeface="Cambria Math" panose="02040503050406030204" pitchFamily="18" charset="0"/>
                            </a:rPr>
                            <m:t>𝑑𝑆</m:t>
                          </m:r>
                        </m:num>
                        <m:den>
                          <m:r>
                            <a:rPr lang="en-US" sz="3200" b="0" i="1" smtClean="0">
                              <a:latin typeface="Cambria Math" panose="02040503050406030204" pitchFamily="18" charset="0"/>
                            </a:rPr>
                            <m:t>𝑑𝑡</m:t>
                          </m:r>
                        </m:den>
                      </m:f>
                      <m:r>
                        <a:rPr lang="en-US" sz="3200" b="0" i="1" smtClean="0">
                          <a:latin typeface="Cambria Math" panose="02040503050406030204" pitchFamily="18" charset="0"/>
                        </a:rPr>
                        <m:t>=−</m:t>
                      </m:r>
                      <m:r>
                        <a:rPr lang="en-US" sz="3200" b="0" i="1" smtClean="0">
                          <a:latin typeface="Cambria Math" panose="02040503050406030204" pitchFamily="18" charset="0"/>
                        </a:rPr>
                        <m:t>𝛽</m:t>
                      </m:r>
                      <m:r>
                        <a:rPr lang="en-US" sz="3200" b="0" i="1" smtClean="0">
                          <a:latin typeface="Cambria Math" panose="02040503050406030204" pitchFamily="18" charset="0"/>
                        </a:rPr>
                        <m:t>𝑆𝐼</m:t>
                      </m:r>
                    </m:oMath>
                    <m:oMath xmlns:m="http://schemas.openxmlformats.org/officeDocument/2006/math">
                      <m:f>
                        <m:fPr>
                          <m:ctrlPr>
                            <a:rPr lang="en-US" sz="3200" b="0" i="1" smtClean="0">
                              <a:latin typeface="Cambria Math" panose="02040503050406030204" pitchFamily="18" charset="0"/>
                            </a:rPr>
                          </m:ctrlPr>
                        </m:fPr>
                        <m:num>
                          <m:r>
                            <a:rPr lang="en-US" sz="3200" b="0" i="1" smtClean="0">
                              <a:latin typeface="Cambria Math" panose="02040503050406030204" pitchFamily="18" charset="0"/>
                            </a:rPr>
                            <m:t>𝑑𝐼</m:t>
                          </m:r>
                        </m:num>
                        <m:den>
                          <m:r>
                            <a:rPr lang="en-US" sz="3200" b="0" i="1" smtClean="0">
                              <a:latin typeface="Cambria Math" panose="02040503050406030204" pitchFamily="18" charset="0"/>
                            </a:rPr>
                            <m:t>𝑑𝑡</m:t>
                          </m:r>
                        </m:den>
                      </m:f>
                      <m:r>
                        <a:rPr lang="en-US" sz="3200" b="0" i="1" smtClean="0">
                          <a:latin typeface="Cambria Math" panose="02040503050406030204" pitchFamily="18" charset="0"/>
                        </a:rPr>
                        <m:t>=</m:t>
                      </m:r>
                      <m:r>
                        <a:rPr lang="en-US" sz="3200" b="0" i="1" smtClean="0">
                          <a:latin typeface="Cambria Math" panose="02040503050406030204" pitchFamily="18" charset="0"/>
                        </a:rPr>
                        <m:t>𝛽</m:t>
                      </m:r>
                      <m:r>
                        <a:rPr lang="en-US" sz="3200" b="0" i="1" smtClean="0">
                          <a:latin typeface="Cambria Math" panose="02040503050406030204" pitchFamily="18" charset="0"/>
                        </a:rPr>
                        <m:t>𝑆𝐼</m:t>
                      </m:r>
                      <m:r>
                        <a:rPr lang="en-US" sz="3200" b="0" i="1" smtClean="0">
                          <a:latin typeface="Cambria Math" panose="02040503050406030204" pitchFamily="18" charset="0"/>
                        </a:rPr>
                        <m:t> −</m:t>
                      </m:r>
                      <m:r>
                        <a:rPr lang="en-US" sz="3200" b="0" i="1" smtClean="0">
                          <a:latin typeface="Cambria Math" panose="02040503050406030204" pitchFamily="18" charset="0"/>
                        </a:rPr>
                        <m:t>𝛾</m:t>
                      </m:r>
                      <m:r>
                        <a:rPr lang="en-US" sz="3200" b="0" i="1" smtClean="0">
                          <a:latin typeface="Cambria Math" panose="02040503050406030204" pitchFamily="18" charset="0"/>
                        </a:rPr>
                        <m:t>𝐼</m:t>
                      </m:r>
                    </m:oMath>
                    <m:oMath xmlns:m="http://schemas.openxmlformats.org/officeDocument/2006/math">
                      <m:f>
                        <m:fPr>
                          <m:ctrlPr>
                            <a:rPr lang="en-US" sz="3200" b="0" i="1" smtClean="0">
                              <a:latin typeface="Cambria Math" panose="02040503050406030204" pitchFamily="18" charset="0"/>
                            </a:rPr>
                          </m:ctrlPr>
                        </m:fPr>
                        <m:num>
                          <m:r>
                            <a:rPr lang="en-US" sz="3200" b="0" i="1" smtClean="0">
                              <a:latin typeface="Cambria Math" panose="02040503050406030204" pitchFamily="18" charset="0"/>
                            </a:rPr>
                            <m:t>𝑑𝑅</m:t>
                          </m:r>
                        </m:num>
                        <m:den>
                          <m:r>
                            <a:rPr lang="en-US" sz="3200" b="0" i="1" smtClean="0">
                              <a:latin typeface="Cambria Math" panose="02040503050406030204" pitchFamily="18" charset="0"/>
                            </a:rPr>
                            <m:t>𝑑𝑡</m:t>
                          </m:r>
                        </m:den>
                      </m:f>
                      <m:r>
                        <a:rPr lang="en-US" sz="3200" b="0" i="1" smtClean="0">
                          <a:latin typeface="Cambria Math" panose="02040503050406030204" pitchFamily="18" charset="0"/>
                        </a:rPr>
                        <m:t>=</m:t>
                      </m:r>
                      <m:r>
                        <a:rPr lang="en-US" sz="3200" b="0" i="1" smtClean="0">
                          <a:latin typeface="Cambria Math" panose="02040503050406030204" pitchFamily="18" charset="0"/>
                        </a:rPr>
                        <m:t>𝛾</m:t>
                      </m:r>
                      <m:r>
                        <a:rPr lang="en-US" sz="3200" b="0" i="1" smtClean="0">
                          <a:latin typeface="Cambria Math" panose="02040503050406030204" pitchFamily="18" charset="0"/>
                        </a:rPr>
                        <m:t>𝐼</m:t>
                      </m:r>
                    </m:oMath>
                  </m:oMathPara>
                </a14:m>
                <a:endParaRPr lang="en-US" sz="3600" b="0" dirty="0"/>
              </a:p>
            </p:txBody>
          </p:sp>
        </mc:Choice>
        <mc:Fallback xmlns="">
          <p:sp>
            <p:nvSpPr>
              <p:cNvPr id="19" name="TextBox 18">
                <a:extLst>
                  <a:ext uri="{FF2B5EF4-FFF2-40B4-BE49-F238E27FC236}">
                    <a16:creationId xmlns:a16="http://schemas.microsoft.com/office/drawing/2014/main" id="{EA1D7AFA-2A62-4896-B8A9-7E02D31F4713}"/>
                  </a:ext>
                </a:extLst>
              </p:cNvPr>
              <p:cNvSpPr txBox="1">
                <a:spLocks noRot="1" noChangeAspect="1" noMove="1" noResize="1" noEditPoints="1" noAdjustHandles="1" noChangeArrowheads="1" noChangeShapeType="1" noTextEdit="1"/>
              </p:cNvSpPr>
              <p:nvPr/>
            </p:nvSpPr>
            <p:spPr>
              <a:xfrm>
                <a:off x="-86685" y="3122968"/>
                <a:ext cx="4316208" cy="2897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3983495" y="3392727"/>
                <a:ext cx="6916993"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3200" i="1">
                          <a:latin typeface="Cambria Math" panose="02040503050406030204" pitchFamily="18" charset="0"/>
                        </a:rPr>
                        <m:t>𝑆</m:t>
                      </m:r>
                      <m:d>
                        <m:dPr>
                          <m:ctrlPr>
                            <a:rPr lang="en-US" sz="3200" i="1">
                              <a:latin typeface="Cambria Math" panose="02040503050406030204" pitchFamily="18" charset="0"/>
                            </a:rPr>
                          </m:ctrlPr>
                        </m:dPr>
                        <m:e>
                          <m:r>
                            <a:rPr lang="en-US" sz="3200" i="1">
                              <a:latin typeface="Cambria Math" panose="02040503050406030204" pitchFamily="18" charset="0"/>
                            </a:rPr>
                            <m:t>𝑡</m:t>
                          </m:r>
                          <m:r>
                            <a:rPr lang="en-US" sz="3200" i="1">
                              <a:latin typeface="Cambria Math" panose="02040503050406030204" pitchFamily="18" charset="0"/>
                            </a:rPr>
                            <m:t>+</m:t>
                          </m:r>
                          <m:r>
                            <m:rPr>
                              <m:sty m:val="p"/>
                            </m:rPr>
                            <a:rPr lang="en-US" sz="3200">
                              <a:latin typeface="Cambria Math" panose="02040503050406030204" pitchFamily="18" charset="0"/>
                            </a:rPr>
                            <m:t>Δ</m:t>
                          </m:r>
                          <m:r>
                            <a:rPr lang="en-US" sz="3200" i="1">
                              <a:latin typeface="Cambria Math" panose="02040503050406030204" pitchFamily="18" charset="0"/>
                            </a:rPr>
                            <m:t>𝑡</m:t>
                          </m:r>
                        </m:e>
                      </m:d>
                      <m:r>
                        <a:rPr lang="en-US" sz="3200" i="1">
                          <a:latin typeface="Cambria Math" panose="02040503050406030204" pitchFamily="18" charset="0"/>
                        </a:rPr>
                        <m:t>≈</m:t>
                      </m:r>
                      <m:r>
                        <a:rPr lang="en-US" sz="3200" i="1">
                          <a:latin typeface="Cambria Math" panose="02040503050406030204" pitchFamily="18" charset="0"/>
                        </a:rPr>
                        <m:t>𝑆</m:t>
                      </m:r>
                      <m:d>
                        <m:dPr>
                          <m:ctrlPr>
                            <a:rPr lang="en-US" sz="3200" i="1">
                              <a:latin typeface="Cambria Math" panose="02040503050406030204" pitchFamily="18" charset="0"/>
                            </a:rPr>
                          </m:ctrlPr>
                        </m:dPr>
                        <m:e>
                          <m:r>
                            <a:rPr lang="en-US" sz="3200" i="1">
                              <a:latin typeface="Cambria Math" panose="02040503050406030204" pitchFamily="18" charset="0"/>
                            </a:rPr>
                            <m:t>𝑡</m:t>
                          </m:r>
                        </m:e>
                      </m:d>
                      <m:r>
                        <a:rPr lang="en-US" sz="3200" i="1">
                          <a:latin typeface="Cambria Math" panose="02040503050406030204" pitchFamily="18" charset="0"/>
                        </a:rPr>
                        <m:t>−</m:t>
                      </m:r>
                      <m:r>
                        <a:rPr lang="en-US" sz="3200" i="1">
                          <a:latin typeface="Cambria Math" panose="02040503050406030204" pitchFamily="18" charset="0"/>
                        </a:rPr>
                        <m:t>𝛽</m:t>
                      </m:r>
                      <m:r>
                        <a:rPr lang="en-US" sz="3200" i="1">
                          <a:latin typeface="Cambria Math" panose="02040503050406030204" pitchFamily="18" charset="0"/>
                        </a:rPr>
                        <m:t>𝑆</m:t>
                      </m:r>
                      <m:d>
                        <m:dPr>
                          <m:ctrlPr>
                            <a:rPr lang="en-US" sz="3200" i="1">
                              <a:latin typeface="Cambria Math" panose="02040503050406030204" pitchFamily="18" charset="0"/>
                            </a:rPr>
                          </m:ctrlPr>
                        </m:dPr>
                        <m:e>
                          <m:r>
                            <a:rPr lang="en-US" sz="3200" i="1">
                              <a:latin typeface="Cambria Math" panose="02040503050406030204" pitchFamily="18" charset="0"/>
                            </a:rPr>
                            <m:t>𝑡</m:t>
                          </m:r>
                        </m:e>
                      </m:d>
                      <m:r>
                        <a:rPr lang="en-US" sz="3200" i="1">
                          <a:latin typeface="Cambria Math" panose="02040503050406030204" pitchFamily="18" charset="0"/>
                        </a:rPr>
                        <m:t>𝐼</m:t>
                      </m:r>
                      <m:d>
                        <m:dPr>
                          <m:ctrlPr>
                            <a:rPr lang="en-US" sz="3200" i="1">
                              <a:latin typeface="Cambria Math" panose="02040503050406030204" pitchFamily="18" charset="0"/>
                            </a:rPr>
                          </m:ctrlPr>
                        </m:dPr>
                        <m:e>
                          <m:r>
                            <a:rPr lang="en-US" sz="3200" i="1">
                              <a:latin typeface="Cambria Math" panose="02040503050406030204" pitchFamily="18" charset="0"/>
                            </a:rPr>
                            <m:t>𝑡</m:t>
                          </m:r>
                        </m:e>
                      </m:d>
                      <m:r>
                        <a:rPr lang="en-US" sz="3200" i="1">
                          <a:latin typeface="Cambria Math" panose="02040503050406030204" pitchFamily="18" charset="0"/>
                        </a:rPr>
                        <m:t>∗</m:t>
                      </m:r>
                      <m:r>
                        <m:rPr>
                          <m:sty m:val="p"/>
                        </m:rPr>
                        <a:rPr lang="en-US" sz="3200">
                          <a:latin typeface="Cambria Math" panose="02040503050406030204" pitchFamily="18" charset="0"/>
                        </a:rPr>
                        <m:t>Δ</m:t>
                      </m:r>
                      <m:r>
                        <a:rPr lang="en-US" sz="3200" i="1">
                          <a:latin typeface="Cambria Math" panose="02040503050406030204" pitchFamily="18" charset="0"/>
                        </a:rPr>
                        <m:t>𝑡</m:t>
                      </m:r>
                      <m:r>
                        <a:rPr lang="en-US" sz="3200" i="1">
                          <a:latin typeface="Cambria Math" panose="02040503050406030204" pitchFamily="18" charset="0"/>
                        </a:rPr>
                        <m:t> </m:t>
                      </m:r>
                    </m:oMath>
                  </m:oMathPara>
                </a14:m>
                <a:endParaRPr lang="en-US" sz="3200" dirty="0"/>
              </a:p>
            </p:txBody>
          </p:sp>
        </mc:Choice>
        <mc:Fallback xmlns="">
          <p:sp>
            <p:nvSpPr>
              <p:cNvPr id="5" name="TextBox 4"/>
              <p:cNvSpPr txBox="1">
                <a:spLocks noRot="1" noChangeAspect="1" noMove="1" noResize="1" noEditPoints="1" noAdjustHandles="1" noChangeArrowheads="1" noChangeShapeType="1" noTextEdit="1"/>
              </p:cNvSpPr>
              <p:nvPr/>
            </p:nvSpPr>
            <p:spPr>
              <a:xfrm>
                <a:off x="3983495" y="3392727"/>
                <a:ext cx="6916993" cy="58477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3712117" y="4309541"/>
                <a:ext cx="9040761" cy="64819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3200" i="1">
                          <a:latin typeface="Cambria Math" panose="02040503050406030204" pitchFamily="18" charset="0"/>
                        </a:rPr>
                        <m:t>𝐼</m:t>
                      </m:r>
                      <m:d>
                        <m:dPr>
                          <m:ctrlPr>
                            <a:rPr lang="en-US" sz="3200" i="1">
                              <a:latin typeface="Cambria Math" panose="02040503050406030204" pitchFamily="18" charset="0"/>
                            </a:rPr>
                          </m:ctrlPr>
                        </m:dPr>
                        <m:e>
                          <m:r>
                            <a:rPr lang="en-US" sz="3200" i="1">
                              <a:latin typeface="Cambria Math" panose="02040503050406030204" pitchFamily="18" charset="0"/>
                            </a:rPr>
                            <m:t>𝑡</m:t>
                          </m:r>
                          <m:r>
                            <a:rPr lang="en-US" sz="3200" i="1">
                              <a:latin typeface="Cambria Math" panose="02040503050406030204" pitchFamily="18" charset="0"/>
                            </a:rPr>
                            <m:t>+</m:t>
                          </m:r>
                          <m:r>
                            <m:rPr>
                              <m:sty m:val="p"/>
                            </m:rPr>
                            <a:rPr lang="en-US" sz="3200">
                              <a:latin typeface="Cambria Math" panose="02040503050406030204" pitchFamily="18" charset="0"/>
                            </a:rPr>
                            <m:t>Δ</m:t>
                          </m:r>
                          <m:r>
                            <a:rPr lang="en-US" sz="3200" i="1">
                              <a:latin typeface="Cambria Math" panose="02040503050406030204" pitchFamily="18" charset="0"/>
                            </a:rPr>
                            <m:t>𝑡</m:t>
                          </m:r>
                        </m:e>
                      </m:d>
                      <m:r>
                        <a:rPr lang="en-US" sz="3200" i="1">
                          <a:latin typeface="Cambria Math" panose="02040503050406030204" pitchFamily="18" charset="0"/>
                        </a:rPr>
                        <m:t>≈</m:t>
                      </m:r>
                      <m:r>
                        <a:rPr lang="en-US" sz="3200" i="1">
                          <a:latin typeface="Cambria Math" panose="02040503050406030204" pitchFamily="18" charset="0"/>
                        </a:rPr>
                        <m:t>𝐼</m:t>
                      </m:r>
                      <m:d>
                        <m:dPr>
                          <m:ctrlPr>
                            <a:rPr lang="en-US" sz="3200" i="1">
                              <a:latin typeface="Cambria Math" panose="02040503050406030204" pitchFamily="18" charset="0"/>
                            </a:rPr>
                          </m:ctrlPr>
                        </m:dPr>
                        <m:e>
                          <m:r>
                            <a:rPr lang="en-US" sz="3200" i="1">
                              <a:latin typeface="Cambria Math" panose="02040503050406030204" pitchFamily="18" charset="0"/>
                            </a:rPr>
                            <m:t>𝑡</m:t>
                          </m:r>
                        </m:e>
                      </m:d>
                      <m:r>
                        <a:rPr lang="en-US" sz="3200" i="1">
                          <a:latin typeface="Cambria Math" panose="02040503050406030204" pitchFamily="18" charset="0"/>
                        </a:rPr>
                        <m:t>+</m:t>
                      </m:r>
                      <m:d>
                        <m:dPr>
                          <m:ctrlPr>
                            <a:rPr lang="en-US" sz="3200" i="1">
                              <a:latin typeface="Cambria Math" panose="02040503050406030204" pitchFamily="18" charset="0"/>
                            </a:rPr>
                          </m:ctrlPr>
                        </m:dPr>
                        <m:e>
                          <m:r>
                            <a:rPr lang="en-US" sz="3200" i="1">
                              <a:latin typeface="Cambria Math" panose="02040503050406030204" pitchFamily="18" charset="0"/>
                            </a:rPr>
                            <m:t>𝛽</m:t>
                          </m:r>
                          <m:r>
                            <a:rPr lang="en-US" sz="3200" i="1">
                              <a:latin typeface="Cambria Math" panose="02040503050406030204" pitchFamily="18" charset="0"/>
                            </a:rPr>
                            <m:t>𝑆</m:t>
                          </m:r>
                          <m:d>
                            <m:dPr>
                              <m:ctrlPr>
                                <a:rPr lang="en-US" sz="3200" i="1">
                                  <a:latin typeface="Cambria Math" panose="02040503050406030204" pitchFamily="18" charset="0"/>
                                </a:rPr>
                              </m:ctrlPr>
                            </m:dPr>
                            <m:e>
                              <m:r>
                                <a:rPr lang="en-US" sz="3200" i="1">
                                  <a:latin typeface="Cambria Math" panose="02040503050406030204" pitchFamily="18" charset="0"/>
                                </a:rPr>
                                <m:t>𝑡</m:t>
                              </m:r>
                            </m:e>
                          </m:d>
                          <m:r>
                            <a:rPr lang="en-US" sz="3200" i="1">
                              <a:latin typeface="Cambria Math" panose="02040503050406030204" pitchFamily="18" charset="0"/>
                            </a:rPr>
                            <m:t>𝐼</m:t>
                          </m:r>
                          <m:d>
                            <m:dPr>
                              <m:ctrlPr>
                                <a:rPr lang="en-US" sz="3200" i="1">
                                  <a:latin typeface="Cambria Math" panose="02040503050406030204" pitchFamily="18" charset="0"/>
                                </a:rPr>
                              </m:ctrlPr>
                            </m:dPr>
                            <m:e>
                              <m:r>
                                <a:rPr lang="en-US" sz="3200" i="1">
                                  <a:latin typeface="Cambria Math" panose="02040503050406030204" pitchFamily="18" charset="0"/>
                                </a:rPr>
                                <m:t>𝑡</m:t>
                              </m:r>
                            </m:e>
                          </m:d>
                          <m:r>
                            <a:rPr lang="en-US" sz="3200" i="1">
                              <a:latin typeface="Cambria Math" panose="02040503050406030204" pitchFamily="18" charset="0"/>
                            </a:rPr>
                            <m:t>−</m:t>
                          </m:r>
                          <m:r>
                            <a:rPr lang="en-US" sz="3200" i="1">
                              <a:latin typeface="Cambria Math" panose="02040503050406030204" pitchFamily="18" charset="0"/>
                            </a:rPr>
                            <m:t>𝛾</m:t>
                          </m:r>
                          <m:r>
                            <a:rPr lang="en-US" sz="3200" i="1">
                              <a:latin typeface="Cambria Math" panose="02040503050406030204" pitchFamily="18" charset="0"/>
                            </a:rPr>
                            <m:t>𝐼</m:t>
                          </m:r>
                          <m:d>
                            <m:dPr>
                              <m:ctrlPr>
                                <a:rPr lang="en-US" sz="3200" i="1">
                                  <a:latin typeface="Cambria Math" panose="02040503050406030204" pitchFamily="18" charset="0"/>
                                </a:rPr>
                              </m:ctrlPr>
                            </m:dPr>
                            <m:e>
                              <m:r>
                                <a:rPr lang="en-US" sz="3200" i="1">
                                  <a:latin typeface="Cambria Math" panose="02040503050406030204" pitchFamily="18" charset="0"/>
                                </a:rPr>
                                <m:t>𝑡</m:t>
                              </m:r>
                            </m:e>
                          </m:d>
                        </m:e>
                      </m:d>
                      <m:r>
                        <a:rPr lang="en-US" sz="3200" i="1">
                          <a:latin typeface="Cambria Math" panose="02040503050406030204" pitchFamily="18" charset="0"/>
                        </a:rPr>
                        <m:t>∗</m:t>
                      </m:r>
                      <m:r>
                        <m:rPr>
                          <m:sty m:val="p"/>
                        </m:rPr>
                        <a:rPr lang="en-US" sz="3200">
                          <a:latin typeface="Cambria Math" panose="02040503050406030204" pitchFamily="18" charset="0"/>
                        </a:rPr>
                        <m:t>Δ</m:t>
                      </m:r>
                      <m:r>
                        <a:rPr lang="en-US" sz="3200" i="1">
                          <a:latin typeface="Cambria Math" panose="02040503050406030204" pitchFamily="18" charset="0"/>
                        </a:rPr>
                        <m:t>𝑡</m:t>
                      </m:r>
                    </m:oMath>
                  </m:oMathPara>
                </a14:m>
                <a:endParaRPr lang="en-US" sz="3200" dirty="0"/>
              </a:p>
            </p:txBody>
          </p:sp>
        </mc:Choice>
        <mc:Fallback xmlns="">
          <p:sp>
            <p:nvSpPr>
              <p:cNvPr id="6" name="TextBox 5"/>
              <p:cNvSpPr txBox="1">
                <a:spLocks noRot="1" noChangeAspect="1" noMove="1" noResize="1" noEditPoints="1" noAdjustHandles="1" noChangeArrowheads="1" noChangeShapeType="1" noTextEdit="1"/>
              </p:cNvSpPr>
              <p:nvPr/>
            </p:nvSpPr>
            <p:spPr>
              <a:xfrm>
                <a:off x="3712117" y="4309541"/>
                <a:ext cx="9040761" cy="648191"/>
              </a:xfrm>
              <a:prstGeom prst="rect">
                <a:avLst/>
              </a:prstGeom>
              <a:blipFill>
                <a:blip r:embed="rId5"/>
                <a:stretch>
                  <a:fillRect/>
                </a:stretch>
              </a:blipFill>
            </p:spPr>
            <p:txBody>
              <a:bodyPr/>
              <a:lstStyle/>
              <a:p>
                <a:r>
                  <a:rPr lang="en-US">
                    <a:noFill/>
                  </a:rPr>
                  <a:t> </a:t>
                </a:r>
              </a:p>
            </p:txBody>
          </p:sp>
        </mc:Fallback>
      </mc:AlternateContent>
      <p:cxnSp>
        <p:nvCxnSpPr>
          <p:cNvPr id="17" name="Straight Arrow Connector 16"/>
          <p:cNvCxnSpPr/>
          <p:nvPr/>
        </p:nvCxnSpPr>
        <p:spPr>
          <a:xfrm>
            <a:off x="3381491" y="4630994"/>
            <a:ext cx="1061884" cy="0"/>
          </a:xfrm>
          <a:prstGeom prst="straightConnector1">
            <a:avLst/>
          </a:prstGeom>
          <a:ln w="793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grpSp>
        <p:nvGrpSpPr>
          <p:cNvPr id="18" name="Group 17">
            <a:extLst>
              <a:ext uri="{FF2B5EF4-FFF2-40B4-BE49-F238E27FC236}">
                <a16:creationId xmlns:a16="http://schemas.microsoft.com/office/drawing/2014/main" id="{1A366BE3-45A1-4569-B4F2-A59AD9906864}"/>
              </a:ext>
            </a:extLst>
          </p:cNvPr>
          <p:cNvGrpSpPr/>
          <p:nvPr/>
        </p:nvGrpSpPr>
        <p:grpSpPr>
          <a:xfrm>
            <a:off x="2995591" y="1627316"/>
            <a:ext cx="5958276" cy="590174"/>
            <a:chOff x="1537855" y="1537855"/>
            <a:chExt cx="8235540" cy="1177636"/>
          </a:xfrm>
        </p:grpSpPr>
        <p:sp>
          <p:nvSpPr>
            <p:cNvPr id="20" name="Rectangle: Rounded Corners 5">
              <a:extLst>
                <a:ext uri="{FF2B5EF4-FFF2-40B4-BE49-F238E27FC236}">
                  <a16:creationId xmlns:a16="http://schemas.microsoft.com/office/drawing/2014/main" id="{E5FFB7F9-73F0-441C-80E4-66C78507A881}"/>
                </a:ext>
              </a:extLst>
            </p:cNvPr>
            <p:cNvSpPr/>
            <p:nvPr/>
          </p:nvSpPr>
          <p:spPr>
            <a:xfrm>
              <a:off x="1537855" y="1537855"/>
              <a:ext cx="2189018" cy="1177636"/>
            </a:xfrm>
            <a:prstGeom prst="roundRect">
              <a:avLst/>
            </a:prstGeom>
            <a:solidFill>
              <a:srgbClr val="7EBA56"/>
            </a:solidFill>
            <a:ln w="285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Susceptible</a:t>
              </a:r>
            </a:p>
          </p:txBody>
        </p:sp>
        <p:sp>
          <p:nvSpPr>
            <p:cNvPr id="21" name="Rectangle: Rounded Corners 6">
              <a:extLst>
                <a:ext uri="{FF2B5EF4-FFF2-40B4-BE49-F238E27FC236}">
                  <a16:creationId xmlns:a16="http://schemas.microsoft.com/office/drawing/2014/main" id="{24A93B23-2F29-4FE8-A40C-9129651B1BB5}"/>
                </a:ext>
              </a:extLst>
            </p:cNvPr>
            <p:cNvSpPr/>
            <p:nvPr/>
          </p:nvSpPr>
          <p:spPr>
            <a:xfrm>
              <a:off x="4561116" y="1537855"/>
              <a:ext cx="2189018" cy="1177636"/>
            </a:xfrm>
            <a:prstGeom prst="roundRect">
              <a:avLst/>
            </a:prstGeom>
            <a:solidFill>
              <a:srgbClr val="EF8D4B"/>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Infectious</a:t>
              </a:r>
            </a:p>
          </p:txBody>
        </p:sp>
        <p:sp>
          <p:nvSpPr>
            <p:cNvPr id="22" name="Rectangle: Rounded Corners 7">
              <a:extLst>
                <a:ext uri="{FF2B5EF4-FFF2-40B4-BE49-F238E27FC236}">
                  <a16:creationId xmlns:a16="http://schemas.microsoft.com/office/drawing/2014/main" id="{C83E45B5-2657-48A5-A0FB-95403976BC7F}"/>
                </a:ext>
              </a:extLst>
            </p:cNvPr>
            <p:cNvSpPr/>
            <p:nvPr/>
          </p:nvSpPr>
          <p:spPr>
            <a:xfrm>
              <a:off x="7584377" y="1537855"/>
              <a:ext cx="2189018" cy="1177636"/>
            </a:xfrm>
            <a:prstGeom prst="roundRect">
              <a:avLst/>
            </a:prstGeom>
            <a:solidFill>
              <a:srgbClr val="70A8DA"/>
            </a:solidFill>
            <a:ln w="28575">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Recovered</a:t>
              </a:r>
            </a:p>
          </p:txBody>
        </p:sp>
        <p:cxnSp>
          <p:nvCxnSpPr>
            <p:cNvPr id="31" name="Straight Arrow Connector 30">
              <a:extLst>
                <a:ext uri="{FF2B5EF4-FFF2-40B4-BE49-F238E27FC236}">
                  <a16:creationId xmlns:a16="http://schemas.microsoft.com/office/drawing/2014/main" id="{2B8136A5-11B6-41E7-9BB1-CAACE1FD8EC1}"/>
                </a:ext>
              </a:extLst>
            </p:cNvPr>
            <p:cNvCxnSpPr>
              <a:stCxn id="20" idx="3"/>
              <a:endCxn id="21" idx="1"/>
            </p:cNvCxnSpPr>
            <p:nvPr/>
          </p:nvCxnSpPr>
          <p:spPr>
            <a:xfrm>
              <a:off x="3726873" y="2126673"/>
              <a:ext cx="83424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5418146D-B93B-4858-BFDA-43CD992CF826}"/>
                </a:ext>
              </a:extLst>
            </p:cNvPr>
            <p:cNvCxnSpPr/>
            <p:nvPr/>
          </p:nvCxnSpPr>
          <p:spPr>
            <a:xfrm>
              <a:off x="6750134" y="2126673"/>
              <a:ext cx="83424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DA590981-8A4B-4514-8E1A-8FC9AA9C3343}"/>
                  </a:ext>
                </a:extLst>
              </p:cNvPr>
              <p:cNvSpPr txBox="1"/>
              <p:nvPr/>
            </p:nvSpPr>
            <p:spPr>
              <a:xfrm>
                <a:off x="4631603" y="1331337"/>
                <a:ext cx="350824"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𝛽</m:t>
                      </m:r>
                    </m:oMath>
                  </m:oMathPara>
                </a14:m>
                <a:endParaRPr lang="en-US" sz="3200" dirty="0"/>
              </a:p>
            </p:txBody>
          </p:sp>
        </mc:Choice>
        <mc:Fallback xmlns="">
          <p:sp>
            <p:nvSpPr>
              <p:cNvPr id="33" name="TextBox 32">
                <a:extLst>
                  <a:ext uri="{FF2B5EF4-FFF2-40B4-BE49-F238E27FC236}">
                    <a16:creationId xmlns:a16="http://schemas.microsoft.com/office/drawing/2014/main" id="{DA590981-8A4B-4514-8E1A-8FC9AA9C3343}"/>
                  </a:ext>
                </a:extLst>
              </p:cNvPr>
              <p:cNvSpPr txBox="1">
                <a:spLocks noRot="1" noChangeAspect="1" noMove="1" noResize="1" noEditPoints="1" noAdjustHandles="1" noChangeArrowheads="1" noChangeShapeType="1" noTextEdit="1"/>
              </p:cNvSpPr>
              <p:nvPr/>
            </p:nvSpPr>
            <p:spPr>
              <a:xfrm>
                <a:off x="4631603" y="1331337"/>
                <a:ext cx="350824" cy="584775"/>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E1CD86B3-F415-4D18-99A2-550B06FDB65F}"/>
                  </a:ext>
                </a:extLst>
              </p:cNvPr>
              <p:cNvSpPr txBox="1"/>
              <p:nvPr/>
            </p:nvSpPr>
            <p:spPr>
              <a:xfrm>
                <a:off x="6885477" y="1288645"/>
                <a:ext cx="350824"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𝛾</m:t>
                      </m:r>
                    </m:oMath>
                  </m:oMathPara>
                </a14:m>
                <a:endParaRPr lang="en-US" sz="3200" dirty="0"/>
              </a:p>
            </p:txBody>
          </p:sp>
        </mc:Choice>
        <mc:Fallback xmlns="">
          <p:sp>
            <p:nvSpPr>
              <p:cNvPr id="34" name="TextBox 33">
                <a:extLst>
                  <a:ext uri="{FF2B5EF4-FFF2-40B4-BE49-F238E27FC236}">
                    <a16:creationId xmlns:a16="http://schemas.microsoft.com/office/drawing/2014/main" id="{E1CD86B3-F415-4D18-99A2-550B06FDB65F}"/>
                  </a:ext>
                </a:extLst>
              </p:cNvPr>
              <p:cNvSpPr txBox="1">
                <a:spLocks noRot="1" noChangeAspect="1" noMove="1" noResize="1" noEditPoints="1" noAdjustHandles="1" noChangeArrowheads="1" noChangeShapeType="1" noTextEdit="1"/>
              </p:cNvSpPr>
              <p:nvPr/>
            </p:nvSpPr>
            <p:spPr>
              <a:xfrm>
                <a:off x="6885477" y="1288645"/>
                <a:ext cx="350824" cy="584775"/>
              </a:xfrm>
              <a:prstGeom prst="rect">
                <a:avLst/>
              </a:prstGeom>
              <a:blipFill>
                <a:blip r:embed="rId7"/>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1789510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237506"/>
            <a:ext cx="12100956" cy="819398"/>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146957" y="130629"/>
            <a:ext cx="11870872" cy="6531428"/>
          </a:xfrm>
          <a:prstGeom prst="rect">
            <a:avLst/>
          </a:pr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endParaRPr>
          </a:p>
        </p:txBody>
      </p:sp>
      <p:sp>
        <p:nvSpPr>
          <p:cNvPr id="3" name="TextBox 2"/>
          <p:cNvSpPr txBox="1"/>
          <p:nvPr/>
        </p:nvSpPr>
        <p:spPr>
          <a:xfrm>
            <a:off x="473529" y="424543"/>
            <a:ext cx="8262257" cy="523220"/>
          </a:xfrm>
          <a:prstGeom prst="rect">
            <a:avLst/>
          </a:prstGeom>
          <a:noFill/>
        </p:spPr>
        <p:txBody>
          <a:bodyPr wrap="square" rtlCol="0">
            <a:spAutoFit/>
          </a:bodyPr>
          <a:lstStyle/>
          <a:p>
            <a:r>
              <a:rPr lang="en-US" sz="2800" dirty="0">
                <a:solidFill>
                  <a:schemeClr val="bg1"/>
                </a:solidFill>
              </a:rPr>
              <a:t>Compartmental models</a:t>
            </a: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EA1D7AFA-2A62-4896-B8A9-7E02D31F4713}"/>
                  </a:ext>
                </a:extLst>
              </p:cNvPr>
              <p:cNvSpPr txBox="1"/>
              <p:nvPr/>
            </p:nvSpPr>
            <p:spPr>
              <a:xfrm>
                <a:off x="-86685" y="3122968"/>
                <a:ext cx="4316208" cy="2897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sz="3200" b="0" i="1" smtClean="0">
                              <a:latin typeface="Cambria Math" panose="02040503050406030204" pitchFamily="18" charset="0"/>
                            </a:rPr>
                          </m:ctrlPr>
                        </m:fPr>
                        <m:num>
                          <m:r>
                            <a:rPr lang="en-US" sz="3200" b="0" i="1" smtClean="0">
                              <a:latin typeface="Cambria Math" panose="02040503050406030204" pitchFamily="18" charset="0"/>
                            </a:rPr>
                            <m:t>𝑑𝑆</m:t>
                          </m:r>
                        </m:num>
                        <m:den>
                          <m:r>
                            <a:rPr lang="en-US" sz="3200" b="0" i="1" smtClean="0">
                              <a:latin typeface="Cambria Math" panose="02040503050406030204" pitchFamily="18" charset="0"/>
                            </a:rPr>
                            <m:t>𝑑𝑡</m:t>
                          </m:r>
                        </m:den>
                      </m:f>
                      <m:r>
                        <a:rPr lang="en-US" sz="3200" b="0" i="1" smtClean="0">
                          <a:latin typeface="Cambria Math" panose="02040503050406030204" pitchFamily="18" charset="0"/>
                        </a:rPr>
                        <m:t>=−</m:t>
                      </m:r>
                      <m:r>
                        <a:rPr lang="en-US" sz="3200" b="0" i="1" smtClean="0">
                          <a:latin typeface="Cambria Math" panose="02040503050406030204" pitchFamily="18" charset="0"/>
                        </a:rPr>
                        <m:t>𝛽</m:t>
                      </m:r>
                      <m:r>
                        <a:rPr lang="en-US" sz="3200" b="0" i="1" smtClean="0">
                          <a:latin typeface="Cambria Math" panose="02040503050406030204" pitchFamily="18" charset="0"/>
                        </a:rPr>
                        <m:t>𝑆𝐼</m:t>
                      </m:r>
                    </m:oMath>
                    <m:oMath xmlns:m="http://schemas.openxmlformats.org/officeDocument/2006/math">
                      <m:f>
                        <m:fPr>
                          <m:ctrlPr>
                            <a:rPr lang="en-US" sz="3200" b="0" i="1" smtClean="0">
                              <a:latin typeface="Cambria Math" panose="02040503050406030204" pitchFamily="18" charset="0"/>
                            </a:rPr>
                          </m:ctrlPr>
                        </m:fPr>
                        <m:num>
                          <m:r>
                            <a:rPr lang="en-US" sz="3200" b="0" i="1" smtClean="0">
                              <a:latin typeface="Cambria Math" panose="02040503050406030204" pitchFamily="18" charset="0"/>
                            </a:rPr>
                            <m:t>𝑑𝐼</m:t>
                          </m:r>
                        </m:num>
                        <m:den>
                          <m:r>
                            <a:rPr lang="en-US" sz="3200" b="0" i="1" smtClean="0">
                              <a:latin typeface="Cambria Math" panose="02040503050406030204" pitchFamily="18" charset="0"/>
                            </a:rPr>
                            <m:t>𝑑𝑡</m:t>
                          </m:r>
                        </m:den>
                      </m:f>
                      <m:r>
                        <a:rPr lang="en-US" sz="3200" b="0" i="1" smtClean="0">
                          <a:latin typeface="Cambria Math" panose="02040503050406030204" pitchFamily="18" charset="0"/>
                        </a:rPr>
                        <m:t>=</m:t>
                      </m:r>
                      <m:r>
                        <a:rPr lang="en-US" sz="3200" b="0" i="1" smtClean="0">
                          <a:latin typeface="Cambria Math" panose="02040503050406030204" pitchFamily="18" charset="0"/>
                        </a:rPr>
                        <m:t>𝛽</m:t>
                      </m:r>
                      <m:r>
                        <a:rPr lang="en-US" sz="3200" b="0" i="1" smtClean="0">
                          <a:latin typeface="Cambria Math" panose="02040503050406030204" pitchFamily="18" charset="0"/>
                        </a:rPr>
                        <m:t>𝑆𝐼</m:t>
                      </m:r>
                      <m:r>
                        <a:rPr lang="en-US" sz="3200" b="0" i="1" smtClean="0">
                          <a:latin typeface="Cambria Math" panose="02040503050406030204" pitchFamily="18" charset="0"/>
                        </a:rPr>
                        <m:t> −</m:t>
                      </m:r>
                      <m:r>
                        <a:rPr lang="en-US" sz="3200" b="0" i="1" smtClean="0">
                          <a:latin typeface="Cambria Math" panose="02040503050406030204" pitchFamily="18" charset="0"/>
                        </a:rPr>
                        <m:t>𝛾</m:t>
                      </m:r>
                      <m:r>
                        <a:rPr lang="en-US" sz="3200" b="0" i="1" smtClean="0">
                          <a:latin typeface="Cambria Math" panose="02040503050406030204" pitchFamily="18" charset="0"/>
                        </a:rPr>
                        <m:t>𝐼</m:t>
                      </m:r>
                    </m:oMath>
                    <m:oMath xmlns:m="http://schemas.openxmlformats.org/officeDocument/2006/math">
                      <m:f>
                        <m:fPr>
                          <m:ctrlPr>
                            <a:rPr lang="en-US" sz="3200" b="0" i="1" smtClean="0">
                              <a:latin typeface="Cambria Math" panose="02040503050406030204" pitchFamily="18" charset="0"/>
                            </a:rPr>
                          </m:ctrlPr>
                        </m:fPr>
                        <m:num>
                          <m:r>
                            <a:rPr lang="en-US" sz="3200" b="0" i="1" smtClean="0">
                              <a:latin typeface="Cambria Math" panose="02040503050406030204" pitchFamily="18" charset="0"/>
                            </a:rPr>
                            <m:t>𝑑𝑅</m:t>
                          </m:r>
                        </m:num>
                        <m:den>
                          <m:r>
                            <a:rPr lang="en-US" sz="3200" b="0" i="1" smtClean="0">
                              <a:latin typeface="Cambria Math" panose="02040503050406030204" pitchFamily="18" charset="0"/>
                            </a:rPr>
                            <m:t>𝑑𝑡</m:t>
                          </m:r>
                        </m:den>
                      </m:f>
                      <m:r>
                        <a:rPr lang="en-US" sz="3200" b="0" i="1" smtClean="0">
                          <a:latin typeface="Cambria Math" panose="02040503050406030204" pitchFamily="18" charset="0"/>
                        </a:rPr>
                        <m:t>=</m:t>
                      </m:r>
                      <m:r>
                        <a:rPr lang="en-US" sz="3200" b="0" i="1" smtClean="0">
                          <a:latin typeface="Cambria Math" panose="02040503050406030204" pitchFamily="18" charset="0"/>
                        </a:rPr>
                        <m:t>𝛾</m:t>
                      </m:r>
                      <m:r>
                        <a:rPr lang="en-US" sz="3200" b="0" i="1" smtClean="0">
                          <a:latin typeface="Cambria Math" panose="02040503050406030204" pitchFamily="18" charset="0"/>
                        </a:rPr>
                        <m:t>𝐼</m:t>
                      </m:r>
                    </m:oMath>
                  </m:oMathPara>
                </a14:m>
                <a:endParaRPr lang="en-US" sz="3600" b="0" dirty="0"/>
              </a:p>
            </p:txBody>
          </p:sp>
        </mc:Choice>
        <mc:Fallback xmlns="">
          <p:sp>
            <p:nvSpPr>
              <p:cNvPr id="19" name="TextBox 18">
                <a:extLst>
                  <a:ext uri="{FF2B5EF4-FFF2-40B4-BE49-F238E27FC236}">
                    <a16:creationId xmlns:a16="http://schemas.microsoft.com/office/drawing/2014/main" id="{EA1D7AFA-2A62-4896-B8A9-7E02D31F4713}"/>
                  </a:ext>
                </a:extLst>
              </p:cNvPr>
              <p:cNvSpPr txBox="1">
                <a:spLocks noRot="1" noChangeAspect="1" noMove="1" noResize="1" noEditPoints="1" noAdjustHandles="1" noChangeArrowheads="1" noChangeShapeType="1" noTextEdit="1"/>
              </p:cNvSpPr>
              <p:nvPr/>
            </p:nvSpPr>
            <p:spPr>
              <a:xfrm>
                <a:off x="-86685" y="3122968"/>
                <a:ext cx="4316208" cy="2897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A1D7AFA-2A62-4896-B8A9-7E02D31F4713}"/>
                  </a:ext>
                </a:extLst>
              </p:cNvPr>
              <p:cNvSpPr txBox="1"/>
              <p:nvPr/>
            </p:nvSpPr>
            <p:spPr>
              <a:xfrm>
                <a:off x="2851386" y="5236180"/>
                <a:ext cx="8374977"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𝑅</m:t>
                      </m:r>
                      <m:d>
                        <m:dPr>
                          <m:ctrlPr>
                            <a:rPr lang="en-US" sz="3200" i="1">
                              <a:latin typeface="Cambria Math" panose="02040503050406030204" pitchFamily="18" charset="0"/>
                            </a:rPr>
                          </m:ctrlPr>
                        </m:dPr>
                        <m:e>
                          <m:r>
                            <a:rPr lang="en-US" sz="3200" i="1">
                              <a:latin typeface="Cambria Math" panose="02040503050406030204" pitchFamily="18" charset="0"/>
                            </a:rPr>
                            <m:t>𝑡</m:t>
                          </m:r>
                          <m:r>
                            <a:rPr lang="en-US" sz="3200" i="1">
                              <a:latin typeface="Cambria Math" panose="02040503050406030204" pitchFamily="18" charset="0"/>
                            </a:rPr>
                            <m:t>+</m:t>
                          </m:r>
                          <m:r>
                            <m:rPr>
                              <m:sty m:val="p"/>
                            </m:rPr>
                            <a:rPr lang="en-US" sz="3200">
                              <a:latin typeface="Cambria Math" panose="02040503050406030204" pitchFamily="18" charset="0"/>
                            </a:rPr>
                            <m:t>Δ</m:t>
                          </m:r>
                          <m:r>
                            <a:rPr lang="en-US" sz="3200" i="1">
                              <a:latin typeface="Cambria Math" panose="02040503050406030204" pitchFamily="18" charset="0"/>
                            </a:rPr>
                            <m:t>𝑡</m:t>
                          </m:r>
                        </m:e>
                      </m:d>
                      <m:r>
                        <a:rPr lang="en-US" sz="3200" i="1">
                          <a:latin typeface="Cambria Math" panose="02040503050406030204" pitchFamily="18" charset="0"/>
                        </a:rPr>
                        <m:t>≈</m:t>
                      </m:r>
                      <m:r>
                        <a:rPr lang="en-US" sz="3200" b="0" i="1" smtClean="0">
                          <a:latin typeface="Cambria Math" panose="02040503050406030204" pitchFamily="18" charset="0"/>
                        </a:rPr>
                        <m:t>𝑅</m:t>
                      </m:r>
                      <m:d>
                        <m:dPr>
                          <m:ctrlPr>
                            <a:rPr lang="en-US" sz="3200" i="1">
                              <a:latin typeface="Cambria Math" panose="02040503050406030204" pitchFamily="18" charset="0"/>
                            </a:rPr>
                          </m:ctrlPr>
                        </m:dPr>
                        <m:e>
                          <m:r>
                            <a:rPr lang="en-US" sz="3200" i="1">
                              <a:latin typeface="Cambria Math" panose="02040503050406030204" pitchFamily="18" charset="0"/>
                            </a:rPr>
                            <m:t>𝑡</m:t>
                          </m:r>
                        </m:e>
                      </m:d>
                      <m:r>
                        <a:rPr lang="en-US" sz="3200" b="0" i="1" smtClean="0">
                          <a:latin typeface="Cambria Math" panose="02040503050406030204" pitchFamily="18" charset="0"/>
                        </a:rPr>
                        <m:t>+</m:t>
                      </m:r>
                      <m:r>
                        <a:rPr lang="en-US" sz="3200" b="0" i="1" smtClean="0">
                          <a:latin typeface="Cambria Math" panose="02040503050406030204" pitchFamily="18" charset="0"/>
                        </a:rPr>
                        <m:t>𝛾</m:t>
                      </m:r>
                      <m:r>
                        <a:rPr lang="en-US" sz="3200" i="1">
                          <a:latin typeface="Cambria Math" panose="02040503050406030204" pitchFamily="18" charset="0"/>
                        </a:rPr>
                        <m:t>𝐼</m:t>
                      </m:r>
                      <m:d>
                        <m:dPr>
                          <m:ctrlPr>
                            <a:rPr lang="en-US" sz="3200" i="1">
                              <a:latin typeface="Cambria Math" panose="02040503050406030204" pitchFamily="18" charset="0"/>
                            </a:rPr>
                          </m:ctrlPr>
                        </m:dPr>
                        <m:e>
                          <m:r>
                            <a:rPr lang="en-US" sz="3200" i="1">
                              <a:latin typeface="Cambria Math" panose="02040503050406030204" pitchFamily="18" charset="0"/>
                            </a:rPr>
                            <m:t>𝑡</m:t>
                          </m:r>
                        </m:e>
                      </m:d>
                      <m:r>
                        <a:rPr lang="en-US" sz="3200" i="1">
                          <a:latin typeface="Cambria Math" panose="02040503050406030204" pitchFamily="18" charset="0"/>
                        </a:rPr>
                        <m:t>∗</m:t>
                      </m:r>
                      <m:r>
                        <m:rPr>
                          <m:sty m:val="p"/>
                        </m:rPr>
                        <a:rPr lang="en-US" sz="3200">
                          <a:latin typeface="Cambria Math" panose="02040503050406030204" pitchFamily="18" charset="0"/>
                        </a:rPr>
                        <m:t>Δ</m:t>
                      </m:r>
                      <m:r>
                        <a:rPr lang="en-US" sz="3200" i="1">
                          <a:latin typeface="Cambria Math" panose="02040503050406030204" pitchFamily="18" charset="0"/>
                        </a:rPr>
                        <m:t>𝑡</m:t>
                      </m:r>
                      <m:r>
                        <a:rPr lang="en-US" sz="3200" i="1">
                          <a:latin typeface="Cambria Math" panose="02040503050406030204" pitchFamily="18" charset="0"/>
                        </a:rPr>
                        <m:t> </m:t>
                      </m:r>
                    </m:oMath>
                  </m:oMathPara>
                </a14:m>
                <a:endParaRPr lang="en-US" sz="3200" i="1" dirty="0">
                  <a:latin typeface="Cambria Math" panose="02040503050406030204" pitchFamily="18" charset="0"/>
                </a:endParaRPr>
              </a:p>
            </p:txBody>
          </p:sp>
        </mc:Choice>
        <mc:Fallback xmlns="">
          <p:sp>
            <p:nvSpPr>
              <p:cNvPr id="21" name="TextBox 20">
                <a:extLst>
                  <a:ext uri="{FF2B5EF4-FFF2-40B4-BE49-F238E27FC236}">
                    <a16:creationId xmlns:a16="http://schemas.microsoft.com/office/drawing/2014/main" id="{EA1D7AFA-2A62-4896-B8A9-7E02D31F4713}"/>
                  </a:ext>
                </a:extLst>
              </p:cNvPr>
              <p:cNvSpPr txBox="1">
                <a:spLocks noRot="1" noChangeAspect="1" noMove="1" noResize="1" noEditPoints="1" noAdjustHandles="1" noChangeArrowheads="1" noChangeShapeType="1" noTextEdit="1"/>
              </p:cNvSpPr>
              <p:nvPr/>
            </p:nvSpPr>
            <p:spPr>
              <a:xfrm>
                <a:off x="2851386" y="5236180"/>
                <a:ext cx="8374977" cy="58477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3983495" y="3392727"/>
                <a:ext cx="6916993"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3200" i="1">
                          <a:latin typeface="Cambria Math" panose="02040503050406030204" pitchFamily="18" charset="0"/>
                        </a:rPr>
                        <m:t>𝑆</m:t>
                      </m:r>
                      <m:d>
                        <m:dPr>
                          <m:ctrlPr>
                            <a:rPr lang="en-US" sz="3200" i="1">
                              <a:latin typeface="Cambria Math" panose="02040503050406030204" pitchFamily="18" charset="0"/>
                            </a:rPr>
                          </m:ctrlPr>
                        </m:dPr>
                        <m:e>
                          <m:r>
                            <a:rPr lang="en-US" sz="3200" i="1">
                              <a:latin typeface="Cambria Math" panose="02040503050406030204" pitchFamily="18" charset="0"/>
                            </a:rPr>
                            <m:t>𝑡</m:t>
                          </m:r>
                          <m:r>
                            <a:rPr lang="en-US" sz="3200" i="1">
                              <a:latin typeface="Cambria Math" panose="02040503050406030204" pitchFamily="18" charset="0"/>
                            </a:rPr>
                            <m:t>+</m:t>
                          </m:r>
                          <m:r>
                            <m:rPr>
                              <m:sty m:val="p"/>
                            </m:rPr>
                            <a:rPr lang="en-US" sz="3200">
                              <a:latin typeface="Cambria Math" panose="02040503050406030204" pitchFamily="18" charset="0"/>
                            </a:rPr>
                            <m:t>Δ</m:t>
                          </m:r>
                          <m:r>
                            <a:rPr lang="en-US" sz="3200" i="1">
                              <a:latin typeface="Cambria Math" panose="02040503050406030204" pitchFamily="18" charset="0"/>
                            </a:rPr>
                            <m:t>𝑡</m:t>
                          </m:r>
                        </m:e>
                      </m:d>
                      <m:r>
                        <a:rPr lang="en-US" sz="3200" i="1">
                          <a:latin typeface="Cambria Math" panose="02040503050406030204" pitchFamily="18" charset="0"/>
                        </a:rPr>
                        <m:t>≈</m:t>
                      </m:r>
                      <m:r>
                        <a:rPr lang="en-US" sz="3200" i="1">
                          <a:latin typeface="Cambria Math" panose="02040503050406030204" pitchFamily="18" charset="0"/>
                        </a:rPr>
                        <m:t>𝑆</m:t>
                      </m:r>
                      <m:d>
                        <m:dPr>
                          <m:ctrlPr>
                            <a:rPr lang="en-US" sz="3200" i="1">
                              <a:latin typeface="Cambria Math" panose="02040503050406030204" pitchFamily="18" charset="0"/>
                            </a:rPr>
                          </m:ctrlPr>
                        </m:dPr>
                        <m:e>
                          <m:r>
                            <a:rPr lang="en-US" sz="3200" i="1">
                              <a:latin typeface="Cambria Math" panose="02040503050406030204" pitchFamily="18" charset="0"/>
                            </a:rPr>
                            <m:t>𝑡</m:t>
                          </m:r>
                        </m:e>
                      </m:d>
                      <m:r>
                        <a:rPr lang="en-US" sz="3200" i="1">
                          <a:latin typeface="Cambria Math" panose="02040503050406030204" pitchFamily="18" charset="0"/>
                        </a:rPr>
                        <m:t>−</m:t>
                      </m:r>
                      <m:r>
                        <a:rPr lang="en-US" sz="3200" i="1">
                          <a:latin typeface="Cambria Math" panose="02040503050406030204" pitchFamily="18" charset="0"/>
                        </a:rPr>
                        <m:t>𝛽</m:t>
                      </m:r>
                      <m:r>
                        <a:rPr lang="en-US" sz="3200" i="1">
                          <a:latin typeface="Cambria Math" panose="02040503050406030204" pitchFamily="18" charset="0"/>
                        </a:rPr>
                        <m:t>𝑆</m:t>
                      </m:r>
                      <m:d>
                        <m:dPr>
                          <m:ctrlPr>
                            <a:rPr lang="en-US" sz="3200" i="1">
                              <a:latin typeface="Cambria Math" panose="02040503050406030204" pitchFamily="18" charset="0"/>
                            </a:rPr>
                          </m:ctrlPr>
                        </m:dPr>
                        <m:e>
                          <m:r>
                            <a:rPr lang="en-US" sz="3200" i="1">
                              <a:latin typeface="Cambria Math" panose="02040503050406030204" pitchFamily="18" charset="0"/>
                            </a:rPr>
                            <m:t>𝑡</m:t>
                          </m:r>
                        </m:e>
                      </m:d>
                      <m:r>
                        <a:rPr lang="en-US" sz="3200" i="1">
                          <a:latin typeface="Cambria Math" panose="02040503050406030204" pitchFamily="18" charset="0"/>
                        </a:rPr>
                        <m:t>𝐼</m:t>
                      </m:r>
                      <m:d>
                        <m:dPr>
                          <m:ctrlPr>
                            <a:rPr lang="en-US" sz="3200" i="1">
                              <a:latin typeface="Cambria Math" panose="02040503050406030204" pitchFamily="18" charset="0"/>
                            </a:rPr>
                          </m:ctrlPr>
                        </m:dPr>
                        <m:e>
                          <m:r>
                            <a:rPr lang="en-US" sz="3200" i="1">
                              <a:latin typeface="Cambria Math" panose="02040503050406030204" pitchFamily="18" charset="0"/>
                            </a:rPr>
                            <m:t>𝑡</m:t>
                          </m:r>
                        </m:e>
                      </m:d>
                      <m:r>
                        <a:rPr lang="en-US" sz="3200" i="1">
                          <a:latin typeface="Cambria Math" panose="02040503050406030204" pitchFamily="18" charset="0"/>
                        </a:rPr>
                        <m:t>∗</m:t>
                      </m:r>
                      <m:r>
                        <m:rPr>
                          <m:sty m:val="p"/>
                        </m:rPr>
                        <a:rPr lang="en-US" sz="3200">
                          <a:latin typeface="Cambria Math" panose="02040503050406030204" pitchFamily="18" charset="0"/>
                        </a:rPr>
                        <m:t>Δ</m:t>
                      </m:r>
                      <m:r>
                        <a:rPr lang="en-US" sz="3200" i="1">
                          <a:latin typeface="Cambria Math" panose="02040503050406030204" pitchFamily="18" charset="0"/>
                        </a:rPr>
                        <m:t>𝑡</m:t>
                      </m:r>
                      <m:r>
                        <a:rPr lang="en-US" sz="3200" i="1">
                          <a:latin typeface="Cambria Math" panose="02040503050406030204" pitchFamily="18" charset="0"/>
                        </a:rPr>
                        <m:t> </m:t>
                      </m:r>
                    </m:oMath>
                  </m:oMathPara>
                </a14:m>
                <a:endParaRPr lang="en-US" sz="3200" dirty="0"/>
              </a:p>
            </p:txBody>
          </p:sp>
        </mc:Choice>
        <mc:Fallback xmlns="">
          <p:sp>
            <p:nvSpPr>
              <p:cNvPr id="5" name="TextBox 4"/>
              <p:cNvSpPr txBox="1">
                <a:spLocks noRot="1" noChangeAspect="1" noMove="1" noResize="1" noEditPoints="1" noAdjustHandles="1" noChangeArrowheads="1" noChangeShapeType="1" noTextEdit="1"/>
              </p:cNvSpPr>
              <p:nvPr/>
            </p:nvSpPr>
            <p:spPr>
              <a:xfrm>
                <a:off x="3983495" y="3392727"/>
                <a:ext cx="6916993" cy="584775"/>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3712117" y="4309541"/>
                <a:ext cx="9040761" cy="64819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3200" i="1">
                          <a:latin typeface="Cambria Math" panose="02040503050406030204" pitchFamily="18" charset="0"/>
                        </a:rPr>
                        <m:t>𝐼</m:t>
                      </m:r>
                      <m:d>
                        <m:dPr>
                          <m:ctrlPr>
                            <a:rPr lang="en-US" sz="3200" i="1">
                              <a:latin typeface="Cambria Math" panose="02040503050406030204" pitchFamily="18" charset="0"/>
                            </a:rPr>
                          </m:ctrlPr>
                        </m:dPr>
                        <m:e>
                          <m:r>
                            <a:rPr lang="en-US" sz="3200" i="1">
                              <a:latin typeface="Cambria Math" panose="02040503050406030204" pitchFamily="18" charset="0"/>
                            </a:rPr>
                            <m:t>𝑡</m:t>
                          </m:r>
                          <m:r>
                            <a:rPr lang="en-US" sz="3200" i="1">
                              <a:latin typeface="Cambria Math" panose="02040503050406030204" pitchFamily="18" charset="0"/>
                            </a:rPr>
                            <m:t>+</m:t>
                          </m:r>
                          <m:r>
                            <m:rPr>
                              <m:sty m:val="p"/>
                            </m:rPr>
                            <a:rPr lang="en-US" sz="3200">
                              <a:latin typeface="Cambria Math" panose="02040503050406030204" pitchFamily="18" charset="0"/>
                            </a:rPr>
                            <m:t>Δ</m:t>
                          </m:r>
                          <m:r>
                            <a:rPr lang="en-US" sz="3200" i="1">
                              <a:latin typeface="Cambria Math" panose="02040503050406030204" pitchFamily="18" charset="0"/>
                            </a:rPr>
                            <m:t>𝑡</m:t>
                          </m:r>
                        </m:e>
                      </m:d>
                      <m:r>
                        <a:rPr lang="en-US" sz="3200" i="1">
                          <a:latin typeface="Cambria Math" panose="02040503050406030204" pitchFamily="18" charset="0"/>
                        </a:rPr>
                        <m:t>≈</m:t>
                      </m:r>
                      <m:r>
                        <a:rPr lang="en-US" sz="3200" i="1">
                          <a:latin typeface="Cambria Math" panose="02040503050406030204" pitchFamily="18" charset="0"/>
                        </a:rPr>
                        <m:t>𝐼</m:t>
                      </m:r>
                      <m:d>
                        <m:dPr>
                          <m:ctrlPr>
                            <a:rPr lang="en-US" sz="3200" i="1">
                              <a:latin typeface="Cambria Math" panose="02040503050406030204" pitchFamily="18" charset="0"/>
                            </a:rPr>
                          </m:ctrlPr>
                        </m:dPr>
                        <m:e>
                          <m:r>
                            <a:rPr lang="en-US" sz="3200" i="1">
                              <a:latin typeface="Cambria Math" panose="02040503050406030204" pitchFamily="18" charset="0"/>
                            </a:rPr>
                            <m:t>𝑡</m:t>
                          </m:r>
                        </m:e>
                      </m:d>
                      <m:r>
                        <a:rPr lang="en-US" sz="3200" i="1">
                          <a:latin typeface="Cambria Math" panose="02040503050406030204" pitchFamily="18" charset="0"/>
                        </a:rPr>
                        <m:t>+</m:t>
                      </m:r>
                      <m:d>
                        <m:dPr>
                          <m:ctrlPr>
                            <a:rPr lang="en-US" sz="3200" i="1">
                              <a:latin typeface="Cambria Math" panose="02040503050406030204" pitchFamily="18" charset="0"/>
                            </a:rPr>
                          </m:ctrlPr>
                        </m:dPr>
                        <m:e>
                          <m:r>
                            <a:rPr lang="en-US" sz="3200" i="1">
                              <a:latin typeface="Cambria Math" panose="02040503050406030204" pitchFamily="18" charset="0"/>
                            </a:rPr>
                            <m:t>𝛽</m:t>
                          </m:r>
                          <m:r>
                            <a:rPr lang="en-US" sz="3200" i="1">
                              <a:latin typeface="Cambria Math" panose="02040503050406030204" pitchFamily="18" charset="0"/>
                            </a:rPr>
                            <m:t>𝑆</m:t>
                          </m:r>
                          <m:d>
                            <m:dPr>
                              <m:ctrlPr>
                                <a:rPr lang="en-US" sz="3200" i="1">
                                  <a:latin typeface="Cambria Math" panose="02040503050406030204" pitchFamily="18" charset="0"/>
                                </a:rPr>
                              </m:ctrlPr>
                            </m:dPr>
                            <m:e>
                              <m:r>
                                <a:rPr lang="en-US" sz="3200" i="1">
                                  <a:latin typeface="Cambria Math" panose="02040503050406030204" pitchFamily="18" charset="0"/>
                                </a:rPr>
                                <m:t>𝑡</m:t>
                              </m:r>
                            </m:e>
                          </m:d>
                          <m:r>
                            <a:rPr lang="en-US" sz="3200" i="1">
                              <a:latin typeface="Cambria Math" panose="02040503050406030204" pitchFamily="18" charset="0"/>
                            </a:rPr>
                            <m:t>𝐼</m:t>
                          </m:r>
                          <m:d>
                            <m:dPr>
                              <m:ctrlPr>
                                <a:rPr lang="en-US" sz="3200" i="1">
                                  <a:latin typeface="Cambria Math" panose="02040503050406030204" pitchFamily="18" charset="0"/>
                                </a:rPr>
                              </m:ctrlPr>
                            </m:dPr>
                            <m:e>
                              <m:r>
                                <a:rPr lang="en-US" sz="3200" i="1">
                                  <a:latin typeface="Cambria Math" panose="02040503050406030204" pitchFamily="18" charset="0"/>
                                </a:rPr>
                                <m:t>𝑡</m:t>
                              </m:r>
                            </m:e>
                          </m:d>
                          <m:r>
                            <a:rPr lang="en-US" sz="3200" i="1">
                              <a:latin typeface="Cambria Math" panose="02040503050406030204" pitchFamily="18" charset="0"/>
                            </a:rPr>
                            <m:t>−</m:t>
                          </m:r>
                          <m:r>
                            <a:rPr lang="en-US" sz="3200" i="1">
                              <a:latin typeface="Cambria Math" panose="02040503050406030204" pitchFamily="18" charset="0"/>
                            </a:rPr>
                            <m:t>𝛾</m:t>
                          </m:r>
                          <m:r>
                            <a:rPr lang="en-US" sz="3200" i="1">
                              <a:latin typeface="Cambria Math" panose="02040503050406030204" pitchFamily="18" charset="0"/>
                            </a:rPr>
                            <m:t>𝐼</m:t>
                          </m:r>
                          <m:d>
                            <m:dPr>
                              <m:ctrlPr>
                                <a:rPr lang="en-US" sz="3200" i="1">
                                  <a:latin typeface="Cambria Math" panose="02040503050406030204" pitchFamily="18" charset="0"/>
                                </a:rPr>
                              </m:ctrlPr>
                            </m:dPr>
                            <m:e>
                              <m:r>
                                <a:rPr lang="en-US" sz="3200" i="1">
                                  <a:latin typeface="Cambria Math" panose="02040503050406030204" pitchFamily="18" charset="0"/>
                                </a:rPr>
                                <m:t>𝑡</m:t>
                              </m:r>
                            </m:e>
                          </m:d>
                        </m:e>
                      </m:d>
                      <m:r>
                        <a:rPr lang="en-US" sz="3200" i="1">
                          <a:latin typeface="Cambria Math" panose="02040503050406030204" pitchFamily="18" charset="0"/>
                        </a:rPr>
                        <m:t>∗</m:t>
                      </m:r>
                      <m:r>
                        <m:rPr>
                          <m:sty m:val="p"/>
                        </m:rPr>
                        <a:rPr lang="en-US" sz="3200">
                          <a:latin typeface="Cambria Math" panose="02040503050406030204" pitchFamily="18" charset="0"/>
                        </a:rPr>
                        <m:t>Δ</m:t>
                      </m:r>
                      <m:r>
                        <a:rPr lang="en-US" sz="3200" i="1">
                          <a:latin typeface="Cambria Math" panose="02040503050406030204" pitchFamily="18" charset="0"/>
                        </a:rPr>
                        <m:t>𝑡</m:t>
                      </m:r>
                    </m:oMath>
                  </m:oMathPara>
                </a14:m>
                <a:endParaRPr lang="en-US" sz="3200" dirty="0"/>
              </a:p>
            </p:txBody>
          </p:sp>
        </mc:Choice>
        <mc:Fallback xmlns="">
          <p:sp>
            <p:nvSpPr>
              <p:cNvPr id="6" name="TextBox 5"/>
              <p:cNvSpPr txBox="1">
                <a:spLocks noRot="1" noChangeAspect="1" noMove="1" noResize="1" noEditPoints="1" noAdjustHandles="1" noChangeArrowheads="1" noChangeShapeType="1" noTextEdit="1"/>
              </p:cNvSpPr>
              <p:nvPr/>
            </p:nvSpPr>
            <p:spPr>
              <a:xfrm>
                <a:off x="3712117" y="4309541"/>
                <a:ext cx="9040761" cy="648191"/>
              </a:xfrm>
              <a:prstGeom prst="rect">
                <a:avLst/>
              </a:prstGeom>
              <a:blipFill>
                <a:blip r:embed="rId6"/>
                <a:stretch>
                  <a:fillRect/>
                </a:stretch>
              </a:blipFill>
            </p:spPr>
            <p:txBody>
              <a:bodyPr/>
              <a:lstStyle/>
              <a:p>
                <a:r>
                  <a:rPr lang="en-US">
                    <a:noFill/>
                  </a:rPr>
                  <a:t> </a:t>
                </a:r>
              </a:p>
            </p:txBody>
          </p:sp>
        </mc:Fallback>
      </mc:AlternateContent>
      <p:cxnSp>
        <p:nvCxnSpPr>
          <p:cNvPr id="17" name="Straight Arrow Connector 16"/>
          <p:cNvCxnSpPr/>
          <p:nvPr/>
        </p:nvCxnSpPr>
        <p:spPr>
          <a:xfrm>
            <a:off x="3340510" y="5545394"/>
            <a:ext cx="1061884" cy="0"/>
          </a:xfrm>
          <a:prstGeom prst="straightConnector1">
            <a:avLst/>
          </a:prstGeom>
          <a:ln w="793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grpSp>
        <p:nvGrpSpPr>
          <p:cNvPr id="18" name="Group 17">
            <a:extLst>
              <a:ext uri="{FF2B5EF4-FFF2-40B4-BE49-F238E27FC236}">
                <a16:creationId xmlns:a16="http://schemas.microsoft.com/office/drawing/2014/main" id="{131AF776-C9A3-4941-849E-DA653217326C}"/>
              </a:ext>
            </a:extLst>
          </p:cNvPr>
          <p:cNvGrpSpPr/>
          <p:nvPr/>
        </p:nvGrpSpPr>
        <p:grpSpPr>
          <a:xfrm>
            <a:off x="2995591" y="1627316"/>
            <a:ext cx="5958276" cy="590174"/>
            <a:chOff x="1537855" y="1537855"/>
            <a:chExt cx="8235540" cy="1177636"/>
          </a:xfrm>
        </p:grpSpPr>
        <p:sp>
          <p:nvSpPr>
            <p:cNvPr id="20" name="Rectangle: Rounded Corners 5">
              <a:extLst>
                <a:ext uri="{FF2B5EF4-FFF2-40B4-BE49-F238E27FC236}">
                  <a16:creationId xmlns:a16="http://schemas.microsoft.com/office/drawing/2014/main" id="{1ED78DC0-E13D-4470-88A6-E71C4ECBCFEB}"/>
                </a:ext>
              </a:extLst>
            </p:cNvPr>
            <p:cNvSpPr/>
            <p:nvPr/>
          </p:nvSpPr>
          <p:spPr>
            <a:xfrm>
              <a:off x="1537855" y="1537855"/>
              <a:ext cx="2189018" cy="1177636"/>
            </a:xfrm>
            <a:prstGeom prst="roundRect">
              <a:avLst/>
            </a:prstGeom>
            <a:solidFill>
              <a:srgbClr val="7EBA56"/>
            </a:solidFill>
            <a:ln w="285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Susceptible</a:t>
              </a:r>
            </a:p>
          </p:txBody>
        </p:sp>
        <p:sp>
          <p:nvSpPr>
            <p:cNvPr id="22" name="Rectangle: Rounded Corners 6">
              <a:extLst>
                <a:ext uri="{FF2B5EF4-FFF2-40B4-BE49-F238E27FC236}">
                  <a16:creationId xmlns:a16="http://schemas.microsoft.com/office/drawing/2014/main" id="{A962A878-6B80-4769-A9C8-582D2E3A65D3}"/>
                </a:ext>
              </a:extLst>
            </p:cNvPr>
            <p:cNvSpPr/>
            <p:nvPr/>
          </p:nvSpPr>
          <p:spPr>
            <a:xfrm>
              <a:off x="4561116" y="1537855"/>
              <a:ext cx="2189018" cy="1177636"/>
            </a:xfrm>
            <a:prstGeom prst="roundRect">
              <a:avLst/>
            </a:prstGeom>
            <a:solidFill>
              <a:srgbClr val="EF8D4B"/>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Infectious</a:t>
              </a:r>
            </a:p>
          </p:txBody>
        </p:sp>
        <p:sp>
          <p:nvSpPr>
            <p:cNvPr id="31" name="Rectangle: Rounded Corners 7">
              <a:extLst>
                <a:ext uri="{FF2B5EF4-FFF2-40B4-BE49-F238E27FC236}">
                  <a16:creationId xmlns:a16="http://schemas.microsoft.com/office/drawing/2014/main" id="{E05187DA-9F29-4B10-968D-ECF5C1DCA899}"/>
                </a:ext>
              </a:extLst>
            </p:cNvPr>
            <p:cNvSpPr/>
            <p:nvPr/>
          </p:nvSpPr>
          <p:spPr>
            <a:xfrm>
              <a:off x="7584377" y="1537855"/>
              <a:ext cx="2189018" cy="1177636"/>
            </a:xfrm>
            <a:prstGeom prst="roundRect">
              <a:avLst/>
            </a:prstGeom>
            <a:solidFill>
              <a:srgbClr val="70A8DA"/>
            </a:solidFill>
            <a:ln w="28575">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Recovered</a:t>
              </a:r>
            </a:p>
          </p:txBody>
        </p:sp>
        <p:cxnSp>
          <p:nvCxnSpPr>
            <p:cNvPr id="32" name="Straight Arrow Connector 31">
              <a:extLst>
                <a:ext uri="{FF2B5EF4-FFF2-40B4-BE49-F238E27FC236}">
                  <a16:creationId xmlns:a16="http://schemas.microsoft.com/office/drawing/2014/main" id="{C9931700-A851-4162-9ABD-B755120BF4F3}"/>
                </a:ext>
              </a:extLst>
            </p:cNvPr>
            <p:cNvCxnSpPr>
              <a:stCxn id="20" idx="3"/>
              <a:endCxn id="22" idx="1"/>
            </p:cNvCxnSpPr>
            <p:nvPr/>
          </p:nvCxnSpPr>
          <p:spPr>
            <a:xfrm>
              <a:off x="3726873" y="2126673"/>
              <a:ext cx="83424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CF675948-6464-4FE3-9FD1-17E2EC6BB687}"/>
                </a:ext>
              </a:extLst>
            </p:cNvPr>
            <p:cNvCxnSpPr/>
            <p:nvPr/>
          </p:nvCxnSpPr>
          <p:spPr>
            <a:xfrm>
              <a:off x="6750134" y="2126673"/>
              <a:ext cx="83424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4749A2CF-C1EF-4AB9-ADEA-C942A2B0CAE3}"/>
                  </a:ext>
                </a:extLst>
              </p:cNvPr>
              <p:cNvSpPr txBox="1"/>
              <p:nvPr/>
            </p:nvSpPr>
            <p:spPr>
              <a:xfrm>
                <a:off x="4631603" y="1331337"/>
                <a:ext cx="350824"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𝛽</m:t>
                      </m:r>
                    </m:oMath>
                  </m:oMathPara>
                </a14:m>
                <a:endParaRPr lang="en-US" sz="3200" dirty="0"/>
              </a:p>
            </p:txBody>
          </p:sp>
        </mc:Choice>
        <mc:Fallback xmlns="">
          <p:sp>
            <p:nvSpPr>
              <p:cNvPr id="34" name="TextBox 33">
                <a:extLst>
                  <a:ext uri="{FF2B5EF4-FFF2-40B4-BE49-F238E27FC236}">
                    <a16:creationId xmlns:a16="http://schemas.microsoft.com/office/drawing/2014/main" id="{4749A2CF-C1EF-4AB9-ADEA-C942A2B0CAE3}"/>
                  </a:ext>
                </a:extLst>
              </p:cNvPr>
              <p:cNvSpPr txBox="1">
                <a:spLocks noRot="1" noChangeAspect="1" noMove="1" noResize="1" noEditPoints="1" noAdjustHandles="1" noChangeArrowheads="1" noChangeShapeType="1" noTextEdit="1"/>
              </p:cNvSpPr>
              <p:nvPr/>
            </p:nvSpPr>
            <p:spPr>
              <a:xfrm>
                <a:off x="4631603" y="1331337"/>
                <a:ext cx="350824" cy="584775"/>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A3CE1941-790C-4101-BF2E-D3964F1FFEBF}"/>
                  </a:ext>
                </a:extLst>
              </p:cNvPr>
              <p:cNvSpPr txBox="1"/>
              <p:nvPr/>
            </p:nvSpPr>
            <p:spPr>
              <a:xfrm>
                <a:off x="6885477" y="1288645"/>
                <a:ext cx="350824"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𝛾</m:t>
                      </m:r>
                    </m:oMath>
                  </m:oMathPara>
                </a14:m>
                <a:endParaRPr lang="en-US" sz="3200" dirty="0"/>
              </a:p>
            </p:txBody>
          </p:sp>
        </mc:Choice>
        <mc:Fallback xmlns="">
          <p:sp>
            <p:nvSpPr>
              <p:cNvPr id="35" name="TextBox 34">
                <a:extLst>
                  <a:ext uri="{FF2B5EF4-FFF2-40B4-BE49-F238E27FC236}">
                    <a16:creationId xmlns:a16="http://schemas.microsoft.com/office/drawing/2014/main" id="{A3CE1941-790C-4101-BF2E-D3964F1FFEBF}"/>
                  </a:ext>
                </a:extLst>
              </p:cNvPr>
              <p:cNvSpPr txBox="1">
                <a:spLocks noRot="1" noChangeAspect="1" noMove="1" noResize="1" noEditPoints="1" noAdjustHandles="1" noChangeArrowheads="1" noChangeShapeType="1" noTextEdit="1"/>
              </p:cNvSpPr>
              <p:nvPr/>
            </p:nvSpPr>
            <p:spPr>
              <a:xfrm>
                <a:off x="6885477" y="1288645"/>
                <a:ext cx="350824" cy="584775"/>
              </a:xfrm>
              <a:prstGeom prst="rect">
                <a:avLst/>
              </a:prstGeom>
              <a:blipFill>
                <a:blip r:embed="rId8"/>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7035348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237506"/>
            <a:ext cx="12100956" cy="819398"/>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146957" y="130629"/>
            <a:ext cx="11870872" cy="6531428"/>
          </a:xfrm>
          <a:prstGeom prst="rect">
            <a:avLst/>
          </a:pr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endParaRPr>
          </a:p>
        </p:txBody>
      </p:sp>
      <p:sp>
        <p:nvSpPr>
          <p:cNvPr id="3" name="TextBox 2"/>
          <p:cNvSpPr txBox="1"/>
          <p:nvPr/>
        </p:nvSpPr>
        <p:spPr>
          <a:xfrm>
            <a:off x="473529" y="424543"/>
            <a:ext cx="8262257" cy="523220"/>
          </a:xfrm>
          <a:prstGeom prst="rect">
            <a:avLst/>
          </a:prstGeom>
          <a:noFill/>
        </p:spPr>
        <p:txBody>
          <a:bodyPr wrap="square" rtlCol="0">
            <a:spAutoFit/>
          </a:bodyPr>
          <a:lstStyle/>
          <a:p>
            <a:r>
              <a:rPr lang="en-US" sz="2800" dirty="0">
                <a:solidFill>
                  <a:schemeClr val="bg1"/>
                </a:solidFill>
              </a:rPr>
              <a:t>Compartmental models</a:t>
            </a: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A1D7AFA-2A62-4896-B8A9-7E02D31F4713}"/>
                  </a:ext>
                </a:extLst>
              </p:cNvPr>
              <p:cNvSpPr txBox="1"/>
              <p:nvPr/>
            </p:nvSpPr>
            <p:spPr>
              <a:xfrm>
                <a:off x="2851386" y="5236180"/>
                <a:ext cx="8374977"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𝑅</m:t>
                      </m:r>
                      <m:d>
                        <m:dPr>
                          <m:ctrlPr>
                            <a:rPr lang="en-US" sz="3200" i="1">
                              <a:latin typeface="Cambria Math" panose="02040503050406030204" pitchFamily="18" charset="0"/>
                            </a:rPr>
                          </m:ctrlPr>
                        </m:dPr>
                        <m:e>
                          <m:r>
                            <a:rPr lang="en-US" sz="3200" i="1">
                              <a:latin typeface="Cambria Math" panose="02040503050406030204" pitchFamily="18" charset="0"/>
                            </a:rPr>
                            <m:t>𝑡</m:t>
                          </m:r>
                          <m:r>
                            <a:rPr lang="en-US" sz="3200" i="1">
                              <a:latin typeface="Cambria Math" panose="02040503050406030204" pitchFamily="18" charset="0"/>
                            </a:rPr>
                            <m:t>+</m:t>
                          </m:r>
                          <m:r>
                            <m:rPr>
                              <m:sty m:val="p"/>
                            </m:rPr>
                            <a:rPr lang="en-US" sz="3200">
                              <a:latin typeface="Cambria Math" panose="02040503050406030204" pitchFamily="18" charset="0"/>
                            </a:rPr>
                            <m:t>Δ</m:t>
                          </m:r>
                          <m:r>
                            <a:rPr lang="en-US" sz="3200" i="1">
                              <a:latin typeface="Cambria Math" panose="02040503050406030204" pitchFamily="18" charset="0"/>
                            </a:rPr>
                            <m:t>𝑡</m:t>
                          </m:r>
                        </m:e>
                      </m:d>
                      <m:r>
                        <a:rPr lang="en-US" sz="3200" i="1">
                          <a:latin typeface="Cambria Math" panose="02040503050406030204" pitchFamily="18" charset="0"/>
                        </a:rPr>
                        <m:t>≈</m:t>
                      </m:r>
                      <m:r>
                        <a:rPr lang="en-US" sz="3200" b="0" i="1" smtClean="0">
                          <a:latin typeface="Cambria Math" panose="02040503050406030204" pitchFamily="18" charset="0"/>
                        </a:rPr>
                        <m:t>𝑅</m:t>
                      </m:r>
                      <m:d>
                        <m:dPr>
                          <m:ctrlPr>
                            <a:rPr lang="en-US" sz="3200" i="1">
                              <a:latin typeface="Cambria Math" panose="02040503050406030204" pitchFamily="18" charset="0"/>
                            </a:rPr>
                          </m:ctrlPr>
                        </m:dPr>
                        <m:e>
                          <m:r>
                            <a:rPr lang="en-US" sz="3200" i="1">
                              <a:latin typeface="Cambria Math" panose="02040503050406030204" pitchFamily="18" charset="0"/>
                            </a:rPr>
                            <m:t>𝑡</m:t>
                          </m:r>
                        </m:e>
                      </m:d>
                      <m:r>
                        <a:rPr lang="en-US" sz="3200" b="0" i="1" smtClean="0">
                          <a:latin typeface="Cambria Math" panose="02040503050406030204" pitchFamily="18" charset="0"/>
                        </a:rPr>
                        <m:t>+</m:t>
                      </m:r>
                      <m:r>
                        <a:rPr lang="en-US" sz="3200" b="0" i="1" smtClean="0">
                          <a:latin typeface="Cambria Math" panose="02040503050406030204" pitchFamily="18" charset="0"/>
                        </a:rPr>
                        <m:t>𝛾</m:t>
                      </m:r>
                      <m:r>
                        <a:rPr lang="en-US" sz="3200" i="1">
                          <a:latin typeface="Cambria Math" panose="02040503050406030204" pitchFamily="18" charset="0"/>
                        </a:rPr>
                        <m:t>𝐼</m:t>
                      </m:r>
                      <m:d>
                        <m:dPr>
                          <m:ctrlPr>
                            <a:rPr lang="en-US" sz="3200" i="1">
                              <a:latin typeface="Cambria Math" panose="02040503050406030204" pitchFamily="18" charset="0"/>
                            </a:rPr>
                          </m:ctrlPr>
                        </m:dPr>
                        <m:e>
                          <m:r>
                            <a:rPr lang="en-US" sz="3200" i="1">
                              <a:latin typeface="Cambria Math" panose="02040503050406030204" pitchFamily="18" charset="0"/>
                            </a:rPr>
                            <m:t>𝑡</m:t>
                          </m:r>
                        </m:e>
                      </m:d>
                      <m:r>
                        <a:rPr lang="en-US" sz="3200" i="1">
                          <a:latin typeface="Cambria Math" panose="02040503050406030204" pitchFamily="18" charset="0"/>
                        </a:rPr>
                        <m:t>∗</m:t>
                      </m:r>
                      <m:r>
                        <m:rPr>
                          <m:sty m:val="p"/>
                        </m:rPr>
                        <a:rPr lang="en-US" sz="3200">
                          <a:latin typeface="Cambria Math" panose="02040503050406030204" pitchFamily="18" charset="0"/>
                        </a:rPr>
                        <m:t>Δ</m:t>
                      </m:r>
                      <m:r>
                        <a:rPr lang="en-US" sz="3200" i="1">
                          <a:latin typeface="Cambria Math" panose="02040503050406030204" pitchFamily="18" charset="0"/>
                        </a:rPr>
                        <m:t>𝑡</m:t>
                      </m:r>
                      <m:r>
                        <a:rPr lang="en-US" sz="3200" i="1">
                          <a:latin typeface="Cambria Math" panose="02040503050406030204" pitchFamily="18" charset="0"/>
                        </a:rPr>
                        <m:t> </m:t>
                      </m:r>
                    </m:oMath>
                  </m:oMathPara>
                </a14:m>
                <a:endParaRPr lang="en-US" sz="3200" i="1" dirty="0">
                  <a:latin typeface="Cambria Math" panose="02040503050406030204" pitchFamily="18" charset="0"/>
                </a:endParaRPr>
              </a:p>
            </p:txBody>
          </p:sp>
        </mc:Choice>
        <mc:Fallback xmlns="">
          <p:sp>
            <p:nvSpPr>
              <p:cNvPr id="21" name="TextBox 20">
                <a:extLst>
                  <a:ext uri="{FF2B5EF4-FFF2-40B4-BE49-F238E27FC236}">
                    <a16:creationId xmlns:a16="http://schemas.microsoft.com/office/drawing/2014/main" id="{EA1D7AFA-2A62-4896-B8A9-7E02D31F4713}"/>
                  </a:ext>
                </a:extLst>
              </p:cNvPr>
              <p:cNvSpPr txBox="1">
                <a:spLocks noRot="1" noChangeAspect="1" noMove="1" noResize="1" noEditPoints="1" noAdjustHandles="1" noChangeArrowheads="1" noChangeShapeType="1" noTextEdit="1"/>
              </p:cNvSpPr>
              <p:nvPr/>
            </p:nvSpPr>
            <p:spPr>
              <a:xfrm>
                <a:off x="2851386" y="5236180"/>
                <a:ext cx="8374977" cy="584775"/>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3983495" y="3392727"/>
                <a:ext cx="6916993"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3200" i="1">
                          <a:latin typeface="Cambria Math" panose="02040503050406030204" pitchFamily="18" charset="0"/>
                        </a:rPr>
                        <m:t>𝑆</m:t>
                      </m:r>
                      <m:d>
                        <m:dPr>
                          <m:ctrlPr>
                            <a:rPr lang="en-US" sz="3200" i="1">
                              <a:latin typeface="Cambria Math" panose="02040503050406030204" pitchFamily="18" charset="0"/>
                            </a:rPr>
                          </m:ctrlPr>
                        </m:dPr>
                        <m:e>
                          <m:r>
                            <a:rPr lang="en-US" sz="3200" i="1">
                              <a:latin typeface="Cambria Math" panose="02040503050406030204" pitchFamily="18" charset="0"/>
                            </a:rPr>
                            <m:t>𝑡</m:t>
                          </m:r>
                          <m:r>
                            <a:rPr lang="en-US" sz="3200" i="1">
                              <a:latin typeface="Cambria Math" panose="02040503050406030204" pitchFamily="18" charset="0"/>
                            </a:rPr>
                            <m:t>+</m:t>
                          </m:r>
                          <m:r>
                            <m:rPr>
                              <m:sty m:val="p"/>
                            </m:rPr>
                            <a:rPr lang="en-US" sz="3200">
                              <a:latin typeface="Cambria Math" panose="02040503050406030204" pitchFamily="18" charset="0"/>
                            </a:rPr>
                            <m:t>Δ</m:t>
                          </m:r>
                          <m:r>
                            <a:rPr lang="en-US" sz="3200" i="1">
                              <a:latin typeface="Cambria Math" panose="02040503050406030204" pitchFamily="18" charset="0"/>
                            </a:rPr>
                            <m:t>𝑡</m:t>
                          </m:r>
                        </m:e>
                      </m:d>
                      <m:r>
                        <a:rPr lang="en-US" sz="3200" i="1">
                          <a:latin typeface="Cambria Math" panose="02040503050406030204" pitchFamily="18" charset="0"/>
                        </a:rPr>
                        <m:t>≈</m:t>
                      </m:r>
                      <m:r>
                        <a:rPr lang="en-US" sz="3200" i="1">
                          <a:latin typeface="Cambria Math" panose="02040503050406030204" pitchFamily="18" charset="0"/>
                        </a:rPr>
                        <m:t>𝑆</m:t>
                      </m:r>
                      <m:d>
                        <m:dPr>
                          <m:ctrlPr>
                            <a:rPr lang="en-US" sz="3200" i="1">
                              <a:latin typeface="Cambria Math" panose="02040503050406030204" pitchFamily="18" charset="0"/>
                            </a:rPr>
                          </m:ctrlPr>
                        </m:dPr>
                        <m:e>
                          <m:r>
                            <a:rPr lang="en-US" sz="3200" i="1">
                              <a:latin typeface="Cambria Math" panose="02040503050406030204" pitchFamily="18" charset="0"/>
                            </a:rPr>
                            <m:t>𝑡</m:t>
                          </m:r>
                        </m:e>
                      </m:d>
                      <m:r>
                        <a:rPr lang="en-US" sz="3200" i="1">
                          <a:latin typeface="Cambria Math" panose="02040503050406030204" pitchFamily="18" charset="0"/>
                        </a:rPr>
                        <m:t>−</m:t>
                      </m:r>
                      <m:r>
                        <a:rPr lang="en-US" sz="3200" i="1">
                          <a:latin typeface="Cambria Math" panose="02040503050406030204" pitchFamily="18" charset="0"/>
                        </a:rPr>
                        <m:t>𝛽</m:t>
                      </m:r>
                      <m:r>
                        <a:rPr lang="en-US" sz="3200" i="1">
                          <a:latin typeface="Cambria Math" panose="02040503050406030204" pitchFamily="18" charset="0"/>
                        </a:rPr>
                        <m:t>𝑆</m:t>
                      </m:r>
                      <m:d>
                        <m:dPr>
                          <m:ctrlPr>
                            <a:rPr lang="en-US" sz="3200" i="1">
                              <a:latin typeface="Cambria Math" panose="02040503050406030204" pitchFamily="18" charset="0"/>
                            </a:rPr>
                          </m:ctrlPr>
                        </m:dPr>
                        <m:e>
                          <m:r>
                            <a:rPr lang="en-US" sz="3200" i="1">
                              <a:latin typeface="Cambria Math" panose="02040503050406030204" pitchFamily="18" charset="0"/>
                            </a:rPr>
                            <m:t>𝑡</m:t>
                          </m:r>
                        </m:e>
                      </m:d>
                      <m:r>
                        <a:rPr lang="en-US" sz="3200" i="1">
                          <a:latin typeface="Cambria Math" panose="02040503050406030204" pitchFamily="18" charset="0"/>
                        </a:rPr>
                        <m:t>𝐼</m:t>
                      </m:r>
                      <m:d>
                        <m:dPr>
                          <m:ctrlPr>
                            <a:rPr lang="en-US" sz="3200" i="1">
                              <a:latin typeface="Cambria Math" panose="02040503050406030204" pitchFamily="18" charset="0"/>
                            </a:rPr>
                          </m:ctrlPr>
                        </m:dPr>
                        <m:e>
                          <m:r>
                            <a:rPr lang="en-US" sz="3200" i="1">
                              <a:latin typeface="Cambria Math" panose="02040503050406030204" pitchFamily="18" charset="0"/>
                            </a:rPr>
                            <m:t>𝑡</m:t>
                          </m:r>
                        </m:e>
                      </m:d>
                      <m:r>
                        <a:rPr lang="en-US" sz="3200" i="1">
                          <a:latin typeface="Cambria Math" panose="02040503050406030204" pitchFamily="18" charset="0"/>
                        </a:rPr>
                        <m:t>∗</m:t>
                      </m:r>
                      <m:r>
                        <m:rPr>
                          <m:sty m:val="p"/>
                        </m:rPr>
                        <a:rPr lang="en-US" sz="3200">
                          <a:latin typeface="Cambria Math" panose="02040503050406030204" pitchFamily="18" charset="0"/>
                        </a:rPr>
                        <m:t>Δ</m:t>
                      </m:r>
                      <m:r>
                        <a:rPr lang="en-US" sz="3200" i="1">
                          <a:latin typeface="Cambria Math" panose="02040503050406030204" pitchFamily="18" charset="0"/>
                        </a:rPr>
                        <m:t>𝑡</m:t>
                      </m:r>
                      <m:r>
                        <a:rPr lang="en-US" sz="3200" i="1">
                          <a:latin typeface="Cambria Math" panose="02040503050406030204" pitchFamily="18" charset="0"/>
                        </a:rPr>
                        <m:t> </m:t>
                      </m:r>
                    </m:oMath>
                  </m:oMathPara>
                </a14:m>
                <a:endParaRPr lang="en-US" sz="3200" dirty="0"/>
              </a:p>
            </p:txBody>
          </p:sp>
        </mc:Choice>
        <mc:Fallback xmlns="">
          <p:sp>
            <p:nvSpPr>
              <p:cNvPr id="5" name="TextBox 4"/>
              <p:cNvSpPr txBox="1">
                <a:spLocks noRot="1" noChangeAspect="1" noMove="1" noResize="1" noEditPoints="1" noAdjustHandles="1" noChangeArrowheads="1" noChangeShapeType="1" noTextEdit="1"/>
              </p:cNvSpPr>
              <p:nvPr/>
            </p:nvSpPr>
            <p:spPr>
              <a:xfrm>
                <a:off x="3983495" y="3392727"/>
                <a:ext cx="6916993" cy="58477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3712117" y="4309541"/>
                <a:ext cx="9040761" cy="64819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3200" i="1">
                          <a:latin typeface="Cambria Math" panose="02040503050406030204" pitchFamily="18" charset="0"/>
                        </a:rPr>
                        <m:t>𝐼</m:t>
                      </m:r>
                      <m:d>
                        <m:dPr>
                          <m:ctrlPr>
                            <a:rPr lang="en-US" sz="3200" i="1">
                              <a:latin typeface="Cambria Math" panose="02040503050406030204" pitchFamily="18" charset="0"/>
                            </a:rPr>
                          </m:ctrlPr>
                        </m:dPr>
                        <m:e>
                          <m:r>
                            <a:rPr lang="en-US" sz="3200" i="1">
                              <a:latin typeface="Cambria Math" panose="02040503050406030204" pitchFamily="18" charset="0"/>
                            </a:rPr>
                            <m:t>𝑡</m:t>
                          </m:r>
                          <m:r>
                            <a:rPr lang="en-US" sz="3200" i="1">
                              <a:latin typeface="Cambria Math" panose="02040503050406030204" pitchFamily="18" charset="0"/>
                            </a:rPr>
                            <m:t>+</m:t>
                          </m:r>
                          <m:r>
                            <m:rPr>
                              <m:sty m:val="p"/>
                            </m:rPr>
                            <a:rPr lang="en-US" sz="3200">
                              <a:latin typeface="Cambria Math" panose="02040503050406030204" pitchFamily="18" charset="0"/>
                            </a:rPr>
                            <m:t>Δ</m:t>
                          </m:r>
                          <m:r>
                            <a:rPr lang="en-US" sz="3200" i="1">
                              <a:latin typeface="Cambria Math" panose="02040503050406030204" pitchFamily="18" charset="0"/>
                            </a:rPr>
                            <m:t>𝑡</m:t>
                          </m:r>
                        </m:e>
                      </m:d>
                      <m:r>
                        <a:rPr lang="en-US" sz="3200" i="1">
                          <a:latin typeface="Cambria Math" panose="02040503050406030204" pitchFamily="18" charset="0"/>
                        </a:rPr>
                        <m:t>≈</m:t>
                      </m:r>
                      <m:r>
                        <a:rPr lang="en-US" sz="3200" i="1">
                          <a:latin typeface="Cambria Math" panose="02040503050406030204" pitchFamily="18" charset="0"/>
                        </a:rPr>
                        <m:t>𝐼</m:t>
                      </m:r>
                      <m:d>
                        <m:dPr>
                          <m:ctrlPr>
                            <a:rPr lang="en-US" sz="3200" i="1">
                              <a:latin typeface="Cambria Math" panose="02040503050406030204" pitchFamily="18" charset="0"/>
                            </a:rPr>
                          </m:ctrlPr>
                        </m:dPr>
                        <m:e>
                          <m:r>
                            <a:rPr lang="en-US" sz="3200" i="1">
                              <a:latin typeface="Cambria Math" panose="02040503050406030204" pitchFamily="18" charset="0"/>
                            </a:rPr>
                            <m:t>𝑡</m:t>
                          </m:r>
                        </m:e>
                      </m:d>
                      <m:r>
                        <a:rPr lang="en-US" sz="3200" i="1">
                          <a:latin typeface="Cambria Math" panose="02040503050406030204" pitchFamily="18" charset="0"/>
                        </a:rPr>
                        <m:t>+</m:t>
                      </m:r>
                      <m:d>
                        <m:dPr>
                          <m:ctrlPr>
                            <a:rPr lang="en-US" sz="3200" i="1">
                              <a:latin typeface="Cambria Math" panose="02040503050406030204" pitchFamily="18" charset="0"/>
                            </a:rPr>
                          </m:ctrlPr>
                        </m:dPr>
                        <m:e>
                          <m:r>
                            <a:rPr lang="en-US" sz="3200" i="1">
                              <a:latin typeface="Cambria Math" panose="02040503050406030204" pitchFamily="18" charset="0"/>
                            </a:rPr>
                            <m:t>𝛽</m:t>
                          </m:r>
                          <m:r>
                            <a:rPr lang="en-US" sz="3200" i="1">
                              <a:latin typeface="Cambria Math" panose="02040503050406030204" pitchFamily="18" charset="0"/>
                            </a:rPr>
                            <m:t>𝑆</m:t>
                          </m:r>
                          <m:d>
                            <m:dPr>
                              <m:ctrlPr>
                                <a:rPr lang="en-US" sz="3200" i="1">
                                  <a:latin typeface="Cambria Math" panose="02040503050406030204" pitchFamily="18" charset="0"/>
                                </a:rPr>
                              </m:ctrlPr>
                            </m:dPr>
                            <m:e>
                              <m:r>
                                <a:rPr lang="en-US" sz="3200" i="1">
                                  <a:latin typeface="Cambria Math" panose="02040503050406030204" pitchFamily="18" charset="0"/>
                                </a:rPr>
                                <m:t>𝑡</m:t>
                              </m:r>
                            </m:e>
                          </m:d>
                          <m:r>
                            <a:rPr lang="en-US" sz="3200" i="1">
                              <a:latin typeface="Cambria Math" panose="02040503050406030204" pitchFamily="18" charset="0"/>
                            </a:rPr>
                            <m:t>𝐼</m:t>
                          </m:r>
                          <m:d>
                            <m:dPr>
                              <m:ctrlPr>
                                <a:rPr lang="en-US" sz="3200" i="1">
                                  <a:latin typeface="Cambria Math" panose="02040503050406030204" pitchFamily="18" charset="0"/>
                                </a:rPr>
                              </m:ctrlPr>
                            </m:dPr>
                            <m:e>
                              <m:r>
                                <a:rPr lang="en-US" sz="3200" i="1">
                                  <a:latin typeface="Cambria Math" panose="02040503050406030204" pitchFamily="18" charset="0"/>
                                </a:rPr>
                                <m:t>𝑡</m:t>
                              </m:r>
                            </m:e>
                          </m:d>
                          <m:r>
                            <a:rPr lang="en-US" sz="3200" i="1">
                              <a:latin typeface="Cambria Math" panose="02040503050406030204" pitchFamily="18" charset="0"/>
                            </a:rPr>
                            <m:t>−</m:t>
                          </m:r>
                          <m:r>
                            <a:rPr lang="en-US" sz="3200" i="1">
                              <a:latin typeface="Cambria Math" panose="02040503050406030204" pitchFamily="18" charset="0"/>
                            </a:rPr>
                            <m:t>𝛾</m:t>
                          </m:r>
                          <m:r>
                            <a:rPr lang="en-US" sz="3200" i="1">
                              <a:latin typeface="Cambria Math" panose="02040503050406030204" pitchFamily="18" charset="0"/>
                            </a:rPr>
                            <m:t>𝐼</m:t>
                          </m:r>
                          <m:d>
                            <m:dPr>
                              <m:ctrlPr>
                                <a:rPr lang="en-US" sz="3200" i="1">
                                  <a:latin typeface="Cambria Math" panose="02040503050406030204" pitchFamily="18" charset="0"/>
                                </a:rPr>
                              </m:ctrlPr>
                            </m:dPr>
                            <m:e>
                              <m:r>
                                <a:rPr lang="en-US" sz="3200" i="1">
                                  <a:latin typeface="Cambria Math" panose="02040503050406030204" pitchFamily="18" charset="0"/>
                                </a:rPr>
                                <m:t>𝑡</m:t>
                              </m:r>
                            </m:e>
                          </m:d>
                        </m:e>
                      </m:d>
                      <m:r>
                        <a:rPr lang="en-US" sz="3200" i="1">
                          <a:latin typeface="Cambria Math" panose="02040503050406030204" pitchFamily="18" charset="0"/>
                        </a:rPr>
                        <m:t>∗</m:t>
                      </m:r>
                      <m:r>
                        <m:rPr>
                          <m:sty m:val="p"/>
                        </m:rPr>
                        <a:rPr lang="en-US" sz="3200">
                          <a:latin typeface="Cambria Math" panose="02040503050406030204" pitchFamily="18" charset="0"/>
                        </a:rPr>
                        <m:t>Δ</m:t>
                      </m:r>
                      <m:r>
                        <a:rPr lang="en-US" sz="3200" i="1">
                          <a:latin typeface="Cambria Math" panose="02040503050406030204" pitchFamily="18" charset="0"/>
                        </a:rPr>
                        <m:t>𝑡</m:t>
                      </m:r>
                    </m:oMath>
                  </m:oMathPara>
                </a14:m>
                <a:endParaRPr lang="en-US" sz="3200" dirty="0"/>
              </a:p>
            </p:txBody>
          </p:sp>
        </mc:Choice>
        <mc:Fallback xmlns="">
          <p:sp>
            <p:nvSpPr>
              <p:cNvPr id="6" name="TextBox 5"/>
              <p:cNvSpPr txBox="1">
                <a:spLocks noRot="1" noChangeAspect="1" noMove="1" noResize="1" noEditPoints="1" noAdjustHandles="1" noChangeArrowheads="1" noChangeShapeType="1" noTextEdit="1"/>
              </p:cNvSpPr>
              <p:nvPr/>
            </p:nvSpPr>
            <p:spPr>
              <a:xfrm>
                <a:off x="3712117" y="4309541"/>
                <a:ext cx="9040761" cy="648191"/>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p:cNvSpPr txBox="1"/>
              <p:nvPr/>
            </p:nvSpPr>
            <p:spPr>
              <a:xfrm>
                <a:off x="573175" y="3582610"/>
                <a:ext cx="3509966" cy="1938992"/>
              </a:xfrm>
              <a:prstGeom prst="rect">
                <a:avLst/>
              </a:prstGeom>
              <a:noFill/>
              <a:ln w="50800">
                <a:solidFill>
                  <a:schemeClr val="accent2"/>
                </a:solidFill>
              </a:ln>
            </p:spPr>
            <p:txBody>
              <a:bodyPr wrap="square" rtlCol="0">
                <a:spAutoFit/>
              </a:bodyPr>
              <a:lstStyle/>
              <a:p>
                <a:r>
                  <a:rPr lang="en-US" sz="2400" dirty="0"/>
                  <a:t>All we need now are initial conditions (</a:t>
                </a:r>
                <a14:m>
                  <m:oMath xmlns:m="http://schemas.openxmlformats.org/officeDocument/2006/math">
                    <m:r>
                      <a:rPr lang="en-US" sz="2400" b="0" i="1" smtClean="0">
                        <a:latin typeface="Cambria Math" panose="02040503050406030204" pitchFamily="18" charset="0"/>
                      </a:rPr>
                      <m:t>𝑆</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0</m:t>
                        </m:r>
                      </m:e>
                    </m:d>
                    <m:r>
                      <a:rPr lang="en-US" sz="2400" b="0" i="1" smtClean="0">
                        <a:latin typeface="Cambria Math" panose="02040503050406030204" pitchFamily="18" charset="0"/>
                      </a:rPr>
                      <m:t>, </m:t>
                    </m:r>
                    <m:r>
                      <a:rPr lang="en-US" sz="2400" b="0" i="1" smtClean="0">
                        <a:latin typeface="Cambria Math" panose="02040503050406030204" pitchFamily="18" charset="0"/>
                      </a:rPr>
                      <m:t>𝐼</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0</m:t>
                        </m:r>
                      </m:e>
                    </m:d>
                    <m:r>
                      <a:rPr lang="en-US" sz="2400" b="0" i="1" smtClean="0">
                        <a:latin typeface="Cambria Math" panose="02040503050406030204" pitchFamily="18" charset="0"/>
                      </a:rPr>
                      <m:t>,</m:t>
                    </m:r>
                  </m:oMath>
                </a14:m>
                <a:r>
                  <a:rPr lang="en-US" sz="2400" dirty="0"/>
                  <a:t> and </a:t>
                </a:r>
                <a14:m>
                  <m:oMath xmlns:m="http://schemas.openxmlformats.org/officeDocument/2006/math">
                    <m:r>
                      <a:rPr lang="en-US" sz="2400" b="0" i="1" smtClean="0">
                        <a:latin typeface="Cambria Math" panose="02040503050406030204" pitchFamily="18" charset="0"/>
                      </a:rPr>
                      <m:t>𝑅</m:t>
                    </m:r>
                    <m:r>
                      <a:rPr lang="en-US" sz="2400" b="0" i="1" smtClean="0">
                        <a:latin typeface="Cambria Math" panose="02040503050406030204" pitchFamily="18" charset="0"/>
                      </a:rPr>
                      <m:t>(0))</m:t>
                    </m:r>
                  </m:oMath>
                </a14:m>
                <a:r>
                  <a:rPr lang="en-US" sz="2400" dirty="0"/>
                  <a:t>, values for </a:t>
                </a:r>
                <a14:m>
                  <m:oMath xmlns:m="http://schemas.openxmlformats.org/officeDocument/2006/math">
                    <m:r>
                      <a:rPr lang="en-US" sz="2400" b="0" i="1" smtClean="0">
                        <a:latin typeface="Cambria Math" panose="02040503050406030204" pitchFamily="18" charset="0"/>
                      </a:rPr>
                      <m:t>𝛽</m:t>
                    </m:r>
                    <m:r>
                      <a:rPr lang="en-US" sz="2400" b="0" i="1" smtClean="0">
                        <a:latin typeface="Cambria Math" panose="02040503050406030204" pitchFamily="18" charset="0"/>
                      </a:rPr>
                      <m:t>, </m:t>
                    </m:r>
                    <m:r>
                      <a:rPr lang="en-US" sz="2400" b="0" i="1" smtClean="0">
                        <a:latin typeface="Cambria Math" panose="02040503050406030204" pitchFamily="18" charset="0"/>
                      </a:rPr>
                      <m:t>𝛾</m:t>
                    </m:r>
                  </m:oMath>
                </a14:m>
                <a:r>
                  <a:rPr lang="en-US" sz="2400" dirty="0"/>
                  <a:t>, and </a:t>
                </a:r>
                <a14:m>
                  <m:oMath xmlns:m="http://schemas.openxmlformats.org/officeDocument/2006/math">
                    <m:r>
                      <m:rPr>
                        <m:sty m:val="p"/>
                      </m:rPr>
                      <a:rPr lang="en-US" sz="2400" b="0" i="0" smtClean="0">
                        <a:latin typeface="Cambria Math" panose="02040503050406030204" pitchFamily="18" charset="0"/>
                      </a:rPr>
                      <m:t>Δ</m:t>
                    </m:r>
                    <m:r>
                      <a:rPr lang="en-US" sz="2400" b="0" i="1" smtClean="0">
                        <a:latin typeface="Cambria Math" panose="02040503050406030204" pitchFamily="18" charset="0"/>
                      </a:rPr>
                      <m:t>𝑡</m:t>
                    </m:r>
                  </m:oMath>
                </a14:m>
                <a:r>
                  <a:rPr lang="en-US" sz="2400" dirty="0"/>
                  <a:t> and we can approximate an outbreak.</a:t>
                </a:r>
              </a:p>
            </p:txBody>
          </p:sp>
        </mc:Choice>
        <mc:Fallback xmlns="">
          <p:sp>
            <p:nvSpPr>
              <p:cNvPr id="18" name="TextBox 17"/>
              <p:cNvSpPr txBox="1">
                <a:spLocks noRot="1" noChangeAspect="1" noMove="1" noResize="1" noEditPoints="1" noAdjustHandles="1" noChangeArrowheads="1" noChangeShapeType="1" noTextEdit="1"/>
              </p:cNvSpPr>
              <p:nvPr/>
            </p:nvSpPr>
            <p:spPr>
              <a:xfrm>
                <a:off x="573175" y="3582610"/>
                <a:ext cx="3509966" cy="1938992"/>
              </a:xfrm>
              <a:prstGeom prst="rect">
                <a:avLst/>
              </a:prstGeom>
              <a:blipFill>
                <a:blip r:embed="rId6"/>
                <a:stretch>
                  <a:fillRect l="-1884" t="-1227" r="-3082" b="-4908"/>
                </a:stretch>
              </a:blipFill>
              <a:ln w="50800">
                <a:solidFill>
                  <a:schemeClr val="accent2"/>
                </a:solidFill>
              </a:ln>
            </p:spPr>
            <p:txBody>
              <a:bodyPr/>
              <a:lstStyle/>
              <a:p>
                <a:r>
                  <a:rPr lang="en-US">
                    <a:noFill/>
                  </a:rPr>
                  <a:t> </a:t>
                </a:r>
              </a:p>
            </p:txBody>
          </p:sp>
        </mc:Fallback>
      </mc:AlternateContent>
      <p:grpSp>
        <p:nvGrpSpPr>
          <p:cNvPr id="17" name="Group 16">
            <a:extLst>
              <a:ext uri="{FF2B5EF4-FFF2-40B4-BE49-F238E27FC236}">
                <a16:creationId xmlns:a16="http://schemas.microsoft.com/office/drawing/2014/main" id="{AE843DD7-B781-4546-B379-1CBC9DEE490B}"/>
              </a:ext>
            </a:extLst>
          </p:cNvPr>
          <p:cNvGrpSpPr/>
          <p:nvPr/>
        </p:nvGrpSpPr>
        <p:grpSpPr>
          <a:xfrm>
            <a:off x="2995591" y="1627316"/>
            <a:ext cx="5958276" cy="590174"/>
            <a:chOff x="1537855" y="1537855"/>
            <a:chExt cx="8235540" cy="1177636"/>
          </a:xfrm>
        </p:grpSpPr>
        <p:sp>
          <p:nvSpPr>
            <p:cNvPr id="19" name="Rectangle: Rounded Corners 5">
              <a:extLst>
                <a:ext uri="{FF2B5EF4-FFF2-40B4-BE49-F238E27FC236}">
                  <a16:creationId xmlns:a16="http://schemas.microsoft.com/office/drawing/2014/main" id="{729615AC-627B-4780-9DEF-979E163B04CC}"/>
                </a:ext>
              </a:extLst>
            </p:cNvPr>
            <p:cNvSpPr/>
            <p:nvPr/>
          </p:nvSpPr>
          <p:spPr>
            <a:xfrm>
              <a:off x="1537855" y="1537855"/>
              <a:ext cx="2189018" cy="1177636"/>
            </a:xfrm>
            <a:prstGeom prst="roundRect">
              <a:avLst/>
            </a:prstGeom>
            <a:solidFill>
              <a:srgbClr val="7EBA56"/>
            </a:solidFill>
            <a:ln w="285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Susceptible</a:t>
              </a:r>
            </a:p>
          </p:txBody>
        </p:sp>
        <p:sp>
          <p:nvSpPr>
            <p:cNvPr id="20" name="Rectangle: Rounded Corners 6">
              <a:extLst>
                <a:ext uri="{FF2B5EF4-FFF2-40B4-BE49-F238E27FC236}">
                  <a16:creationId xmlns:a16="http://schemas.microsoft.com/office/drawing/2014/main" id="{7C7914DC-4E29-46D5-94C1-6EF94BBB718B}"/>
                </a:ext>
              </a:extLst>
            </p:cNvPr>
            <p:cNvSpPr/>
            <p:nvPr/>
          </p:nvSpPr>
          <p:spPr>
            <a:xfrm>
              <a:off x="4561116" y="1537855"/>
              <a:ext cx="2189018" cy="1177636"/>
            </a:xfrm>
            <a:prstGeom prst="roundRect">
              <a:avLst/>
            </a:prstGeom>
            <a:solidFill>
              <a:srgbClr val="EF8D4B"/>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Infectious</a:t>
              </a:r>
            </a:p>
          </p:txBody>
        </p:sp>
        <p:sp>
          <p:nvSpPr>
            <p:cNvPr id="22" name="Rectangle: Rounded Corners 7">
              <a:extLst>
                <a:ext uri="{FF2B5EF4-FFF2-40B4-BE49-F238E27FC236}">
                  <a16:creationId xmlns:a16="http://schemas.microsoft.com/office/drawing/2014/main" id="{B522111D-5694-4A54-9024-7B83243BAB11}"/>
                </a:ext>
              </a:extLst>
            </p:cNvPr>
            <p:cNvSpPr/>
            <p:nvPr/>
          </p:nvSpPr>
          <p:spPr>
            <a:xfrm>
              <a:off x="7584377" y="1537855"/>
              <a:ext cx="2189018" cy="1177636"/>
            </a:xfrm>
            <a:prstGeom prst="roundRect">
              <a:avLst/>
            </a:prstGeom>
            <a:solidFill>
              <a:srgbClr val="70A8DA"/>
            </a:solidFill>
            <a:ln w="28575">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Recovered</a:t>
              </a:r>
            </a:p>
          </p:txBody>
        </p:sp>
        <p:cxnSp>
          <p:nvCxnSpPr>
            <p:cNvPr id="31" name="Straight Arrow Connector 30">
              <a:extLst>
                <a:ext uri="{FF2B5EF4-FFF2-40B4-BE49-F238E27FC236}">
                  <a16:creationId xmlns:a16="http://schemas.microsoft.com/office/drawing/2014/main" id="{8B6B3D07-2DB2-41E0-A2AC-30B1B7FDAF8C}"/>
                </a:ext>
              </a:extLst>
            </p:cNvPr>
            <p:cNvCxnSpPr>
              <a:stCxn id="19" idx="3"/>
              <a:endCxn id="20" idx="1"/>
            </p:cNvCxnSpPr>
            <p:nvPr/>
          </p:nvCxnSpPr>
          <p:spPr>
            <a:xfrm>
              <a:off x="3726873" y="2126673"/>
              <a:ext cx="83424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47BAB88F-0B1D-46C1-8BB9-2214C231DB97}"/>
                </a:ext>
              </a:extLst>
            </p:cNvPr>
            <p:cNvCxnSpPr/>
            <p:nvPr/>
          </p:nvCxnSpPr>
          <p:spPr>
            <a:xfrm>
              <a:off x="6750134" y="2126673"/>
              <a:ext cx="83424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284491AD-A01C-4F0E-A5F9-F2599ED62E19}"/>
                  </a:ext>
                </a:extLst>
              </p:cNvPr>
              <p:cNvSpPr txBox="1"/>
              <p:nvPr/>
            </p:nvSpPr>
            <p:spPr>
              <a:xfrm>
                <a:off x="4631603" y="1331337"/>
                <a:ext cx="350824"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𝛽</m:t>
                      </m:r>
                    </m:oMath>
                  </m:oMathPara>
                </a14:m>
                <a:endParaRPr lang="en-US" sz="3200" dirty="0"/>
              </a:p>
            </p:txBody>
          </p:sp>
        </mc:Choice>
        <mc:Fallback xmlns="">
          <p:sp>
            <p:nvSpPr>
              <p:cNvPr id="33" name="TextBox 32">
                <a:extLst>
                  <a:ext uri="{FF2B5EF4-FFF2-40B4-BE49-F238E27FC236}">
                    <a16:creationId xmlns:a16="http://schemas.microsoft.com/office/drawing/2014/main" id="{284491AD-A01C-4F0E-A5F9-F2599ED62E19}"/>
                  </a:ext>
                </a:extLst>
              </p:cNvPr>
              <p:cNvSpPr txBox="1">
                <a:spLocks noRot="1" noChangeAspect="1" noMove="1" noResize="1" noEditPoints="1" noAdjustHandles="1" noChangeArrowheads="1" noChangeShapeType="1" noTextEdit="1"/>
              </p:cNvSpPr>
              <p:nvPr/>
            </p:nvSpPr>
            <p:spPr>
              <a:xfrm>
                <a:off x="4631603" y="1331337"/>
                <a:ext cx="350824" cy="584775"/>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F07B3AB0-8F6C-4618-BD95-593136491903}"/>
                  </a:ext>
                </a:extLst>
              </p:cNvPr>
              <p:cNvSpPr txBox="1"/>
              <p:nvPr/>
            </p:nvSpPr>
            <p:spPr>
              <a:xfrm>
                <a:off x="6885477" y="1288645"/>
                <a:ext cx="350824"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𝛾</m:t>
                      </m:r>
                    </m:oMath>
                  </m:oMathPara>
                </a14:m>
                <a:endParaRPr lang="en-US" sz="3200" dirty="0"/>
              </a:p>
            </p:txBody>
          </p:sp>
        </mc:Choice>
        <mc:Fallback xmlns="">
          <p:sp>
            <p:nvSpPr>
              <p:cNvPr id="34" name="TextBox 33">
                <a:extLst>
                  <a:ext uri="{FF2B5EF4-FFF2-40B4-BE49-F238E27FC236}">
                    <a16:creationId xmlns:a16="http://schemas.microsoft.com/office/drawing/2014/main" id="{F07B3AB0-8F6C-4618-BD95-593136491903}"/>
                  </a:ext>
                </a:extLst>
              </p:cNvPr>
              <p:cNvSpPr txBox="1">
                <a:spLocks noRot="1" noChangeAspect="1" noMove="1" noResize="1" noEditPoints="1" noAdjustHandles="1" noChangeArrowheads="1" noChangeShapeType="1" noTextEdit="1"/>
              </p:cNvSpPr>
              <p:nvPr/>
            </p:nvSpPr>
            <p:spPr>
              <a:xfrm>
                <a:off x="6885477" y="1288645"/>
                <a:ext cx="350824" cy="584775"/>
              </a:xfrm>
              <a:prstGeom prst="rect">
                <a:avLst/>
              </a:prstGeom>
              <a:blipFill>
                <a:blip r:embed="rId8"/>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1552911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ounded Rectangle 17"/>
          <p:cNvSpPr/>
          <p:nvPr/>
        </p:nvSpPr>
        <p:spPr>
          <a:xfrm>
            <a:off x="5702137" y="3079563"/>
            <a:ext cx="1626067" cy="598227"/>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p:cNvSpPr/>
          <p:nvPr/>
        </p:nvSpPr>
        <p:spPr>
          <a:xfrm>
            <a:off x="3279308" y="4017601"/>
            <a:ext cx="1626067" cy="598227"/>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p:cNvSpPr/>
          <p:nvPr/>
        </p:nvSpPr>
        <p:spPr>
          <a:xfrm>
            <a:off x="3140075" y="3047759"/>
            <a:ext cx="2216150" cy="598227"/>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ounded Rectangle 12"/>
          <p:cNvSpPr/>
          <p:nvPr/>
        </p:nvSpPr>
        <p:spPr>
          <a:xfrm>
            <a:off x="3228230" y="2152924"/>
            <a:ext cx="2321780" cy="598227"/>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0" y="237506"/>
            <a:ext cx="12100956" cy="819398"/>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146957" y="130629"/>
            <a:ext cx="11870872" cy="6531428"/>
          </a:xfrm>
          <a:prstGeom prst="rect">
            <a:avLst/>
          </a:pr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endParaRPr>
          </a:p>
        </p:txBody>
      </p:sp>
      <p:sp>
        <p:nvSpPr>
          <p:cNvPr id="3" name="TextBox 2"/>
          <p:cNvSpPr txBox="1"/>
          <p:nvPr/>
        </p:nvSpPr>
        <p:spPr>
          <a:xfrm>
            <a:off x="473529" y="424543"/>
            <a:ext cx="8262257" cy="523220"/>
          </a:xfrm>
          <a:prstGeom prst="rect">
            <a:avLst/>
          </a:prstGeom>
          <a:noFill/>
        </p:spPr>
        <p:txBody>
          <a:bodyPr wrap="square" rtlCol="0">
            <a:spAutoFit/>
          </a:bodyPr>
          <a:lstStyle/>
          <a:p>
            <a:r>
              <a:rPr lang="en-US" sz="2800" dirty="0">
                <a:solidFill>
                  <a:schemeClr val="bg1"/>
                </a:solidFill>
              </a:rPr>
              <a:t>Compartmental models</a:t>
            </a:r>
          </a:p>
        </p:txBody>
      </p:sp>
      <p:pic>
        <p:nvPicPr>
          <p:cNvPr id="7" name="Picture 6" descr="RStudio"/>
          <p:cNvPicPr>
            <a:picLocks noChangeAspect="1"/>
          </p:cNvPicPr>
          <p:nvPr/>
        </p:nvPicPr>
        <p:blipFill rotWithShape="1">
          <a:blip r:embed="rId3" cstate="print">
            <a:extLst>
              <a:ext uri="{28A0092B-C50C-407E-A947-70E740481C1C}">
                <a14:useLocalDpi xmlns:a14="http://schemas.microsoft.com/office/drawing/2010/main" val="0"/>
              </a:ext>
            </a:extLst>
          </a:blip>
          <a:srcRect l="6137" t="23056" r="65665" b="40648"/>
          <a:stretch/>
        </p:blipFill>
        <p:spPr>
          <a:xfrm>
            <a:off x="7748224" y="1711278"/>
            <a:ext cx="3859608" cy="3502163"/>
          </a:xfrm>
          <a:prstGeom prst="rect">
            <a:avLst/>
          </a:prstGeom>
          <a:ln>
            <a:solidFill>
              <a:schemeClr val="accent1"/>
            </a:solidFill>
          </a:ln>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A1D7AFA-2A62-4896-B8A9-7E02D31F4713}"/>
                  </a:ext>
                </a:extLst>
              </p:cNvPr>
              <p:cNvSpPr txBox="1"/>
              <p:nvPr/>
            </p:nvSpPr>
            <p:spPr>
              <a:xfrm>
                <a:off x="252710" y="3996377"/>
                <a:ext cx="8374977" cy="523220"/>
              </a:xfrm>
              <a:prstGeom prst="rect">
                <a:avLst/>
              </a:prstGeom>
              <a:noFill/>
            </p:spPr>
            <p:txBody>
              <a:bodyPr wrap="square" rtlCol="0">
                <a:spAutoFit/>
              </a:bodyPr>
              <a:lstStyle/>
              <a:p>
                <a14:m>
                  <m:oMath xmlns:m="http://schemas.openxmlformats.org/officeDocument/2006/math">
                    <m:r>
                      <a:rPr lang="en-US" sz="2800" b="0" i="1" smtClean="0">
                        <a:latin typeface="Cambria Math" panose="02040503050406030204" pitchFamily="18" charset="0"/>
                      </a:rPr>
                      <m:t>𝑅</m:t>
                    </m:r>
                    <m:d>
                      <m:dPr>
                        <m:ctrlPr>
                          <a:rPr lang="en-US" sz="2800" i="1">
                            <a:latin typeface="Cambria Math" panose="02040503050406030204" pitchFamily="18" charset="0"/>
                          </a:rPr>
                        </m:ctrlPr>
                      </m:dPr>
                      <m:e>
                        <m:r>
                          <a:rPr lang="en-US" sz="2800" i="1">
                            <a:latin typeface="Cambria Math" panose="02040503050406030204" pitchFamily="18" charset="0"/>
                          </a:rPr>
                          <m:t>𝑡</m:t>
                        </m:r>
                        <m:r>
                          <a:rPr lang="en-US" sz="2800" i="1">
                            <a:latin typeface="Cambria Math" panose="02040503050406030204" pitchFamily="18" charset="0"/>
                          </a:rPr>
                          <m:t>+</m:t>
                        </m:r>
                        <m:r>
                          <m:rPr>
                            <m:sty m:val="p"/>
                          </m:rPr>
                          <a:rPr lang="en-US" sz="2800">
                            <a:latin typeface="Cambria Math" panose="02040503050406030204" pitchFamily="18" charset="0"/>
                          </a:rPr>
                          <m:t>Δ</m:t>
                        </m:r>
                        <m:r>
                          <a:rPr lang="en-US" sz="2800" i="1">
                            <a:latin typeface="Cambria Math" panose="02040503050406030204" pitchFamily="18" charset="0"/>
                          </a:rPr>
                          <m:t>𝑡</m:t>
                        </m:r>
                      </m:e>
                    </m:d>
                    <m:r>
                      <a:rPr lang="en-US" sz="2800" i="1">
                        <a:latin typeface="Cambria Math" panose="02040503050406030204" pitchFamily="18" charset="0"/>
                      </a:rPr>
                      <m:t>≈</m:t>
                    </m:r>
                    <m:r>
                      <a:rPr lang="en-US" sz="2800" b="0" i="1" smtClean="0">
                        <a:latin typeface="Cambria Math" panose="02040503050406030204" pitchFamily="18" charset="0"/>
                      </a:rPr>
                      <m:t>𝑅</m:t>
                    </m:r>
                    <m:d>
                      <m:dPr>
                        <m:ctrlPr>
                          <a:rPr lang="en-US" sz="2800" i="1">
                            <a:latin typeface="Cambria Math" panose="02040503050406030204" pitchFamily="18" charset="0"/>
                          </a:rPr>
                        </m:ctrlPr>
                      </m:dPr>
                      <m:e>
                        <m:r>
                          <a:rPr lang="en-US" sz="2800" i="1">
                            <a:latin typeface="Cambria Math" panose="02040503050406030204" pitchFamily="18" charset="0"/>
                          </a:rPr>
                          <m:t>𝑡</m:t>
                        </m:r>
                      </m:e>
                    </m:d>
                    <m:r>
                      <a:rPr lang="en-US" sz="2800" b="0" i="1" smtClean="0">
                        <a:latin typeface="Cambria Math" panose="02040503050406030204" pitchFamily="18" charset="0"/>
                      </a:rPr>
                      <m:t>+</m:t>
                    </m:r>
                    <m:r>
                      <a:rPr lang="en-US" sz="2800" b="0" i="1" smtClean="0">
                        <a:latin typeface="Cambria Math" panose="02040503050406030204" pitchFamily="18" charset="0"/>
                      </a:rPr>
                      <m:t>𝛾</m:t>
                    </m:r>
                    <m:r>
                      <a:rPr lang="en-US" sz="2800" i="1">
                        <a:latin typeface="Cambria Math" panose="02040503050406030204" pitchFamily="18" charset="0"/>
                      </a:rPr>
                      <m:t>𝐼</m:t>
                    </m:r>
                    <m:d>
                      <m:dPr>
                        <m:ctrlPr>
                          <a:rPr lang="en-US" sz="2800" i="1">
                            <a:latin typeface="Cambria Math" panose="02040503050406030204" pitchFamily="18" charset="0"/>
                          </a:rPr>
                        </m:ctrlPr>
                      </m:dPr>
                      <m:e>
                        <m:r>
                          <a:rPr lang="en-US" sz="2800" i="1">
                            <a:latin typeface="Cambria Math" panose="02040503050406030204" pitchFamily="18" charset="0"/>
                          </a:rPr>
                          <m:t>𝑡</m:t>
                        </m:r>
                      </m:e>
                    </m:d>
                    <m:r>
                      <a:rPr lang="en-US" sz="2800" i="1">
                        <a:latin typeface="Cambria Math" panose="02040503050406030204" pitchFamily="18" charset="0"/>
                      </a:rPr>
                      <m:t>∗</m:t>
                    </m:r>
                    <m:r>
                      <m:rPr>
                        <m:sty m:val="p"/>
                      </m:rPr>
                      <a:rPr lang="en-US" sz="2800">
                        <a:latin typeface="Cambria Math" panose="02040503050406030204" pitchFamily="18" charset="0"/>
                      </a:rPr>
                      <m:t>Δ</m:t>
                    </m:r>
                    <m:r>
                      <a:rPr lang="en-US" sz="2800" i="1">
                        <a:latin typeface="Cambria Math" panose="02040503050406030204" pitchFamily="18" charset="0"/>
                      </a:rPr>
                      <m:t>𝑡</m:t>
                    </m:r>
                    <m:r>
                      <a:rPr lang="en-US" sz="2800" i="1">
                        <a:latin typeface="Cambria Math" panose="02040503050406030204" pitchFamily="18" charset="0"/>
                      </a:rPr>
                      <m:t> </m:t>
                    </m:r>
                  </m:oMath>
                </a14:m>
                <a:r>
                  <a:rPr lang="en-US" sz="2800" i="1" dirty="0">
                    <a:latin typeface="Cambria Math" panose="02040503050406030204" pitchFamily="18" charset="0"/>
                  </a:rPr>
                  <a:t> </a:t>
                </a:r>
              </a:p>
            </p:txBody>
          </p:sp>
        </mc:Choice>
        <mc:Fallback xmlns="">
          <p:sp>
            <p:nvSpPr>
              <p:cNvPr id="9" name="TextBox 8">
                <a:extLst>
                  <a:ext uri="{FF2B5EF4-FFF2-40B4-BE49-F238E27FC236}">
                    <a16:creationId xmlns:a16="http://schemas.microsoft.com/office/drawing/2014/main" id="{EA1D7AFA-2A62-4896-B8A9-7E02D31F4713}"/>
                  </a:ext>
                </a:extLst>
              </p:cNvPr>
              <p:cNvSpPr txBox="1">
                <a:spLocks noRot="1" noChangeAspect="1" noMove="1" noResize="1" noEditPoints="1" noAdjustHandles="1" noChangeArrowheads="1" noChangeShapeType="1" noTextEdit="1"/>
              </p:cNvSpPr>
              <p:nvPr/>
            </p:nvSpPr>
            <p:spPr>
              <a:xfrm>
                <a:off x="252710" y="3996377"/>
                <a:ext cx="8374977" cy="523220"/>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p:cNvSpPr txBox="1"/>
              <p:nvPr/>
            </p:nvSpPr>
            <p:spPr>
              <a:xfrm>
                <a:off x="252710" y="2152924"/>
                <a:ext cx="6916993" cy="523220"/>
              </a:xfrm>
              <a:prstGeom prst="rect">
                <a:avLst/>
              </a:prstGeom>
              <a:noFill/>
            </p:spPr>
            <p:txBody>
              <a:bodyPr wrap="square" rtlCol="0">
                <a:spAutoFit/>
              </a:bodyPr>
              <a:lstStyle/>
              <a:p>
                <a14:m>
                  <m:oMath xmlns:m="http://schemas.openxmlformats.org/officeDocument/2006/math">
                    <m:r>
                      <a:rPr lang="en-US" sz="2800" i="1" smtClean="0">
                        <a:latin typeface="Cambria Math" panose="02040503050406030204" pitchFamily="18" charset="0"/>
                      </a:rPr>
                      <m:t>𝑆</m:t>
                    </m:r>
                    <m:d>
                      <m:dPr>
                        <m:ctrlPr>
                          <a:rPr lang="en-US" sz="2800" i="1">
                            <a:latin typeface="Cambria Math" panose="02040503050406030204" pitchFamily="18" charset="0"/>
                          </a:rPr>
                        </m:ctrlPr>
                      </m:dPr>
                      <m:e>
                        <m:r>
                          <a:rPr lang="en-US" sz="2800" i="1">
                            <a:latin typeface="Cambria Math" panose="02040503050406030204" pitchFamily="18" charset="0"/>
                          </a:rPr>
                          <m:t>𝑡</m:t>
                        </m:r>
                        <m:r>
                          <a:rPr lang="en-US" sz="2800" i="1">
                            <a:latin typeface="Cambria Math" panose="02040503050406030204" pitchFamily="18" charset="0"/>
                          </a:rPr>
                          <m:t>+</m:t>
                        </m:r>
                        <m:r>
                          <m:rPr>
                            <m:sty m:val="p"/>
                          </m:rPr>
                          <a:rPr lang="en-US" sz="2800">
                            <a:latin typeface="Cambria Math" panose="02040503050406030204" pitchFamily="18" charset="0"/>
                          </a:rPr>
                          <m:t>Δ</m:t>
                        </m:r>
                        <m:r>
                          <a:rPr lang="en-US" sz="2800" i="1">
                            <a:latin typeface="Cambria Math" panose="02040503050406030204" pitchFamily="18" charset="0"/>
                          </a:rPr>
                          <m:t>𝑡</m:t>
                        </m:r>
                      </m:e>
                    </m:d>
                    <m:r>
                      <a:rPr lang="en-US" sz="2800" i="1">
                        <a:latin typeface="Cambria Math" panose="02040503050406030204" pitchFamily="18" charset="0"/>
                      </a:rPr>
                      <m:t>≈</m:t>
                    </m:r>
                    <m:r>
                      <a:rPr lang="en-US" sz="2800" i="1">
                        <a:latin typeface="Cambria Math" panose="02040503050406030204" pitchFamily="18" charset="0"/>
                      </a:rPr>
                      <m:t>𝑆</m:t>
                    </m:r>
                    <m:d>
                      <m:dPr>
                        <m:ctrlPr>
                          <a:rPr lang="en-US" sz="2800" i="1">
                            <a:latin typeface="Cambria Math" panose="02040503050406030204" pitchFamily="18" charset="0"/>
                          </a:rPr>
                        </m:ctrlPr>
                      </m:dPr>
                      <m:e>
                        <m:r>
                          <a:rPr lang="en-US" sz="2800" i="1">
                            <a:latin typeface="Cambria Math" panose="02040503050406030204" pitchFamily="18" charset="0"/>
                          </a:rPr>
                          <m:t>𝑡</m:t>
                        </m:r>
                      </m:e>
                    </m:d>
                    <m:r>
                      <a:rPr lang="en-US" sz="2800" i="1">
                        <a:latin typeface="Cambria Math" panose="02040503050406030204" pitchFamily="18" charset="0"/>
                      </a:rPr>
                      <m:t>−</m:t>
                    </m:r>
                    <m:r>
                      <a:rPr lang="en-US" sz="2800" i="1">
                        <a:latin typeface="Cambria Math" panose="02040503050406030204" pitchFamily="18" charset="0"/>
                      </a:rPr>
                      <m:t>𝛽</m:t>
                    </m:r>
                    <m:r>
                      <a:rPr lang="en-US" sz="2800" i="1">
                        <a:latin typeface="Cambria Math" panose="02040503050406030204" pitchFamily="18" charset="0"/>
                      </a:rPr>
                      <m:t>𝑆</m:t>
                    </m:r>
                    <m:d>
                      <m:dPr>
                        <m:ctrlPr>
                          <a:rPr lang="en-US" sz="2800" i="1">
                            <a:latin typeface="Cambria Math" panose="02040503050406030204" pitchFamily="18" charset="0"/>
                          </a:rPr>
                        </m:ctrlPr>
                      </m:dPr>
                      <m:e>
                        <m:r>
                          <a:rPr lang="en-US" sz="2800" i="1">
                            <a:latin typeface="Cambria Math" panose="02040503050406030204" pitchFamily="18" charset="0"/>
                          </a:rPr>
                          <m:t>𝑡</m:t>
                        </m:r>
                      </m:e>
                    </m:d>
                    <m:r>
                      <a:rPr lang="en-US" sz="2800" i="1">
                        <a:latin typeface="Cambria Math" panose="02040503050406030204" pitchFamily="18" charset="0"/>
                      </a:rPr>
                      <m:t>𝐼</m:t>
                    </m:r>
                    <m:d>
                      <m:dPr>
                        <m:ctrlPr>
                          <a:rPr lang="en-US" sz="2800" i="1">
                            <a:latin typeface="Cambria Math" panose="02040503050406030204" pitchFamily="18" charset="0"/>
                          </a:rPr>
                        </m:ctrlPr>
                      </m:dPr>
                      <m:e>
                        <m:r>
                          <a:rPr lang="en-US" sz="2800" i="1">
                            <a:latin typeface="Cambria Math" panose="02040503050406030204" pitchFamily="18" charset="0"/>
                          </a:rPr>
                          <m:t>𝑡</m:t>
                        </m:r>
                      </m:e>
                    </m:d>
                    <m:r>
                      <a:rPr lang="en-US" sz="2800" i="1">
                        <a:latin typeface="Cambria Math" panose="02040503050406030204" pitchFamily="18" charset="0"/>
                      </a:rPr>
                      <m:t>∗</m:t>
                    </m:r>
                    <m:r>
                      <m:rPr>
                        <m:sty m:val="p"/>
                      </m:rPr>
                      <a:rPr lang="en-US" sz="2800">
                        <a:latin typeface="Cambria Math" panose="02040503050406030204" pitchFamily="18" charset="0"/>
                      </a:rPr>
                      <m:t>Δ</m:t>
                    </m:r>
                    <m:r>
                      <a:rPr lang="en-US" sz="2800" i="1">
                        <a:latin typeface="Cambria Math" panose="02040503050406030204" pitchFamily="18" charset="0"/>
                      </a:rPr>
                      <m:t>𝑡</m:t>
                    </m:r>
                  </m:oMath>
                </a14:m>
                <a:r>
                  <a:rPr lang="en-US" sz="2800" dirty="0"/>
                  <a:t> </a:t>
                </a:r>
              </a:p>
            </p:txBody>
          </p:sp>
        </mc:Choice>
        <mc:Fallback xmlns="">
          <p:sp>
            <p:nvSpPr>
              <p:cNvPr id="11" name="TextBox 10"/>
              <p:cNvSpPr txBox="1">
                <a:spLocks noRot="1" noChangeAspect="1" noMove="1" noResize="1" noEditPoints="1" noAdjustHandles="1" noChangeArrowheads="1" noChangeShapeType="1" noTextEdit="1"/>
              </p:cNvSpPr>
              <p:nvPr/>
            </p:nvSpPr>
            <p:spPr>
              <a:xfrm>
                <a:off x="252710" y="2152924"/>
                <a:ext cx="6916993" cy="523220"/>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a:off x="252710" y="3069738"/>
                <a:ext cx="9040761" cy="523220"/>
              </a:xfrm>
              <a:prstGeom prst="rect">
                <a:avLst/>
              </a:prstGeom>
              <a:noFill/>
            </p:spPr>
            <p:txBody>
              <a:bodyPr wrap="square" rtlCol="0">
                <a:spAutoFit/>
              </a:bodyPr>
              <a:lstStyle/>
              <a:p>
                <a14:m>
                  <m:oMath xmlns:m="http://schemas.openxmlformats.org/officeDocument/2006/math">
                    <m:r>
                      <a:rPr lang="en-US" sz="2800" i="1" smtClean="0">
                        <a:latin typeface="Cambria Math" panose="02040503050406030204" pitchFamily="18" charset="0"/>
                      </a:rPr>
                      <m:t>𝐼</m:t>
                    </m:r>
                    <m:d>
                      <m:dPr>
                        <m:ctrlPr>
                          <a:rPr lang="en-US" sz="2800" i="1">
                            <a:latin typeface="Cambria Math" panose="02040503050406030204" pitchFamily="18" charset="0"/>
                          </a:rPr>
                        </m:ctrlPr>
                      </m:dPr>
                      <m:e>
                        <m:r>
                          <a:rPr lang="en-US" sz="2800" i="1">
                            <a:latin typeface="Cambria Math" panose="02040503050406030204" pitchFamily="18" charset="0"/>
                          </a:rPr>
                          <m:t>𝑡</m:t>
                        </m:r>
                        <m:r>
                          <a:rPr lang="en-US" sz="2800" i="1">
                            <a:latin typeface="Cambria Math" panose="02040503050406030204" pitchFamily="18" charset="0"/>
                          </a:rPr>
                          <m:t>+</m:t>
                        </m:r>
                        <m:r>
                          <m:rPr>
                            <m:sty m:val="p"/>
                          </m:rPr>
                          <a:rPr lang="en-US" sz="2800">
                            <a:latin typeface="Cambria Math" panose="02040503050406030204" pitchFamily="18" charset="0"/>
                          </a:rPr>
                          <m:t>Δ</m:t>
                        </m:r>
                        <m:r>
                          <a:rPr lang="en-US" sz="2800" i="1">
                            <a:latin typeface="Cambria Math" panose="02040503050406030204" pitchFamily="18" charset="0"/>
                          </a:rPr>
                          <m:t>𝑡</m:t>
                        </m:r>
                      </m:e>
                    </m:d>
                    <m:r>
                      <a:rPr lang="en-US" sz="2800" i="1">
                        <a:latin typeface="Cambria Math" panose="02040503050406030204" pitchFamily="18" charset="0"/>
                      </a:rPr>
                      <m:t>≈</m:t>
                    </m:r>
                    <m:r>
                      <a:rPr lang="en-US" sz="2800" i="1">
                        <a:latin typeface="Cambria Math" panose="02040503050406030204" pitchFamily="18" charset="0"/>
                      </a:rPr>
                      <m:t>𝐼</m:t>
                    </m:r>
                    <m:d>
                      <m:dPr>
                        <m:ctrlPr>
                          <a:rPr lang="en-US" sz="2800" i="1">
                            <a:latin typeface="Cambria Math" panose="02040503050406030204" pitchFamily="18" charset="0"/>
                          </a:rPr>
                        </m:ctrlPr>
                      </m:dPr>
                      <m:e>
                        <m:r>
                          <a:rPr lang="en-US" sz="2800" i="1">
                            <a:latin typeface="Cambria Math" panose="02040503050406030204" pitchFamily="18" charset="0"/>
                          </a:rPr>
                          <m:t>𝑡</m:t>
                        </m:r>
                      </m:e>
                    </m:d>
                    <m:r>
                      <a:rPr lang="en-US" sz="2800" i="1">
                        <a:latin typeface="Cambria Math" panose="02040503050406030204" pitchFamily="18" charset="0"/>
                      </a:rPr>
                      <m:t>+</m:t>
                    </m:r>
                    <m:r>
                      <a:rPr lang="en-US" sz="2800" b="0" i="1" smtClean="0">
                        <a:latin typeface="Cambria Math" panose="02040503050406030204" pitchFamily="18" charset="0"/>
                      </a:rPr>
                      <m:t>𝛽</m:t>
                    </m:r>
                    <m:r>
                      <a:rPr lang="en-US" sz="2800" b="0" i="1" smtClean="0">
                        <a:latin typeface="Cambria Math" panose="02040503050406030204" pitchFamily="18" charset="0"/>
                      </a:rPr>
                      <m:t>𝑆</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𝑡</m:t>
                        </m:r>
                      </m:e>
                    </m:d>
                    <m:r>
                      <a:rPr lang="en-US" sz="2800" b="0" i="1" smtClean="0">
                        <a:latin typeface="Cambria Math" panose="02040503050406030204" pitchFamily="18" charset="0"/>
                      </a:rPr>
                      <m:t>𝐼</m:t>
                    </m:r>
                    <m:r>
                      <a:rPr lang="en-US" sz="2800" b="0" i="1" smtClean="0">
                        <a:latin typeface="Cambria Math" panose="02040503050406030204" pitchFamily="18" charset="0"/>
                      </a:rPr>
                      <m:t>(</m:t>
                    </m:r>
                    <m:r>
                      <a:rPr lang="en-US" sz="2800" b="0" i="1" smtClean="0">
                        <a:latin typeface="Cambria Math" panose="02040503050406030204" pitchFamily="18" charset="0"/>
                      </a:rPr>
                      <m:t>𝑡</m:t>
                    </m:r>
                    <m:r>
                      <a:rPr lang="en-US" sz="2800" b="0" i="1" smtClean="0">
                        <a:latin typeface="Cambria Math" panose="02040503050406030204" pitchFamily="18" charset="0"/>
                      </a:rPr>
                      <m:t>)∗</m:t>
                    </m:r>
                    <m:r>
                      <m:rPr>
                        <m:sty m:val="p"/>
                      </m:rPr>
                      <a:rPr lang="en-US" sz="2800">
                        <a:latin typeface="Cambria Math" panose="02040503050406030204" pitchFamily="18" charset="0"/>
                      </a:rPr>
                      <m:t>Δ</m:t>
                    </m:r>
                    <m:r>
                      <a:rPr lang="en-US" sz="2800" i="1">
                        <a:latin typeface="Cambria Math" panose="02040503050406030204" pitchFamily="18" charset="0"/>
                      </a:rPr>
                      <m:t>𝑡</m:t>
                    </m:r>
                    <m:r>
                      <a:rPr lang="en-US" sz="2800" b="0" i="1" smtClean="0">
                        <a:latin typeface="Cambria Math" panose="02040503050406030204" pitchFamily="18" charset="0"/>
                      </a:rPr>
                      <m:t>−</m:t>
                    </m:r>
                    <m:r>
                      <a:rPr lang="en-US" sz="2800" b="0" i="1" smtClean="0">
                        <a:latin typeface="Cambria Math" panose="02040503050406030204" pitchFamily="18" charset="0"/>
                      </a:rPr>
                      <m:t>𝛾</m:t>
                    </m:r>
                    <m:r>
                      <a:rPr lang="en-US" sz="2800" b="0" i="1" smtClean="0">
                        <a:latin typeface="Cambria Math" panose="02040503050406030204" pitchFamily="18" charset="0"/>
                      </a:rPr>
                      <m:t>𝐼</m:t>
                    </m:r>
                    <m:r>
                      <a:rPr lang="en-US" sz="2800" b="0" i="1" smtClean="0">
                        <a:latin typeface="Cambria Math" panose="02040503050406030204" pitchFamily="18" charset="0"/>
                      </a:rPr>
                      <m:t>(</m:t>
                    </m:r>
                    <m:r>
                      <a:rPr lang="en-US" sz="2800" b="0" i="1" smtClean="0">
                        <a:latin typeface="Cambria Math" panose="02040503050406030204" pitchFamily="18" charset="0"/>
                      </a:rPr>
                      <m:t>𝑡</m:t>
                    </m:r>
                    <m:r>
                      <a:rPr lang="en-US" sz="2800" b="0" i="1" smtClean="0">
                        <a:latin typeface="Cambria Math" panose="02040503050406030204" pitchFamily="18" charset="0"/>
                      </a:rPr>
                      <m:t>)∗</m:t>
                    </m:r>
                    <m:r>
                      <m:rPr>
                        <m:sty m:val="p"/>
                      </m:rPr>
                      <a:rPr lang="en-US" sz="2800">
                        <a:latin typeface="Cambria Math" panose="02040503050406030204" pitchFamily="18" charset="0"/>
                      </a:rPr>
                      <m:t>Δ</m:t>
                    </m:r>
                    <m:r>
                      <a:rPr lang="en-US" sz="2800" i="1">
                        <a:latin typeface="Cambria Math" panose="02040503050406030204" pitchFamily="18" charset="0"/>
                      </a:rPr>
                      <m:t>𝑡</m:t>
                    </m:r>
                  </m:oMath>
                </a14:m>
                <a:r>
                  <a:rPr lang="en-US" sz="2800" dirty="0"/>
                  <a:t> </a:t>
                </a:r>
              </a:p>
            </p:txBody>
          </p:sp>
        </mc:Choice>
        <mc:Fallback xmlns="">
          <p:sp>
            <p:nvSpPr>
              <p:cNvPr id="12" name="TextBox 11"/>
              <p:cNvSpPr txBox="1">
                <a:spLocks noRot="1" noChangeAspect="1" noMove="1" noResize="1" noEditPoints="1" noAdjustHandles="1" noChangeArrowheads="1" noChangeShapeType="1" noTextEdit="1"/>
              </p:cNvSpPr>
              <p:nvPr/>
            </p:nvSpPr>
            <p:spPr>
              <a:xfrm>
                <a:off x="252710" y="3069738"/>
                <a:ext cx="9040761" cy="523220"/>
              </a:xfrm>
              <a:prstGeom prst="rect">
                <a:avLst/>
              </a:prstGeom>
              <a:blipFill>
                <a:blip r:embed="rId6"/>
                <a:stretch>
                  <a:fillRect/>
                </a:stretch>
              </a:blipFill>
            </p:spPr>
            <p:txBody>
              <a:bodyPr/>
              <a:lstStyle/>
              <a:p>
                <a:r>
                  <a:rPr lang="en-US">
                    <a:noFill/>
                  </a:rPr>
                  <a:t> </a:t>
                </a:r>
              </a:p>
            </p:txBody>
          </p:sp>
        </mc:Fallback>
      </mc:AlternateContent>
      <p:sp>
        <p:nvSpPr>
          <p:cNvPr id="34" name="Rounded Rectangle 33"/>
          <p:cNvSpPr/>
          <p:nvPr/>
        </p:nvSpPr>
        <p:spPr>
          <a:xfrm>
            <a:off x="9865986" y="3909880"/>
            <a:ext cx="439548" cy="162403"/>
          </a:xfrm>
          <a:prstGeom prst="roundRect">
            <a:avLst/>
          </a:prstGeom>
          <a:noFill/>
          <a:ln w="19050">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ounded Rectangle 34"/>
          <p:cNvSpPr/>
          <p:nvPr/>
        </p:nvSpPr>
        <p:spPr>
          <a:xfrm>
            <a:off x="9866577" y="4099114"/>
            <a:ext cx="439548" cy="162403"/>
          </a:xfrm>
          <a:prstGeom prst="roundRect">
            <a:avLst/>
          </a:prstGeom>
          <a:noFill/>
          <a:ln w="19050">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ounded Rectangle 35"/>
          <p:cNvSpPr/>
          <p:nvPr/>
        </p:nvSpPr>
        <p:spPr>
          <a:xfrm>
            <a:off x="10506371" y="4099114"/>
            <a:ext cx="439548" cy="162403"/>
          </a:xfrm>
          <a:prstGeom prst="roundRect">
            <a:avLst/>
          </a:prstGeom>
          <a:noFill/>
          <a:ln w="19050">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ounded Rectangle 36"/>
          <p:cNvSpPr/>
          <p:nvPr/>
        </p:nvSpPr>
        <p:spPr>
          <a:xfrm>
            <a:off x="9865986" y="4288348"/>
            <a:ext cx="439548" cy="162403"/>
          </a:xfrm>
          <a:prstGeom prst="roundRect">
            <a:avLst/>
          </a:prstGeom>
          <a:noFill/>
          <a:ln w="19050">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9" name="Straight Arrow Connector 38"/>
          <p:cNvCxnSpPr/>
          <p:nvPr/>
        </p:nvCxnSpPr>
        <p:spPr>
          <a:xfrm>
            <a:off x="8097206" y="3269245"/>
            <a:ext cx="167699" cy="0"/>
          </a:xfrm>
          <a:prstGeom prst="straightConnector1">
            <a:avLst/>
          </a:prstGeom>
          <a:ln w="25400">
            <a:solidFill>
              <a:schemeClr val="accent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a:off x="8097206" y="3462359"/>
            <a:ext cx="167699" cy="0"/>
          </a:xfrm>
          <a:prstGeom prst="straightConnector1">
            <a:avLst/>
          </a:prstGeom>
          <a:ln w="25400">
            <a:solidFill>
              <a:schemeClr val="accent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37794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4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7" grpId="0" animBg="1"/>
      <p:bldP spid="15" grpId="0" animBg="1"/>
      <p:bldP spid="13" grpId="0" animBg="1"/>
      <p:bldP spid="9" grpId="0"/>
      <p:bldP spid="11" grpId="0"/>
      <p:bldP spid="12" grpId="0"/>
      <p:bldP spid="34" grpId="0" animBg="1"/>
      <p:bldP spid="35" grpId="0" animBg="1"/>
      <p:bldP spid="36" grpId="0" animBg="1"/>
      <p:bldP spid="37"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237506"/>
            <a:ext cx="12100956" cy="819398"/>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146957" y="130629"/>
            <a:ext cx="11870872" cy="6531428"/>
          </a:xfrm>
          <a:prstGeom prst="rect">
            <a:avLst/>
          </a:pr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endParaRPr>
          </a:p>
        </p:txBody>
      </p:sp>
      <p:sp>
        <p:nvSpPr>
          <p:cNvPr id="3" name="TextBox 2"/>
          <p:cNvSpPr txBox="1"/>
          <p:nvPr/>
        </p:nvSpPr>
        <p:spPr>
          <a:xfrm>
            <a:off x="473529" y="424543"/>
            <a:ext cx="8262257" cy="523220"/>
          </a:xfrm>
          <a:prstGeom prst="rect">
            <a:avLst/>
          </a:prstGeom>
          <a:noFill/>
        </p:spPr>
        <p:txBody>
          <a:bodyPr wrap="square" rtlCol="0">
            <a:spAutoFit/>
          </a:bodyPr>
          <a:lstStyle/>
          <a:p>
            <a:r>
              <a:rPr lang="en-US" sz="2800" dirty="0">
                <a:solidFill>
                  <a:schemeClr val="bg1"/>
                </a:solidFill>
              </a:rPr>
              <a:t>Compartmental models</a:t>
            </a:r>
          </a:p>
        </p:txBody>
      </p:sp>
      <p:sp>
        <p:nvSpPr>
          <p:cNvPr id="6" name="TextBox 5"/>
          <p:cNvSpPr txBox="1"/>
          <p:nvPr/>
        </p:nvSpPr>
        <p:spPr>
          <a:xfrm>
            <a:off x="4734047" y="5984454"/>
            <a:ext cx="2696691" cy="400110"/>
          </a:xfrm>
          <a:prstGeom prst="rect">
            <a:avLst/>
          </a:prstGeom>
          <a:noFill/>
          <a:ln w="50800">
            <a:solidFill>
              <a:schemeClr val="accent2"/>
            </a:solidFill>
          </a:ln>
        </p:spPr>
        <p:txBody>
          <a:bodyPr wrap="square" rtlCol="0">
            <a:spAutoFit/>
          </a:bodyPr>
          <a:lstStyle/>
          <a:p>
            <a:pPr algn="ctr"/>
            <a:r>
              <a:rPr lang="en-US" sz="2000" dirty="0">
                <a:hlinkClick r:id="rId3"/>
              </a:rPr>
              <a:t>SIR models in Shiny</a:t>
            </a:r>
            <a:endParaRPr lang="en-US" sz="2000" dirty="0"/>
          </a:p>
        </p:txBody>
      </p:sp>
      <p:pic>
        <p:nvPicPr>
          <p:cNvPr id="7" name="Picture 6" descr="RStudio"/>
          <p:cNvPicPr>
            <a:picLocks noChangeAspect="1"/>
          </p:cNvPicPr>
          <p:nvPr/>
        </p:nvPicPr>
        <p:blipFill rotWithShape="1">
          <a:blip r:embed="rId4" cstate="print">
            <a:extLst>
              <a:ext uri="{28A0092B-C50C-407E-A947-70E740481C1C}">
                <a14:useLocalDpi xmlns:a14="http://schemas.microsoft.com/office/drawing/2010/main" val="0"/>
              </a:ext>
            </a:extLst>
          </a:blip>
          <a:srcRect l="6137" t="23056" r="65665" b="40648"/>
          <a:stretch/>
        </p:blipFill>
        <p:spPr>
          <a:xfrm>
            <a:off x="7169703" y="1618519"/>
            <a:ext cx="3859608" cy="3502163"/>
          </a:xfrm>
          <a:prstGeom prst="rect">
            <a:avLst/>
          </a:prstGeom>
          <a:ln>
            <a:solidFill>
              <a:schemeClr val="accent1"/>
            </a:solidFill>
          </a:ln>
        </p:spPr>
      </p:pic>
      <p:pic>
        <p:nvPicPr>
          <p:cNvPr id="4" name="Picture 3" descr="RStudio"/>
          <p:cNvPicPr>
            <a:picLocks noChangeAspect="1"/>
          </p:cNvPicPr>
          <p:nvPr/>
        </p:nvPicPr>
        <p:blipFill rotWithShape="1">
          <a:blip r:embed="rId5" cstate="print">
            <a:extLst>
              <a:ext uri="{28A0092B-C50C-407E-A947-70E740481C1C}">
                <a14:useLocalDpi xmlns:a14="http://schemas.microsoft.com/office/drawing/2010/main" val="0"/>
              </a:ext>
            </a:extLst>
          </a:blip>
          <a:srcRect l="6300" t="37101" r="70651" b="37160"/>
          <a:stretch/>
        </p:blipFill>
        <p:spPr>
          <a:xfrm>
            <a:off x="1304014" y="1618519"/>
            <a:ext cx="3154838" cy="2483529"/>
          </a:xfrm>
          <a:prstGeom prst="rect">
            <a:avLst/>
          </a:prstGeom>
          <a:ln>
            <a:solidFill>
              <a:schemeClr val="accent1"/>
            </a:solidFill>
          </a:ln>
        </p:spPr>
      </p:pic>
      <p:sp>
        <p:nvSpPr>
          <p:cNvPr id="5" name="TextBox 4"/>
          <p:cNvSpPr txBox="1"/>
          <p:nvPr/>
        </p:nvSpPr>
        <p:spPr>
          <a:xfrm>
            <a:off x="5422789" y="2194557"/>
            <a:ext cx="1033669" cy="1107996"/>
          </a:xfrm>
          <a:prstGeom prst="rect">
            <a:avLst/>
          </a:prstGeom>
          <a:noFill/>
        </p:spPr>
        <p:txBody>
          <a:bodyPr wrap="square" rtlCol="0">
            <a:spAutoFit/>
          </a:bodyPr>
          <a:lstStyle/>
          <a:p>
            <a:r>
              <a:rPr lang="en-US" sz="6600" dirty="0"/>
              <a:t>vs</a:t>
            </a:r>
          </a:p>
        </p:txBody>
      </p:sp>
    </p:spTree>
    <p:extLst>
      <p:ext uri="{BB962C8B-B14F-4D97-AF65-F5344CB8AC3E}">
        <p14:creationId xmlns:p14="http://schemas.microsoft.com/office/powerpoint/2010/main" val="37599204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237506"/>
            <a:ext cx="12100956" cy="819398"/>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146957" y="130629"/>
            <a:ext cx="11870872" cy="6531428"/>
          </a:xfrm>
          <a:prstGeom prst="rect">
            <a:avLst/>
          </a:pr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endParaRPr>
          </a:p>
        </p:txBody>
      </p:sp>
      <p:sp>
        <p:nvSpPr>
          <p:cNvPr id="3" name="TextBox 2"/>
          <p:cNvSpPr txBox="1"/>
          <p:nvPr/>
        </p:nvSpPr>
        <p:spPr>
          <a:xfrm>
            <a:off x="473529" y="424543"/>
            <a:ext cx="8262257" cy="523220"/>
          </a:xfrm>
          <a:prstGeom prst="rect">
            <a:avLst/>
          </a:prstGeom>
          <a:noFill/>
        </p:spPr>
        <p:txBody>
          <a:bodyPr wrap="square" rtlCol="0">
            <a:spAutoFit/>
          </a:bodyPr>
          <a:lstStyle/>
          <a:p>
            <a:r>
              <a:rPr lang="en-US" sz="2800" dirty="0">
                <a:solidFill>
                  <a:schemeClr val="bg1"/>
                </a:solidFill>
              </a:rPr>
              <a:t>Compartmental models</a:t>
            </a:r>
          </a:p>
        </p:txBody>
      </p:sp>
      <p:sp>
        <p:nvSpPr>
          <p:cNvPr id="4" name="TextBox 3"/>
          <p:cNvSpPr txBox="1"/>
          <p:nvPr/>
        </p:nvSpPr>
        <p:spPr>
          <a:xfrm>
            <a:off x="473529" y="1243941"/>
            <a:ext cx="10755303" cy="3508653"/>
          </a:xfrm>
          <a:prstGeom prst="rect">
            <a:avLst/>
          </a:prstGeom>
          <a:noFill/>
        </p:spPr>
        <p:txBody>
          <a:bodyPr wrap="square" rtlCol="0">
            <a:spAutoFit/>
          </a:bodyPr>
          <a:lstStyle/>
          <a:p>
            <a:r>
              <a:rPr lang="en-US" sz="2800" b="1" u="sng" dirty="0"/>
              <a:t>SIR questions:</a:t>
            </a:r>
          </a:p>
          <a:p>
            <a:pPr marL="514350" indent="-514350">
              <a:spcBef>
                <a:spcPts val="1200"/>
              </a:spcBef>
              <a:buFont typeface="+mj-lt"/>
              <a:buAutoNum type="arabicPeriod"/>
            </a:pPr>
            <a:r>
              <a:rPr lang="en-US" sz="2400" dirty="0"/>
              <a:t>Can you create an outbreak that infects less than half the population?</a:t>
            </a:r>
          </a:p>
          <a:p>
            <a:pPr marL="514350" indent="-514350">
              <a:spcBef>
                <a:spcPts val="1200"/>
              </a:spcBef>
              <a:buFont typeface="+mj-lt"/>
              <a:buAutoNum type="arabicPeriod"/>
            </a:pPr>
            <a:endParaRPr lang="en-US" sz="2400" dirty="0"/>
          </a:p>
          <a:p>
            <a:pPr marL="514350" indent="-514350">
              <a:spcBef>
                <a:spcPts val="1200"/>
              </a:spcBef>
              <a:buFont typeface="+mj-lt"/>
              <a:buAutoNum type="arabicPeriod"/>
            </a:pPr>
            <a:r>
              <a:rPr lang="en-US" sz="2400" dirty="0"/>
              <a:t>Can you create an outbreak that has  more than 90% of the population infectious at any one point in time?</a:t>
            </a:r>
          </a:p>
          <a:p>
            <a:pPr marL="514350" indent="-514350">
              <a:spcBef>
                <a:spcPts val="1200"/>
              </a:spcBef>
              <a:buFont typeface="+mj-lt"/>
              <a:buAutoNum type="arabicPeriod"/>
            </a:pPr>
            <a:endParaRPr lang="en-US" sz="2400" dirty="0"/>
          </a:p>
          <a:p>
            <a:pPr marL="514350" indent="-514350">
              <a:spcBef>
                <a:spcPts val="1200"/>
              </a:spcBef>
              <a:buFont typeface="+mj-lt"/>
              <a:buAutoNum type="arabicPeriod"/>
            </a:pPr>
            <a:r>
              <a:rPr lang="en-US" sz="2400" dirty="0"/>
              <a:t>What is the impact of the Euler approximation? Does it matter, and if so, when?</a:t>
            </a:r>
          </a:p>
        </p:txBody>
      </p:sp>
      <p:sp>
        <p:nvSpPr>
          <p:cNvPr id="6" name="TextBox 5"/>
          <p:cNvSpPr txBox="1"/>
          <p:nvPr/>
        </p:nvSpPr>
        <p:spPr>
          <a:xfrm>
            <a:off x="4604657" y="5291826"/>
            <a:ext cx="2696691" cy="400110"/>
          </a:xfrm>
          <a:prstGeom prst="rect">
            <a:avLst/>
          </a:prstGeom>
          <a:noFill/>
          <a:ln w="50800">
            <a:solidFill>
              <a:schemeClr val="accent2"/>
            </a:solidFill>
          </a:ln>
        </p:spPr>
        <p:txBody>
          <a:bodyPr wrap="square" rtlCol="0">
            <a:spAutoFit/>
          </a:bodyPr>
          <a:lstStyle/>
          <a:p>
            <a:pPr algn="ctr"/>
            <a:r>
              <a:rPr lang="en-US" sz="2000" dirty="0">
                <a:hlinkClick r:id="rId3"/>
              </a:rPr>
              <a:t>SIR models in Shiny</a:t>
            </a:r>
            <a:endParaRPr lang="en-US" sz="2000" dirty="0"/>
          </a:p>
        </p:txBody>
      </p:sp>
    </p:spTree>
    <p:extLst>
      <p:ext uri="{BB962C8B-B14F-4D97-AF65-F5344CB8AC3E}">
        <p14:creationId xmlns:p14="http://schemas.microsoft.com/office/powerpoint/2010/main" val="38107699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237506"/>
            <a:ext cx="12100956" cy="819398"/>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146957" y="130629"/>
            <a:ext cx="11870872" cy="6531428"/>
          </a:xfrm>
          <a:prstGeom prst="rect">
            <a:avLst/>
          </a:pr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endParaRPr>
          </a:p>
        </p:txBody>
      </p:sp>
      <p:sp>
        <p:nvSpPr>
          <p:cNvPr id="3" name="TextBox 2"/>
          <p:cNvSpPr txBox="1"/>
          <p:nvPr/>
        </p:nvSpPr>
        <p:spPr>
          <a:xfrm>
            <a:off x="473529" y="424543"/>
            <a:ext cx="8262257" cy="523220"/>
          </a:xfrm>
          <a:prstGeom prst="rect">
            <a:avLst/>
          </a:prstGeom>
          <a:noFill/>
        </p:spPr>
        <p:txBody>
          <a:bodyPr wrap="square" rtlCol="0">
            <a:spAutoFit/>
          </a:bodyPr>
          <a:lstStyle/>
          <a:p>
            <a:r>
              <a:rPr lang="en-US" sz="2800" dirty="0">
                <a:solidFill>
                  <a:schemeClr val="bg1"/>
                </a:solidFill>
              </a:rPr>
              <a:t>GOALS!</a:t>
            </a:r>
          </a:p>
        </p:txBody>
      </p:sp>
      <p:sp>
        <p:nvSpPr>
          <p:cNvPr id="6" name="TextBox 5"/>
          <p:cNvSpPr txBox="1"/>
          <p:nvPr/>
        </p:nvSpPr>
        <p:spPr>
          <a:xfrm>
            <a:off x="473530" y="1240671"/>
            <a:ext cx="10638418" cy="2067233"/>
          </a:xfrm>
          <a:prstGeom prst="rect">
            <a:avLst/>
          </a:prstGeom>
          <a:noFill/>
        </p:spPr>
        <p:txBody>
          <a:bodyPr wrap="square" rtlCol="0" anchor="t">
            <a:spAutoFit/>
          </a:bodyPr>
          <a:lstStyle/>
          <a:p>
            <a:pPr>
              <a:lnSpc>
                <a:spcPts val="2600"/>
              </a:lnSpc>
              <a:spcBef>
                <a:spcPts val="600"/>
              </a:spcBef>
              <a:spcAft>
                <a:spcPts val="600"/>
              </a:spcAft>
              <a:buClr>
                <a:srgbClr val="0070C0"/>
              </a:buClr>
            </a:pPr>
            <a:r>
              <a:rPr lang="en-US" sz="2400" b="1" dirty="0">
                <a:solidFill>
                  <a:schemeClr val="accent2"/>
                </a:solidFill>
              </a:rPr>
              <a:t>What you should get out of the workshop:</a:t>
            </a:r>
          </a:p>
          <a:p>
            <a:pPr marL="285750" indent="-285750">
              <a:lnSpc>
                <a:spcPts val="2600"/>
              </a:lnSpc>
              <a:spcAft>
                <a:spcPts val="600"/>
              </a:spcAft>
              <a:buClr>
                <a:srgbClr val="0070C0"/>
              </a:buClr>
              <a:buFont typeface="Calibri" panose="020F0502020204030204" pitchFamily="34" charset="0"/>
              <a:buChar char="•"/>
            </a:pPr>
            <a:r>
              <a:rPr lang="en-US" sz="2400" dirty="0"/>
              <a:t>Basic understanding of compartmental and agent-based models</a:t>
            </a:r>
          </a:p>
          <a:p>
            <a:pPr marL="285750" indent="-285750">
              <a:lnSpc>
                <a:spcPts val="2600"/>
              </a:lnSpc>
              <a:spcAft>
                <a:spcPts val="600"/>
              </a:spcAft>
              <a:buClr>
                <a:srgbClr val="0070C0"/>
              </a:buClr>
              <a:buFont typeface="Calibri" panose="020F0502020204030204" pitchFamily="34" charset="0"/>
              <a:buChar char="•"/>
            </a:pPr>
            <a:r>
              <a:rPr lang="en-US" sz="2400" dirty="0">
                <a:cs typeface="Calibri"/>
              </a:rPr>
              <a:t>Training on open-source, readily-available modeling tools </a:t>
            </a:r>
          </a:p>
          <a:p>
            <a:pPr marL="285750" indent="-285750">
              <a:lnSpc>
                <a:spcPts val="2600"/>
              </a:lnSpc>
              <a:spcAft>
                <a:spcPts val="600"/>
              </a:spcAft>
              <a:buClr>
                <a:srgbClr val="0070C0"/>
              </a:buClr>
              <a:buFont typeface="Calibri" panose="020F0502020204030204" pitchFamily="34" charset="0"/>
              <a:buChar char="•"/>
            </a:pPr>
            <a:r>
              <a:rPr lang="en-US" sz="2400" dirty="0">
                <a:cs typeface="Calibri"/>
              </a:rPr>
              <a:t>Resources to answer questions and increase your expertise</a:t>
            </a:r>
          </a:p>
          <a:p>
            <a:pPr marL="285750" indent="-285750">
              <a:lnSpc>
                <a:spcPts val="2600"/>
              </a:lnSpc>
              <a:spcAft>
                <a:spcPts val="600"/>
              </a:spcAft>
              <a:buClr>
                <a:srgbClr val="0070C0"/>
              </a:buClr>
              <a:buFont typeface="Calibri" panose="020F0502020204030204" pitchFamily="34" charset="0"/>
              <a:buChar char="•"/>
            </a:pPr>
            <a:r>
              <a:rPr lang="en-US" sz="2400" dirty="0">
                <a:cs typeface="Calibri"/>
              </a:rPr>
              <a:t>Neat swag and a free dinner!</a:t>
            </a:r>
          </a:p>
        </p:txBody>
      </p:sp>
      <p:sp>
        <p:nvSpPr>
          <p:cNvPr id="7" name="TextBox 6">
            <a:extLst>
              <a:ext uri="{FF2B5EF4-FFF2-40B4-BE49-F238E27FC236}">
                <a16:creationId xmlns:a16="http://schemas.microsoft.com/office/drawing/2014/main" id="{936896AD-BCAC-4B1D-905E-C2BD5A87B114}"/>
              </a:ext>
            </a:extLst>
          </p:cNvPr>
          <p:cNvSpPr txBox="1"/>
          <p:nvPr/>
        </p:nvSpPr>
        <p:spPr>
          <a:xfrm>
            <a:off x="473530" y="3809468"/>
            <a:ext cx="10638418" cy="2400657"/>
          </a:xfrm>
          <a:prstGeom prst="rect">
            <a:avLst/>
          </a:prstGeom>
          <a:noFill/>
        </p:spPr>
        <p:txBody>
          <a:bodyPr wrap="square" rtlCol="0" anchor="t">
            <a:spAutoFit/>
          </a:bodyPr>
          <a:lstStyle/>
          <a:p>
            <a:pPr>
              <a:lnSpc>
                <a:spcPts val="2600"/>
              </a:lnSpc>
              <a:spcBef>
                <a:spcPts val="600"/>
              </a:spcBef>
              <a:spcAft>
                <a:spcPts val="600"/>
              </a:spcAft>
              <a:buClr>
                <a:srgbClr val="0070C0"/>
              </a:buClr>
            </a:pPr>
            <a:r>
              <a:rPr lang="en-US" sz="2400" b="1" dirty="0">
                <a:solidFill>
                  <a:schemeClr val="accent2"/>
                </a:solidFill>
              </a:rPr>
              <a:t>What we are getting out of the workshop:</a:t>
            </a:r>
          </a:p>
          <a:p>
            <a:pPr marL="285750" indent="-285750">
              <a:lnSpc>
                <a:spcPts val="2600"/>
              </a:lnSpc>
              <a:spcAft>
                <a:spcPts val="600"/>
              </a:spcAft>
              <a:buClr>
                <a:srgbClr val="0070C0"/>
              </a:buClr>
              <a:buFont typeface="Calibri" panose="020F0502020204030204" pitchFamily="34" charset="0"/>
              <a:buChar char="•"/>
            </a:pPr>
            <a:r>
              <a:rPr lang="en-US" sz="2400" dirty="0"/>
              <a:t>An opportunity to connect with members of the global health community and a chance to pique interest in learning about disease modeling</a:t>
            </a:r>
          </a:p>
          <a:p>
            <a:pPr marL="285750" indent="-285750">
              <a:lnSpc>
                <a:spcPts val="2600"/>
              </a:lnSpc>
              <a:spcAft>
                <a:spcPts val="600"/>
              </a:spcAft>
              <a:buClr>
                <a:srgbClr val="0070C0"/>
              </a:buClr>
              <a:buFont typeface="Calibri" panose="020F0502020204030204" pitchFamily="34" charset="0"/>
              <a:buChar char="•"/>
            </a:pPr>
            <a:r>
              <a:rPr lang="en-US" sz="2400" dirty="0">
                <a:cs typeface="Calibri"/>
              </a:rPr>
              <a:t>Potential new users for our software: more use = more refinement or feature additions = better software!</a:t>
            </a:r>
          </a:p>
          <a:p>
            <a:pPr>
              <a:lnSpc>
                <a:spcPts val="2600"/>
              </a:lnSpc>
              <a:spcBef>
                <a:spcPts val="600"/>
              </a:spcBef>
              <a:spcAft>
                <a:spcPts val="600"/>
              </a:spcAft>
              <a:buClr>
                <a:srgbClr val="0070C0"/>
              </a:buClr>
            </a:pPr>
            <a:endParaRPr lang="en-US" sz="2400" dirty="0"/>
          </a:p>
        </p:txBody>
      </p:sp>
    </p:spTree>
    <p:extLst>
      <p:ext uri="{BB962C8B-B14F-4D97-AF65-F5344CB8AC3E}">
        <p14:creationId xmlns:p14="http://schemas.microsoft.com/office/powerpoint/2010/main" val="317265013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237506"/>
            <a:ext cx="12100956" cy="819398"/>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146957" y="130629"/>
            <a:ext cx="11870872" cy="6531428"/>
          </a:xfrm>
          <a:prstGeom prst="rect">
            <a:avLst/>
          </a:pr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endParaRPr>
          </a:p>
        </p:txBody>
      </p:sp>
      <p:sp>
        <p:nvSpPr>
          <p:cNvPr id="3" name="TextBox 2"/>
          <p:cNvSpPr txBox="1"/>
          <p:nvPr/>
        </p:nvSpPr>
        <p:spPr>
          <a:xfrm>
            <a:off x="473529" y="424543"/>
            <a:ext cx="8262257" cy="523220"/>
          </a:xfrm>
          <a:prstGeom prst="rect">
            <a:avLst/>
          </a:prstGeom>
          <a:noFill/>
        </p:spPr>
        <p:txBody>
          <a:bodyPr wrap="square" rtlCol="0">
            <a:spAutoFit/>
          </a:bodyPr>
          <a:lstStyle/>
          <a:p>
            <a:r>
              <a:rPr lang="en-US" sz="2800" dirty="0">
                <a:solidFill>
                  <a:schemeClr val="bg1"/>
                </a:solidFill>
              </a:rPr>
              <a:t>Extensions of the SIR model</a:t>
            </a:r>
          </a:p>
        </p:txBody>
      </p:sp>
    </p:spTree>
    <p:extLst>
      <p:ext uri="{BB962C8B-B14F-4D97-AF65-F5344CB8AC3E}">
        <p14:creationId xmlns:p14="http://schemas.microsoft.com/office/powerpoint/2010/main" val="13155683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237506"/>
            <a:ext cx="12100956" cy="819398"/>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146957" y="130629"/>
            <a:ext cx="11870872" cy="6531428"/>
          </a:xfrm>
          <a:prstGeom prst="rect">
            <a:avLst/>
          </a:pr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endParaRPr>
          </a:p>
        </p:txBody>
      </p:sp>
      <p:sp>
        <p:nvSpPr>
          <p:cNvPr id="3" name="TextBox 2"/>
          <p:cNvSpPr txBox="1"/>
          <p:nvPr/>
        </p:nvSpPr>
        <p:spPr>
          <a:xfrm>
            <a:off x="473529" y="424543"/>
            <a:ext cx="8262257" cy="523220"/>
          </a:xfrm>
          <a:prstGeom prst="rect">
            <a:avLst/>
          </a:prstGeom>
          <a:noFill/>
        </p:spPr>
        <p:txBody>
          <a:bodyPr wrap="square" rtlCol="0">
            <a:spAutoFit/>
          </a:bodyPr>
          <a:lstStyle/>
          <a:p>
            <a:r>
              <a:rPr lang="en-US" sz="2800" dirty="0">
                <a:solidFill>
                  <a:schemeClr val="bg1"/>
                </a:solidFill>
              </a:rPr>
              <a:t>Extensions of the SIR model: SIRS</a:t>
            </a: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EA1D7AFA-2A62-4896-B8A9-7E02D31F4713}"/>
                  </a:ext>
                </a:extLst>
              </p:cNvPr>
              <p:cNvSpPr txBox="1"/>
              <p:nvPr/>
            </p:nvSpPr>
            <p:spPr>
              <a:xfrm>
                <a:off x="5400752" y="3442020"/>
                <a:ext cx="4316208" cy="2897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sz="3200" b="0" i="1" smtClean="0">
                              <a:latin typeface="Cambria Math" panose="02040503050406030204" pitchFamily="18" charset="0"/>
                            </a:rPr>
                          </m:ctrlPr>
                        </m:fPr>
                        <m:num>
                          <m:r>
                            <a:rPr lang="en-US" sz="3200" b="0" i="1" smtClean="0">
                              <a:latin typeface="Cambria Math" panose="02040503050406030204" pitchFamily="18" charset="0"/>
                            </a:rPr>
                            <m:t>𝑑𝑆</m:t>
                          </m:r>
                        </m:num>
                        <m:den>
                          <m:r>
                            <a:rPr lang="en-US" sz="3200" b="0" i="1" smtClean="0">
                              <a:latin typeface="Cambria Math" panose="02040503050406030204" pitchFamily="18" charset="0"/>
                            </a:rPr>
                            <m:t>𝑑𝑡</m:t>
                          </m:r>
                        </m:den>
                      </m:f>
                      <m:r>
                        <a:rPr lang="en-US" sz="3200" b="0" i="1" smtClean="0">
                          <a:latin typeface="Cambria Math" panose="02040503050406030204" pitchFamily="18" charset="0"/>
                        </a:rPr>
                        <m:t>=−</m:t>
                      </m:r>
                      <m:r>
                        <a:rPr lang="en-US" sz="3200" b="0" i="1" smtClean="0">
                          <a:latin typeface="Cambria Math" panose="02040503050406030204" pitchFamily="18" charset="0"/>
                        </a:rPr>
                        <m:t>𝛽</m:t>
                      </m:r>
                      <m:r>
                        <a:rPr lang="en-US" sz="3200" b="0" i="1" smtClean="0">
                          <a:latin typeface="Cambria Math" panose="02040503050406030204" pitchFamily="18" charset="0"/>
                        </a:rPr>
                        <m:t>𝑆𝐼</m:t>
                      </m:r>
                      <m:r>
                        <a:rPr lang="en-US" sz="3200" b="0" i="1" smtClean="0">
                          <a:latin typeface="Cambria Math" panose="02040503050406030204" pitchFamily="18" charset="0"/>
                        </a:rPr>
                        <m:t>+</m:t>
                      </m:r>
                      <m:r>
                        <a:rPr lang="en-US" sz="3200" b="0" i="1" smtClean="0">
                          <a:latin typeface="Cambria Math" panose="02040503050406030204" pitchFamily="18" charset="0"/>
                        </a:rPr>
                        <m:t>𝜉</m:t>
                      </m:r>
                      <m:r>
                        <a:rPr lang="en-US" sz="3200" b="0" i="1" smtClean="0">
                          <a:latin typeface="Cambria Math" panose="02040503050406030204" pitchFamily="18" charset="0"/>
                        </a:rPr>
                        <m:t>𝑅</m:t>
                      </m:r>
                    </m:oMath>
                    <m:oMath xmlns:m="http://schemas.openxmlformats.org/officeDocument/2006/math">
                      <m:f>
                        <m:fPr>
                          <m:ctrlPr>
                            <a:rPr lang="en-US" sz="3200" b="0" i="1" smtClean="0">
                              <a:latin typeface="Cambria Math" panose="02040503050406030204" pitchFamily="18" charset="0"/>
                            </a:rPr>
                          </m:ctrlPr>
                        </m:fPr>
                        <m:num>
                          <m:r>
                            <a:rPr lang="en-US" sz="3200" b="0" i="1" smtClean="0">
                              <a:latin typeface="Cambria Math" panose="02040503050406030204" pitchFamily="18" charset="0"/>
                            </a:rPr>
                            <m:t>𝑑𝐼</m:t>
                          </m:r>
                        </m:num>
                        <m:den>
                          <m:r>
                            <a:rPr lang="en-US" sz="3200" b="0" i="1" smtClean="0">
                              <a:latin typeface="Cambria Math" panose="02040503050406030204" pitchFamily="18" charset="0"/>
                            </a:rPr>
                            <m:t>𝑑𝑡</m:t>
                          </m:r>
                        </m:den>
                      </m:f>
                      <m:r>
                        <a:rPr lang="en-US" sz="3200" b="0" i="1" smtClean="0">
                          <a:latin typeface="Cambria Math" panose="02040503050406030204" pitchFamily="18" charset="0"/>
                        </a:rPr>
                        <m:t>=</m:t>
                      </m:r>
                      <m:r>
                        <a:rPr lang="en-US" sz="3200" b="0" i="1" smtClean="0">
                          <a:latin typeface="Cambria Math" panose="02040503050406030204" pitchFamily="18" charset="0"/>
                        </a:rPr>
                        <m:t>𝛽</m:t>
                      </m:r>
                      <m:r>
                        <a:rPr lang="en-US" sz="3200" b="0" i="1" smtClean="0">
                          <a:latin typeface="Cambria Math" panose="02040503050406030204" pitchFamily="18" charset="0"/>
                        </a:rPr>
                        <m:t>𝑆𝐼</m:t>
                      </m:r>
                      <m:r>
                        <a:rPr lang="en-US" sz="3200" b="0" i="1" smtClean="0">
                          <a:latin typeface="Cambria Math" panose="02040503050406030204" pitchFamily="18" charset="0"/>
                        </a:rPr>
                        <m:t> −</m:t>
                      </m:r>
                      <m:r>
                        <a:rPr lang="en-US" sz="3200" b="0" i="1" smtClean="0">
                          <a:latin typeface="Cambria Math" panose="02040503050406030204" pitchFamily="18" charset="0"/>
                        </a:rPr>
                        <m:t>𝛾</m:t>
                      </m:r>
                      <m:r>
                        <a:rPr lang="en-US" sz="3200" b="0" i="1" smtClean="0">
                          <a:latin typeface="Cambria Math" panose="02040503050406030204" pitchFamily="18" charset="0"/>
                        </a:rPr>
                        <m:t>𝐼</m:t>
                      </m:r>
                    </m:oMath>
                    <m:oMath xmlns:m="http://schemas.openxmlformats.org/officeDocument/2006/math">
                      <m:f>
                        <m:fPr>
                          <m:ctrlPr>
                            <a:rPr lang="en-US" sz="3200" b="0" i="1" smtClean="0">
                              <a:latin typeface="Cambria Math" panose="02040503050406030204" pitchFamily="18" charset="0"/>
                            </a:rPr>
                          </m:ctrlPr>
                        </m:fPr>
                        <m:num>
                          <m:r>
                            <a:rPr lang="en-US" sz="3200" b="0" i="1" smtClean="0">
                              <a:latin typeface="Cambria Math" panose="02040503050406030204" pitchFamily="18" charset="0"/>
                            </a:rPr>
                            <m:t>𝑑𝑅</m:t>
                          </m:r>
                        </m:num>
                        <m:den>
                          <m:r>
                            <a:rPr lang="en-US" sz="3200" b="0" i="1" smtClean="0">
                              <a:latin typeface="Cambria Math" panose="02040503050406030204" pitchFamily="18" charset="0"/>
                            </a:rPr>
                            <m:t>𝑑𝑡</m:t>
                          </m:r>
                        </m:den>
                      </m:f>
                      <m:r>
                        <a:rPr lang="en-US" sz="3200" b="0" i="1" smtClean="0">
                          <a:latin typeface="Cambria Math" panose="02040503050406030204" pitchFamily="18" charset="0"/>
                        </a:rPr>
                        <m:t>=</m:t>
                      </m:r>
                      <m:r>
                        <a:rPr lang="en-US" sz="3200" b="0" i="1" smtClean="0">
                          <a:latin typeface="Cambria Math" panose="02040503050406030204" pitchFamily="18" charset="0"/>
                        </a:rPr>
                        <m:t>𝛾</m:t>
                      </m:r>
                      <m:r>
                        <a:rPr lang="en-US" sz="3200" b="0" i="1" smtClean="0">
                          <a:latin typeface="Cambria Math" panose="02040503050406030204" pitchFamily="18" charset="0"/>
                        </a:rPr>
                        <m:t>𝐼</m:t>
                      </m:r>
                      <m:r>
                        <a:rPr lang="en-US" sz="3200" b="0" i="1" smtClean="0">
                          <a:latin typeface="Cambria Math" panose="02040503050406030204" pitchFamily="18" charset="0"/>
                        </a:rPr>
                        <m:t> −</m:t>
                      </m:r>
                      <m:r>
                        <a:rPr lang="en-US" sz="3200" b="0" i="1" smtClean="0">
                          <a:latin typeface="Cambria Math" panose="02040503050406030204" pitchFamily="18" charset="0"/>
                        </a:rPr>
                        <m:t>𝜉</m:t>
                      </m:r>
                      <m:r>
                        <a:rPr lang="en-US" sz="3200" b="0" i="1" smtClean="0">
                          <a:latin typeface="Cambria Math" panose="02040503050406030204" pitchFamily="18" charset="0"/>
                        </a:rPr>
                        <m:t>𝑅</m:t>
                      </m:r>
                    </m:oMath>
                  </m:oMathPara>
                </a14:m>
                <a:endParaRPr lang="en-US" sz="3600" b="0" dirty="0"/>
              </a:p>
            </p:txBody>
          </p:sp>
        </mc:Choice>
        <mc:Fallback xmlns="">
          <p:sp>
            <p:nvSpPr>
              <p:cNvPr id="22" name="TextBox 21">
                <a:extLst>
                  <a:ext uri="{FF2B5EF4-FFF2-40B4-BE49-F238E27FC236}">
                    <a16:creationId xmlns:a16="http://schemas.microsoft.com/office/drawing/2014/main" id="{EA1D7AFA-2A62-4896-B8A9-7E02D31F4713}"/>
                  </a:ext>
                </a:extLst>
              </p:cNvPr>
              <p:cNvSpPr txBox="1">
                <a:spLocks noRot="1" noChangeAspect="1" noMove="1" noResize="1" noEditPoints="1" noAdjustHandles="1" noChangeArrowheads="1" noChangeShapeType="1" noTextEdit="1"/>
              </p:cNvSpPr>
              <p:nvPr/>
            </p:nvSpPr>
            <p:spPr>
              <a:xfrm>
                <a:off x="5400752" y="3442020"/>
                <a:ext cx="4316208" cy="2897332"/>
              </a:xfrm>
              <a:prstGeom prst="rect">
                <a:avLst/>
              </a:prstGeom>
              <a:blipFill>
                <a:blip r:embed="rId5"/>
                <a:stretch>
                  <a:fillRect/>
                </a:stretch>
              </a:blipFill>
            </p:spPr>
            <p:txBody>
              <a:bodyPr/>
              <a:lstStyle/>
              <a:p>
                <a:r>
                  <a:rPr lang="en-US">
                    <a:noFill/>
                  </a:rPr>
                  <a:t> </a:t>
                </a:r>
              </a:p>
            </p:txBody>
          </p:sp>
        </mc:Fallback>
      </mc:AlternateContent>
      <p:sp>
        <p:nvSpPr>
          <p:cNvPr id="23" name="Arc 22"/>
          <p:cNvSpPr/>
          <p:nvPr/>
        </p:nvSpPr>
        <p:spPr>
          <a:xfrm flipH="1">
            <a:off x="3778260" y="1311827"/>
            <a:ext cx="4157705" cy="1449009"/>
          </a:xfrm>
          <a:prstGeom prst="arc">
            <a:avLst>
              <a:gd name="adj1" fmla="val 10775691"/>
              <a:gd name="adj2" fmla="val 21350767"/>
            </a:avLst>
          </a:prstGeom>
          <a:ln w="41275">
            <a:solidFill>
              <a:schemeClr val="tx1"/>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TextBox 23"/>
          <p:cNvSpPr txBox="1"/>
          <p:nvPr/>
        </p:nvSpPr>
        <p:spPr>
          <a:xfrm>
            <a:off x="716021" y="3817963"/>
            <a:ext cx="3979072" cy="461665"/>
          </a:xfrm>
          <a:prstGeom prst="rect">
            <a:avLst/>
          </a:prstGeom>
          <a:noFill/>
          <a:ln w="50800">
            <a:solidFill>
              <a:schemeClr val="accent2"/>
            </a:solidFill>
          </a:ln>
        </p:spPr>
        <p:txBody>
          <a:bodyPr wrap="square" rtlCol="0">
            <a:spAutoFit/>
          </a:bodyPr>
          <a:lstStyle/>
          <a:p>
            <a:r>
              <a:rPr lang="en-US" sz="2400" dirty="0"/>
              <a:t>Temporary / waning immunity</a:t>
            </a: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3F39AA67-A0FD-4315-BD37-9938086B7631}"/>
                  </a:ext>
                </a:extLst>
              </p:cNvPr>
              <p:cNvSpPr txBox="1"/>
              <p:nvPr/>
            </p:nvSpPr>
            <p:spPr>
              <a:xfrm>
                <a:off x="5545265" y="1261508"/>
                <a:ext cx="350824"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𝜉</m:t>
                      </m:r>
                    </m:oMath>
                  </m:oMathPara>
                </a14:m>
                <a:endParaRPr lang="en-US" sz="3200" dirty="0"/>
              </a:p>
            </p:txBody>
          </p:sp>
        </mc:Choice>
        <mc:Fallback xmlns="">
          <p:sp>
            <p:nvSpPr>
              <p:cNvPr id="25" name="TextBox 24">
                <a:extLst>
                  <a:ext uri="{FF2B5EF4-FFF2-40B4-BE49-F238E27FC236}">
                    <a16:creationId xmlns:a16="http://schemas.microsoft.com/office/drawing/2014/main" id="{3F39AA67-A0FD-4315-BD37-9938086B7631}"/>
                  </a:ext>
                </a:extLst>
              </p:cNvPr>
              <p:cNvSpPr txBox="1">
                <a:spLocks noRot="1" noChangeAspect="1" noMove="1" noResize="1" noEditPoints="1" noAdjustHandles="1" noChangeArrowheads="1" noChangeShapeType="1" noTextEdit="1"/>
              </p:cNvSpPr>
              <p:nvPr/>
            </p:nvSpPr>
            <p:spPr>
              <a:xfrm>
                <a:off x="5545265" y="1261508"/>
                <a:ext cx="350824" cy="584775"/>
              </a:xfrm>
              <a:prstGeom prst="rect">
                <a:avLst/>
              </a:prstGeom>
              <a:blipFill>
                <a:blip r:embed="rId6"/>
                <a:stretch>
                  <a:fillRect/>
                </a:stretch>
              </a:blipFill>
            </p:spPr>
            <p:txBody>
              <a:bodyPr/>
              <a:lstStyle/>
              <a:p>
                <a:r>
                  <a:rPr lang="en-US">
                    <a:noFill/>
                  </a:rPr>
                  <a:t> </a:t>
                </a:r>
              </a:p>
            </p:txBody>
          </p:sp>
        </mc:Fallback>
      </mc:AlternateContent>
      <p:grpSp>
        <p:nvGrpSpPr>
          <p:cNvPr id="17" name="Group 16">
            <a:extLst>
              <a:ext uri="{FF2B5EF4-FFF2-40B4-BE49-F238E27FC236}">
                <a16:creationId xmlns:a16="http://schemas.microsoft.com/office/drawing/2014/main" id="{2DAE80B6-F84C-470C-A570-1601E6DA6B22}"/>
              </a:ext>
            </a:extLst>
          </p:cNvPr>
          <p:cNvGrpSpPr/>
          <p:nvPr/>
        </p:nvGrpSpPr>
        <p:grpSpPr>
          <a:xfrm>
            <a:off x="2995591" y="2100961"/>
            <a:ext cx="5958276" cy="590174"/>
            <a:chOff x="1537855" y="1537855"/>
            <a:chExt cx="8235540" cy="1177636"/>
          </a:xfrm>
        </p:grpSpPr>
        <p:sp>
          <p:nvSpPr>
            <p:cNvPr id="18" name="Rectangle: Rounded Corners 5">
              <a:extLst>
                <a:ext uri="{FF2B5EF4-FFF2-40B4-BE49-F238E27FC236}">
                  <a16:creationId xmlns:a16="http://schemas.microsoft.com/office/drawing/2014/main" id="{88994D98-38E6-4807-BF4A-519111526EEE}"/>
                </a:ext>
              </a:extLst>
            </p:cNvPr>
            <p:cNvSpPr/>
            <p:nvPr/>
          </p:nvSpPr>
          <p:spPr>
            <a:xfrm>
              <a:off x="1537855" y="1537855"/>
              <a:ext cx="2189018" cy="1177636"/>
            </a:xfrm>
            <a:prstGeom prst="roundRect">
              <a:avLst/>
            </a:prstGeom>
            <a:solidFill>
              <a:srgbClr val="7EBA56"/>
            </a:solidFill>
            <a:ln w="285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Susceptible</a:t>
              </a:r>
            </a:p>
          </p:txBody>
        </p:sp>
        <p:sp>
          <p:nvSpPr>
            <p:cNvPr id="19" name="Rectangle: Rounded Corners 6">
              <a:extLst>
                <a:ext uri="{FF2B5EF4-FFF2-40B4-BE49-F238E27FC236}">
                  <a16:creationId xmlns:a16="http://schemas.microsoft.com/office/drawing/2014/main" id="{1EA11AF8-56F1-4D79-8AE7-C42031397AD4}"/>
                </a:ext>
              </a:extLst>
            </p:cNvPr>
            <p:cNvSpPr/>
            <p:nvPr/>
          </p:nvSpPr>
          <p:spPr>
            <a:xfrm>
              <a:off x="4561116" y="1537855"/>
              <a:ext cx="2189018" cy="1177636"/>
            </a:xfrm>
            <a:prstGeom prst="roundRect">
              <a:avLst/>
            </a:prstGeom>
            <a:solidFill>
              <a:srgbClr val="EF8D4B"/>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Infectious</a:t>
              </a:r>
            </a:p>
          </p:txBody>
        </p:sp>
        <p:sp>
          <p:nvSpPr>
            <p:cNvPr id="20" name="Rectangle: Rounded Corners 7">
              <a:extLst>
                <a:ext uri="{FF2B5EF4-FFF2-40B4-BE49-F238E27FC236}">
                  <a16:creationId xmlns:a16="http://schemas.microsoft.com/office/drawing/2014/main" id="{8A6A8AAD-2350-416D-AF84-3256A570B6DE}"/>
                </a:ext>
              </a:extLst>
            </p:cNvPr>
            <p:cNvSpPr/>
            <p:nvPr/>
          </p:nvSpPr>
          <p:spPr>
            <a:xfrm>
              <a:off x="7584377" y="1537855"/>
              <a:ext cx="2189018" cy="1177636"/>
            </a:xfrm>
            <a:prstGeom prst="roundRect">
              <a:avLst/>
            </a:prstGeom>
            <a:solidFill>
              <a:srgbClr val="70A8DA"/>
            </a:solidFill>
            <a:ln w="28575">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Recovered</a:t>
              </a:r>
            </a:p>
          </p:txBody>
        </p:sp>
        <p:cxnSp>
          <p:nvCxnSpPr>
            <p:cNvPr id="21" name="Straight Arrow Connector 20">
              <a:extLst>
                <a:ext uri="{FF2B5EF4-FFF2-40B4-BE49-F238E27FC236}">
                  <a16:creationId xmlns:a16="http://schemas.microsoft.com/office/drawing/2014/main" id="{9567C23A-E5A7-4C83-914A-F0A0D2DA0B7F}"/>
                </a:ext>
              </a:extLst>
            </p:cNvPr>
            <p:cNvCxnSpPr>
              <a:stCxn id="18" idx="3"/>
              <a:endCxn id="19" idx="1"/>
            </p:cNvCxnSpPr>
            <p:nvPr/>
          </p:nvCxnSpPr>
          <p:spPr>
            <a:xfrm>
              <a:off x="3726873" y="2126673"/>
              <a:ext cx="83424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DB5CFB66-73DF-4AB9-9880-50BBFD572253}"/>
                </a:ext>
              </a:extLst>
            </p:cNvPr>
            <p:cNvCxnSpPr/>
            <p:nvPr/>
          </p:nvCxnSpPr>
          <p:spPr>
            <a:xfrm>
              <a:off x="6750134" y="2126673"/>
              <a:ext cx="83424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1B3D33EF-FA2E-4F81-A9EB-D43FA0074C84}"/>
                  </a:ext>
                </a:extLst>
              </p:cNvPr>
              <p:cNvSpPr txBox="1"/>
              <p:nvPr/>
            </p:nvSpPr>
            <p:spPr>
              <a:xfrm>
                <a:off x="4631603" y="1804982"/>
                <a:ext cx="350824"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𝛽</m:t>
                      </m:r>
                    </m:oMath>
                  </m:oMathPara>
                </a14:m>
                <a:endParaRPr lang="en-US" sz="3200" dirty="0"/>
              </a:p>
            </p:txBody>
          </p:sp>
        </mc:Choice>
        <mc:Fallback xmlns="">
          <p:sp>
            <p:nvSpPr>
              <p:cNvPr id="27" name="TextBox 26">
                <a:extLst>
                  <a:ext uri="{FF2B5EF4-FFF2-40B4-BE49-F238E27FC236}">
                    <a16:creationId xmlns:a16="http://schemas.microsoft.com/office/drawing/2014/main" id="{1B3D33EF-FA2E-4F81-A9EB-D43FA0074C84}"/>
                  </a:ext>
                </a:extLst>
              </p:cNvPr>
              <p:cNvSpPr txBox="1">
                <a:spLocks noRot="1" noChangeAspect="1" noMove="1" noResize="1" noEditPoints="1" noAdjustHandles="1" noChangeArrowheads="1" noChangeShapeType="1" noTextEdit="1"/>
              </p:cNvSpPr>
              <p:nvPr/>
            </p:nvSpPr>
            <p:spPr>
              <a:xfrm>
                <a:off x="4631603" y="1804982"/>
                <a:ext cx="350824" cy="584775"/>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AF601CB0-56A0-46D0-B853-50DCCCE9052D}"/>
                  </a:ext>
                </a:extLst>
              </p:cNvPr>
              <p:cNvSpPr txBox="1"/>
              <p:nvPr/>
            </p:nvSpPr>
            <p:spPr>
              <a:xfrm>
                <a:off x="6885477" y="1762290"/>
                <a:ext cx="350824"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𝛾</m:t>
                      </m:r>
                    </m:oMath>
                  </m:oMathPara>
                </a14:m>
                <a:endParaRPr lang="en-US" sz="3200" dirty="0"/>
              </a:p>
            </p:txBody>
          </p:sp>
        </mc:Choice>
        <mc:Fallback xmlns="">
          <p:sp>
            <p:nvSpPr>
              <p:cNvPr id="28" name="TextBox 27">
                <a:extLst>
                  <a:ext uri="{FF2B5EF4-FFF2-40B4-BE49-F238E27FC236}">
                    <a16:creationId xmlns:a16="http://schemas.microsoft.com/office/drawing/2014/main" id="{AF601CB0-56A0-46D0-B853-50DCCCE9052D}"/>
                  </a:ext>
                </a:extLst>
              </p:cNvPr>
              <p:cNvSpPr txBox="1">
                <a:spLocks noRot="1" noChangeAspect="1" noMove="1" noResize="1" noEditPoints="1" noAdjustHandles="1" noChangeArrowheads="1" noChangeShapeType="1" noTextEdit="1"/>
              </p:cNvSpPr>
              <p:nvPr/>
            </p:nvSpPr>
            <p:spPr>
              <a:xfrm>
                <a:off x="6885477" y="1762290"/>
                <a:ext cx="350824" cy="584775"/>
              </a:xfrm>
              <a:prstGeom prst="rect">
                <a:avLst/>
              </a:prstGeom>
              <a:blipFill>
                <a:blip r:embed="rId8"/>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55840506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237506"/>
            <a:ext cx="12100956" cy="819398"/>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146957" y="130629"/>
            <a:ext cx="11870872" cy="6531428"/>
          </a:xfrm>
          <a:prstGeom prst="rect">
            <a:avLst/>
          </a:pr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endParaRPr>
          </a:p>
        </p:txBody>
      </p:sp>
      <p:sp>
        <p:nvSpPr>
          <p:cNvPr id="3" name="TextBox 2"/>
          <p:cNvSpPr txBox="1"/>
          <p:nvPr/>
        </p:nvSpPr>
        <p:spPr>
          <a:xfrm>
            <a:off x="473529" y="424543"/>
            <a:ext cx="8262257" cy="523220"/>
          </a:xfrm>
          <a:prstGeom prst="rect">
            <a:avLst/>
          </a:prstGeom>
          <a:noFill/>
        </p:spPr>
        <p:txBody>
          <a:bodyPr wrap="square" rtlCol="0">
            <a:spAutoFit/>
          </a:bodyPr>
          <a:lstStyle/>
          <a:p>
            <a:r>
              <a:rPr lang="en-US" sz="2800" dirty="0">
                <a:solidFill>
                  <a:schemeClr val="bg1"/>
                </a:solidFill>
              </a:rPr>
              <a:t>Extensions of the SIR model</a:t>
            </a:r>
          </a:p>
        </p:txBody>
      </p:sp>
      <p:grpSp>
        <p:nvGrpSpPr>
          <p:cNvPr id="8" name="Group 7">
            <a:extLst>
              <a:ext uri="{FF2B5EF4-FFF2-40B4-BE49-F238E27FC236}">
                <a16:creationId xmlns:a16="http://schemas.microsoft.com/office/drawing/2014/main" id="{F563E3B9-3F3F-459E-9C56-F86054455D02}"/>
              </a:ext>
            </a:extLst>
          </p:cNvPr>
          <p:cNvGrpSpPr/>
          <p:nvPr/>
        </p:nvGrpSpPr>
        <p:grpSpPr>
          <a:xfrm>
            <a:off x="3285180" y="1769456"/>
            <a:ext cx="5958276" cy="590174"/>
            <a:chOff x="1537855" y="1537855"/>
            <a:chExt cx="8235540" cy="1177636"/>
          </a:xfrm>
        </p:grpSpPr>
        <p:sp>
          <p:nvSpPr>
            <p:cNvPr id="9" name="Rectangle: Rounded Corners 5">
              <a:extLst>
                <a:ext uri="{FF2B5EF4-FFF2-40B4-BE49-F238E27FC236}">
                  <a16:creationId xmlns:a16="http://schemas.microsoft.com/office/drawing/2014/main" id="{199FC41B-F136-4723-85D9-14FC6AAF3EC3}"/>
                </a:ext>
              </a:extLst>
            </p:cNvPr>
            <p:cNvSpPr/>
            <p:nvPr/>
          </p:nvSpPr>
          <p:spPr>
            <a:xfrm>
              <a:off x="1537855" y="1537855"/>
              <a:ext cx="2189018" cy="1177636"/>
            </a:xfrm>
            <a:prstGeom prst="roundRect">
              <a:avLst/>
            </a:prstGeom>
            <a:solidFill>
              <a:srgbClr val="7EBA56"/>
            </a:solidFill>
            <a:ln w="285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Susceptible</a:t>
              </a:r>
            </a:p>
          </p:txBody>
        </p:sp>
        <p:sp>
          <p:nvSpPr>
            <p:cNvPr id="11" name="Rectangle: Rounded Corners 6">
              <a:extLst>
                <a:ext uri="{FF2B5EF4-FFF2-40B4-BE49-F238E27FC236}">
                  <a16:creationId xmlns:a16="http://schemas.microsoft.com/office/drawing/2014/main" id="{116772CA-E7E3-40CE-AF17-1D506399576E}"/>
                </a:ext>
              </a:extLst>
            </p:cNvPr>
            <p:cNvSpPr/>
            <p:nvPr/>
          </p:nvSpPr>
          <p:spPr>
            <a:xfrm>
              <a:off x="4561116" y="1537855"/>
              <a:ext cx="2189018" cy="1177636"/>
            </a:xfrm>
            <a:prstGeom prst="roundRect">
              <a:avLst/>
            </a:prstGeom>
            <a:solidFill>
              <a:srgbClr val="EF8D4B"/>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Infectious</a:t>
              </a:r>
            </a:p>
          </p:txBody>
        </p:sp>
        <p:sp>
          <p:nvSpPr>
            <p:cNvPr id="12" name="Rectangle: Rounded Corners 7">
              <a:extLst>
                <a:ext uri="{FF2B5EF4-FFF2-40B4-BE49-F238E27FC236}">
                  <a16:creationId xmlns:a16="http://schemas.microsoft.com/office/drawing/2014/main" id="{DEB71EF9-35AA-49C1-BE95-6713286D126B}"/>
                </a:ext>
              </a:extLst>
            </p:cNvPr>
            <p:cNvSpPr/>
            <p:nvPr/>
          </p:nvSpPr>
          <p:spPr>
            <a:xfrm>
              <a:off x="7584377" y="1537855"/>
              <a:ext cx="2189018" cy="1177636"/>
            </a:xfrm>
            <a:prstGeom prst="roundRect">
              <a:avLst/>
            </a:prstGeom>
            <a:solidFill>
              <a:srgbClr val="70A8DA"/>
            </a:solidFill>
            <a:ln w="28575">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Recovered</a:t>
              </a:r>
            </a:p>
          </p:txBody>
        </p:sp>
        <p:cxnSp>
          <p:nvCxnSpPr>
            <p:cNvPr id="13" name="Straight Arrow Connector 12">
              <a:extLst>
                <a:ext uri="{FF2B5EF4-FFF2-40B4-BE49-F238E27FC236}">
                  <a16:creationId xmlns:a16="http://schemas.microsoft.com/office/drawing/2014/main" id="{2CBC36B9-A242-4951-B69A-303DEE7775B4}"/>
                </a:ext>
              </a:extLst>
            </p:cNvPr>
            <p:cNvCxnSpPr>
              <a:stCxn id="9" idx="3"/>
              <a:endCxn id="11" idx="1"/>
            </p:cNvCxnSpPr>
            <p:nvPr/>
          </p:nvCxnSpPr>
          <p:spPr>
            <a:xfrm>
              <a:off x="3726873" y="2126673"/>
              <a:ext cx="83424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E99DC06D-DACA-486A-955F-A447FF158499}"/>
                </a:ext>
              </a:extLst>
            </p:cNvPr>
            <p:cNvCxnSpPr/>
            <p:nvPr/>
          </p:nvCxnSpPr>
          <p:spPr>
            <a:xfrm>
              <a:off x="6750134" y="2126673"/>
              <a:ext cx="83424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F39AA67-A0FD-4315-BD37-9938086B7631}"/>
                  </a:ext>
                </a:extLst>
              </p:cNvPr>
              <p:cNvSpPr txBox="1"/>
              <p:nvPr/>
            </p:nvSpPr>
            <p:spPr>
              <a:xfrm>
                <a:off x="4921192" y="1473477"/>
                <a:ext cx="350824"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𝛽</m:t>
                      </m:r>
                    </m:oMath>
                  </m:oMathPara>
                </a14:m>
                <a:endParaRPr lang="en-US" sz="3200" dirty="0"/>
              </a:p>
            </p:txBody>
          </p:sp>
        </mc:Choice>
        <mc:Fallback xmlns="">
          <p:sp>
            <p:nvSpPr>
              <p:cNvPr id="15" name="TextBox 14">
                <a:extLst>
                  <a:ext uri="{FF2B5EF4-FFF2-40B4-BE49-F238E27FC236}">
                    <a16:creationId xmlns:a16="http://schemas.microsoft.com/office/drawing/2014/main" id="{3F39AA67-A0FD-4315-BD37-9938086B7631}"/>
                  </a:ext>
                </a:extLst>
              </p:cNvPr>
              <p:cNvSpPr txBox="1">
                <a:spLocks noRot="1" noChangeAspect="1" noMove="1" noResize="1" noEditPoints="1" noAdjustHandles="1" noChangeArrowheads="1" noChangeShapeType="1" noTextEdit="1"/>
              </p:cNvSpPr>
              <p:nvPr/>
            </p:nvSpPr>
            <p:spPr>
              <a:xfrm>
                <a:off x="4921192" y="1473477"/>
                <a:ext cx="350824" cy="584775"/>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25D9C03F-8B93-4AB5-975B-5D69E7A13D2F}"/>
                  </a:ext>
                </a:extLst>
              </p:cNvPr>
              <p:cNvSpPr txBox="1"/>
              <p:nvPr/>
            </p:nvSpPr>
            <p:spPr>
              <a:xfrm>
                <a:off x="7175066" y="1430785"/>
                <a:ext cx="350824"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𝛾</m:t>
                      </m:r>
                    </m:oMath>
                  </m:oMathPara>
                </a14:m>
                <a:endParaRPr lang="en-US" sz="3200" dirty="0"/>
              </a:p>
            </p:txBody>
          </p:sp>
        </mc:Choice>
        <mc:Fallback xmlns="">
          <p:sp>
            <p:nvSpPr>
              <p:cNvPr id="16" name="TextBox 15">
                <a:extLst>
                  <a:ext uri="{FF2B5EF4-FFF2-40B4-BE49-F238E27FC236}">
                    <a16:creationId xmlns:a16="http://schemas.microsoft.com/office/drawing/2014/main" id="{25D9C03F-8B93-4AB5-975B-5D69E7A13D2F}"/>
                  </a:ext>
                </a:extLst>
              </p:cNvPr>
              <p:cNvSpPr txBox="1">
                <a:spLocks noRot="1" noChangeAspect="1" noMove="1" noResize="1" noEditPoints="1" noAdjustHandles="1" noChangeArrowheads="1" noChangeShapeType="1" noTextEdit="1"/>
              </p:cNvSpPr>
              <p:nvPr/>
            </p:nvSpPr>
            <p:spPr>
              <a:xfrm>
                <a:off x="7175066" y="1430785"/>
                <a:ext cx="350824" cy="584775"/>
              </a:xfrm>
              <a:prstGeom prst="rect">
                <a:avLst/>
              </a:prstGeom>
              <a:blipFill>
                <a:blip r:embed="rId4"/>
                <a:stretch>
                  <a:fillRect/>
                </a:stretch>
              </a:blipFill>
            </p:spPr>
            <p:txBody>
              <a:bodyPr/>
              <a:lstStyle/>
              <a:p>
                <a:r>
                  <a:rPr lang="en-US">
                    <a:noFill/>
                  </a:rPr>
                  <a:t> </a:t>
                </a:r>
              </a:p>
            </p:txBody>
          </p:sp>
        </mc:Fallback>
      </mc:AlternateContent>
      <p:cxnSp>
        <p:nvCxnSpPr>
          <p:cNvPr id="17" name="Straight Arrow Connector 16">
            <a:extLst>
              <a:ext uri="{FF2B5EF4-FFF2-40B4-BE49-F238E27FC236}">
                <a16:creationId xmlns:a16="http://schemas.microsoft.com/office/drawing/2014/main" id="{2CBC36B9-A242-4951-B69A-303DEE7775B4}"/>
              </a:ext>
            </a:extLst>
          </p:cNvPr>
          <p:cNvCxnSpPr/>
          <p:nvPr/>
        </p:nvCxnSpPr>
        <p:spPr>
          <a:xfrm>
            <a:off x="2681619" y="2058252"/>
            <a:ext cx="60356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2CBC36B9-A242-4951-B69A-303DEE7775B4}"/>
              </a:ext>
            </a:extLst>
          </p:cNvPr>
          <p:cNvCxnSpPr/>
          <p:nvPr/>
        </p:nvCxnSpPr>
        <p:spPr>
          <a:xfrm>
            <a:off x="4144863" y="2359630"/>
            <a:ext cx="451161" cy="377541"/>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2CBC36B9-A242-4951-B69A-303DEE7775B4}"/>
              </a:ext>
            </a:extLst>
          </p:cNvPr>
          <p:cNvCxnSpPr/>
          <p:nvPr/>
        </p:nvCxnSpPr>
        <p:spPr>
          <a:xfrm>
            <a:off x="6264318" y="2359630"/>
            <a:ext cx="451161" cy="377541"/>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2CBC36B9-A242-4951-B69A-303DEE7775B4}"/>
              </a:ext>
            </a:extLst>
          </p:cNvPr>
          <p:cNvCxnSpPr/>
          <p:nvPr/>
        </p:nvCxnSpPr>
        <p:spPr>
          <a:xfrm>
            <a:off x="8433053" y="2359630"/>
            <a:ext cx="451161" cy="377541"/>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EA1D7AFA-2A62-4896-B8A9-7E02D31F4713}"/>
                  </a:ext>
                </a:extLst>
              </p:cNvPr>
              <p:cNvSpPr txBox="1"/>
              <p:nvPr/>
            </p:nvSpPr>
            <p:spPr>
              <a:xfrm>
                <a:off x="4982675" y="3286191"/>
                <a:ext cx="4316208" cy="2897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sz="3200" b="0" i="1" smtClean="0">
                              <a:latin typeface="Cambria Math" panose="02040503050406030204" pitchFamily="18" charset="0"/>
                            </a:rPr>
                          </m:ctrlPr>
                        </m:fPr>
                        <m:num>
                          <m:r>
                            <a:rPr lang="en-US" sz="3200" b="0" i="1" smtClean="0">
                              <a:latin typeface="Cambria Math" panose="02040503050406030204" pitchFamily="18" charset="0"/>
                            </a:rPr>
                            <m:t>𝑑𝑆</m:t>
                          </m:r>
                        </m:num>
                        <m:den>
                          <m:r>
                            <a:rPr lang="en-US" sz="3200" b="0" i="1" smtClean="0">
                              <a:latin typeface="Cambria Math" panose="02040503050406030204" pitchFamily="18" charset="0"/>
                            </a:rPr>
                            <m:t>𝑑𝑡</m:t>
                          </m:r>
                        </m:den>
                      </m:f>
                      <m:r>
                        <a:rPr lang="en-US" sz="3200" b="0" i="1" smtClean="0">
                          <a:latin typeface="Cambria Math" panose="02040503050406030204" pitchFamily="18" charset="0"/>
                        </a:rPr>
                        <m:t>=</m:t>
                      </m:r>
                      <m:r>
                        <a:rPr lang="en-US" sz="3200" b="0" i="1" smtClean="0">
                          <a:latin typeface="Cambria Math" panose="02040503050406030204" pitchFamily="18" charset="0"/>
                        </a:rPr>
                        <m:t>𝜇</m:t>
                      </m:r>
                      <m:r>
                        <a:rPr lang="en-US" sz="3200" b="0" i="1" smtClean="0">
                          <a:latin typeface="Cambria Math" panose="02040503050406030204" pitchFamily="18" charset="0"/>
                        </a:rPr>
                        <m:t>−</m:t>
                      </m:r>
                      <m:r>
                        <a:rPr lang="en-US" sz="3200" b="0" i="1" smtClean="0">
                          <a:latin typeface="Cambria Math" panose="02040503050406030204" pitchFamily="18" charset="0"/>
                        </a:rPr>
                        <m:t>𝛽</m:t>
                      </m:r>
                      <m:r>
                        <a:rPr lang="en-US" sz="3200" b="0" i="1" smtClean="0">
                          <a:latin typeface="Cambria Math" panose="02040503050406030204" pitchFamily="18" charset="0"/>
                        </a:rPr>
                        <m:t>𝑆𝐼</m:t>
                      </m:r>
                      <m:r>
                        <a:rPr lang="en-US" sz="3200" b="0" i="1" smtClean="0">
                          <a:latin typeface="Cambria Math" panose="02040503050406030204" pitchFamily="18" charset="0"/>
                        </a:rPr>
                        <m:t>−</m:t>
                      </m:r>
                      <m:r>
                        <a:rPr lang="en-US" sz="3200" b="0" i="1" smtClean="0">
                          <a:latin typeface="Cambria Math" panose="02040503050406030204" pitchFamily="18" charset="0"/>
                        </a:rPr>
                        <m:t>𝜇</m:t>
                      </m:r>
                      <m:r>
                        <a:rPr lang="en-US" sz="3200" b="0" i="1" smtClean="0">
                          <a:latin typeface="Cambria Math" panose="02040503050406030204" pitchFamily="18" charset="0"/>
                        </a:rPr>
                        <m:t>𝑆</m:t>
                      </m:r>
                    </m:oMath>
                    <m:oMath xmlns:m="http://schemas.openxmlformats.org/officeDocument/2006/math">
                      <m:f>
                        <m:fPr>
                          <m:ctrlPr>
                            <a:rPr lang="en-US" sz="3200" b="0" i="1" smtClean="0">
                              <a:latin typeface="Cambria Math" panose="02040503050406030204" pitchFamily="18" charset="0"/>
                            </a:rPr>
                          </m:ctrlPr>
                        </m:fPr>
                        <m:num>
                          <m:r>
                            <a:rPr lang="en-US" sz="3200" b="0" i="1" smtClean="0">
                              <a:latin typeface="Cambria Math" panose="02040503050406030204" pitchFamily="18" charset="0"/>
                            </a:rPr>
                            <m:t>𝑑𝐼</m:t>
                          </m:r>
                        </m:num>
                        <m:den>
                          <m:r>
                            <a:rPr lang="en-US" sz="3200" b="0" i="1" smtClean="0">
                              <a:latin typeface="Cambria Math" panose="02040503050406030204" pitchFamily="18" charset="0"/>
                            </a:rPr>
                            <m:t>𝑑𝑡</m:t>
                          </m:r>
                        </m:den>
                      </m:f>
                      <m:r>
                        <a:rPr lang="en-US" sz="3200" b="0" i="1" smtClean="0">
                          <a:latin typeface="Cambria Math" panose="02040503050406030204" pitchFamily="18" charset="0"/>
                        </a:rPr>
                        <m:t>=</m:t>
                      </m:r>
                      <m:r>
                        <a:rPr lang="en-US" sz="3200" b="0" i="1" smtClean="0">
                          <a:latin typeface="Cambria Math" panose="02040503050406030204" pitchFamily="18" charset="0"/>
                        </a:rPr>
                        <m:t>𝛽</m:t>
                      </m:r>
                      <m:r>
                        <a:rPr lang="en-US" sz="3200" b="0" i="1" smtClean="0">
                          <a:latin typeface="Cambria Math" panose="02040503050406030204" pitchFamily="18" charset="0"/>
                        </a:rPr>
                        <m:t>𝑆𝐼</m:t>
                      </m:r>
                      <m:r>
                        <a:rPr lang="en-US" sz="3200" b="0" i="1" smtClean="0">
                          <a:latin typeface="Cambria Math" panose="02040503050406030204" pitchFamily="18" charset="0"/>
                        </a:rPr>
                        <m:t> −</m:t>
                      </m:r>
                      <m:r>
                        <a:rPr lang="en-US" sz="3200" b="0" i="1" smtClean="0">
                          <a:latin typeface="Cambria Math" panose="02040503050406030204" pitchFamily="18" charset="0"/>
                        </a:rPr>
                        <m:t>𝛾</m:t>
                      </m:r>
                      <m:r>
                        <a:rPr lang="en-US" sz="3200" b="0" i="1" smtClean="0">
                          <a:latin typeface="Cambria Math" panose="02040503050406030204" pitchFamily="18" charset="0"/>
                        </a:rPr>
                        <m:t>𝐼</m:t>
                      </m:r>
                      <m:r>
                        <a:rPr lang="en-US" sz="3200" b="0" i="1" smtClean="0">
                          <a:latin typeface="Cambria Math" panose="02040503050406030204" pitchFamily="18" charset="0"/>
                        </a:rPr>
                        <m:t>−</m:t>
                      </m:r>
                      <m:r>
                        <a:rPr lang="en-US" sz="3200" b="0" i="1" smtClean="0">
                          <a:latin typeface="Cambria Math" panose="02040503050406030204" pitchFamily="18" charset="0"/>
                        </a:rPr>
                        <m:t>𝜇</m:t>
                      </m:r>
                      <m:r>
                        <a:rPr lang="en-US" sz="3200" b="0" i="1" smtClean="0">
                          <a:latin typeface="Cambria Math" panose="02040503050406030204" pitchFamily="18" charset="0"/>
                        </a:rPr>
                        <m:t>𝐼</m:t>
                      </m:r>
                    </m:oMath>
                    <m:oMath xmlns:m="http://schemas.openxmlformats.org/officeDocument/2006/math">
                      <m:f>
                        <m:fPr>
                          <m:ctrlPr>
                            <a:rPr lang="en-US" sz="3200" b="0" i="1" smtClean="0">
                              <a:latin typeface="Cambria Math" panose="02040503050406030204" pitchFamily="18" charset="0"/>
                            </a:rPr>
                          </m:ctrlPr>
                        </m:fPr>
                        <m:num>
                          <m:r>
                            <a:rPr lang="en-US" sz="3200" b="0" i="1" smtClean="0">
                              <a:latin typeface="Cambria Math" panose="02040503050406030204" pitchFamily="18" charset="0"/>
                            </a:rPr>
                            <m:t>𝑑𝑅</m:t>
                          </m:r>
                        </m:num>
                        <m:den>
                          <m:r>
                            <a:rPr lang="en-US" sz="3200" b="0" i="1" smtClean="0">
                              <a:latin typeface="Cambria Math" panose="02040503050406030204" pitchFamily="18" charset="0"/>
                            </a:rPr>
                            <m:t>𝑑𝑡</m:t>
                          </m:r>
                        </m:den>
                      </m:f>
                      <m:r>
                        <a:rPr lang="en-US" sz="3200" b="0" i="1" smtClean="0">
                          <a:latin typeface="Cambria Math" panose="02040503050406030204" pitchFamily="18" charset="0"/>
                        </a:rPr>
                        <m:t>=</m:t>
                      </m:r>
                      <m:r>
                        <a:rPr lang="en-US" sz="3200" b="0" i="1" smtClean="0">
                          <a:latin typeface="Cambria Math" panose="02040503050406030204" pitchFamily="18" charset="0"/>
                        </a:rPr>
                        <m:t>𝛾</m:t>
                      </m:r>
                      <m:r>
                        <a:rPr lang="en-US" sz="3200" b="0" i="1" smtClean="0">
                          <a:latin typeface="Cambria Math" panose="02040503050406030204" pitchFamily="18" charset="0"/>
                        </a:rPr>
                        <m:t>𝐼</m:t>
                      </m:r>
                      <m:r>
                        <a:rPr lang="en-US" sz="3200" b="0" i="1" smtClean="0">
                          <a:latin typeface="Cambria Math" panose="02040503050406030204" pitchFamily="18" charset="0"/>
                        </a:rPr>
                        <m:t>−</m:t>
                      </m:r>
                      <m:r>
                        <a:rPr lang="en-US" sz="3200" b="0" i="1" smtClean="0">
                          <a:latin typeface="Cambria Math" panose="02040503050406030204" pitchFamily="18" charset="0"/>
                        </a:rPr>
                        <m:t>𝜇</m:t>
                      </m:r>
                      <m:r>
                        <m:rPr>
                          <m:sty m:val="p"/>
                        </m:rPr>
                        <a:rPr lang="en-US" sz="3200" b="0" i="1" smtClean="0">
                          <a:latin typeface="Cambria Math" panose="02040503050406030204" pitchFamily="18" charset="0"/>
                        </a:rPr>
                        <m:t>R</m:t>
                      </m:r>
                    </m:oMath>
                  </m:oMathPara>
                </a14:m>
                <a:endParaRPr lang="en-US" sz="3600" b="0" dirty="0"/>
              </a:p>
            </p:txBody>
          </p:sp>
        </mc:Choice>
        <mc:Fallback xmlns="">
          <p:sp>
            <p:nvSpPr>
              <p:cNvPr id="22" name="TextBox 21">
                <a:extLst>
                  <a:ext uri="{FF2B5EF4-FFF2-40B4-BE49-F238E27FC236}">
                    <a16:creationId xmlns:a16="http://schemas.microsoft.com/office/drawing/2014/main" id="{EA1D7AFA-2A62-4896-B8A9-7E02D31F4713}"/>
                  </a:ext>
                </a:extLst>
              </p:cNvPr>
              <p:cNvSpPr txBox="1">
                <a:spLocks noRot="1" noChangeAspect="1" noMove="1" noResize="1" noEditPoints="1" noAdjustHandles="1" noChangeArrowheads="1" noChangeShapeType="1" noTextEdit="1"/>
              </p:cNvSpPr>
              <p:nvPr/>
            </p:nvSpPr>
            <p:spPr>
              <a:xfrm>
                <a:off x="4982675" y="3286191"/>
                <a:ext cx="4316208" cy="2897332"/>
              </a:xfrm>
              <a:prstGeom prst="rect">
                <a:avLst/>
              </a:prstGeom>
              <a:blipFill>
                <a:blip r:embed="rId5"/>
                <a:stretch>
                  <a:fillRect/>
                </a:stretch>
              </a:blipFill>
            </p:spPr>
            <p:txBody>
              <a:bodyPr/>
              <a:lstStyle/>
              <a:p>
                <a:r>
                  <a:rPr lang="en-US">
                    <a:noFill/>
                  </a:rPr>
                  <a:t> </a:t>
                </a:r>
              </a:p>
            </p:txBody>
          </p:sp>
        </mc:Fallback>
      </mc:AlternateContent>
      <p:sp>
        <p:nvSpPr>
          <p:cNvPr id="20" name="TextBox 19"/>
          <p:cNvSpPr txBox="1"/>
          <p:nvPr/>
        </p:nvSpPr>
        <p:spPr>
          <a:xfrm>
            <a:off x="716020" y="3817963"/>
            <a:ext cx="1783899" cy="461665"/>
          </a:xfrm>
          <a:prstGeom prst="rect">
            <a:avLst/>
          </a:prstGeom>
          <a:noFill/>
          <a:ln w="50800">
            <a:solidFill>
              <a:schemeClr val="accent2"/>
            </a:solidFill>
          </a:ln>
        </p:spPr>
        <p:txBody>
          <a:bodyPr wrap="square" rtlCol="0">
            <a:spAutoFit/>
          </a:bodyPr>
          <a:lstStyle/>
          <a:p>
            <a:r>
              <a:rPr lang="en-US" sz="2400" dirty="0"/>
              <a:t>Demography</a:t>
            </a: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3F39AA67-A0FD-4315-BD37-9938086B7631}"/>
                  </a:ext>
                </a:extLst>
              </p:cNvPr>
              <p:cNvSpPr txBox="1"/>
              <p:nvPr/>
            </p:nvSpPr>
            <p:spPr>
              <a:xfrm>
                <a:off x="3902527" y="2327535"/>
                <a:ext cx="350824"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𝜇</m:t>
                      </m:r>
                    </m:oMath>
                  </m:oMathPara>
                </a14:m>
                <a:endParaRPr lang="en-US" sz="3200" dirty="0"/>
              </a:p>
            </p:txBody>
          </p:sp>
        </mc:Choice>
        <mc:Fallback xmlns="">
          <p:sp>
            <p:nvSpPr>
              <p:cNvPr id="24" name="TextBox 23">
                <a:extLst>
                  <a:ext uri="{FF2B5EF4-FFF2-40B4-BE49-F238E27FC236}">
                    <a16:creationId xmlns:a16="http://schemas.microsoft.com/office/drawing/2014/main" id="{3F39AA67-A0FD-4315-BD37-9938086B7631}"/>
                  </a:ext>
                </a:extLst>
              </p:cNvPr>
              <p:cNvSpPr txBox="1">
                <a:spLocks noRot="1" noChangeAspect="1" noMove="1" noResize="1" noEditPoints="1" noAdjustHandles="1" noChangeArrowheads="1" noChangeShapeType="1" noTextEdit="1"/>
              </p:cNvSpPr>
              <p:nvPr/>
            </p:nvSpPr>
            <p:spPr>
              <a:xfrm>
                <a:off x="3902527" y="2327535"/>
                <a:ext cx="350824" cy="584775"/>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3F39AA67-A0FD-4315-BD37-9938086B7631}"/>
                  </a:ext>
                </a:extLst>
              </p:cNvPr>
              <p:cNvSpPr txBox="1"/>
              <p:nvPr/>
            </p:nvSpPr>
            <p:spPr>
              <a:xfrm>
                <a:off x="6054140" y="2299607"/>
                <a:ext cx="350824"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𝜇</m:t>
                      </m:r>
                    </m:oMath>
                  </m:oMathPara>
                </a14:m>
                <a:endParaRPr lang="en-US" sz="3200" dirty="0"/>
              </a:p>
            </p:txBody>
          </p:sp>
        </mc:Choice>
        <mc:Fallback xmlns="">
          <p:sp>
            <p:nvSpPr>
              <p:cNvPr id="25" name="TextBox 24">
                <a:extLst>
                  <a:ext uri="{FF2B5EF4-FFF2-40B4-BE49-F238E27FC236}">
                    <a16:creationId xmlns:a16="http://schemas.microsoft.com/office/drawing/2014/main" id="{3F39AA67-A0FD-4315-BD37-9938086B7631}"/>
                  </a:ext>
                </a:extLst>
              </p:cNvPr>
              <p:cNvSpPr txBox="1">
                <a:spLocks noRot="1" noChangeAspect="1" noMove="1" noResize="1" noEditPoints="1" noAdjustHandles="1" noChangeArrowheads="1" noChangeShapeType="1" noTextEdit="1"/>
              </p:cNvSpPr>
              <p:nvPr/>
            </p:nvSpPr>
            <p:spPr>
              <a:xfrm>
                <a:off x="6054140" y="2299607"/>
                <a:ext cx="350824" cy="584775"/>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3F39AA67-A0FD-4315-BD37-9938086B7631}"/>
                  </a:ext>
                </a:extLst>
              </p:cNvPr>
              <p:cNvSpPr txBox="1"/>
              <p:nvPr/>
            </p:nvSpPr>
            <p:spPr>
              <a:xfrm>
                <a:off x="8235129" y="2257609"/>
                <a:ext cx="350824"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𝜇</m:t>
                      </m:r>
                    </m:oMath>
                  </m:oMathPara>
                </a14:m>
                <a:endParaRPr lang="en-US" sz="3200" dirty="0"/>
              </a:p>
            </p:txBody>
          </p:sp>
        </mc:Choice>
        <mc:Fallback xmlns="">
          <p:sp>
            <p:nvSpPr>
              <p:cNvPr id="26" name="TextBox 25">
                <a:extLst>
                  <a:ext uri="{FF2B5EF4-FFF2-40B4-BE49-F238E27FC236}">
                    <a16:creationId xmlns:a16="http://schemas.microsoft.com/office/drawing/2014/main" id="{3F39AA67-A0FD-4315-BD37-9938086B7631}"/>
                  </a:ext>
                </a:extLst>
              </p:cNvPr>
              <p:cNvSpPr txBox="1">
                <a:spLocks noRot="1" noChangeAspect="1" noMove="1" noResize="1" noEditPoints="1" noAdjustHandles="1" noChangeArrowheads="1" noChangeShapeType="1" noTextEdit="1"/>
              </p:cNvSpPr>
              <p:nvPr/>
            </p:nvSpPr>
            <p:spPr>
              <a:xfrm>
                <a:off x="8235129" y="2257609"/>
                <a:ext cx="350824" cy="584775"/>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3F39AA67-A0FD-4315-BD37-9938086B7631}"/>
                  </a:ext>
                </a:extLst>
              </p:cNvPr>
              <p:cNvSpPr txBox="1"/>
              <p:nvPr/>
            </p:nvSpPr>
            <p:spPr>
              <a:xfrm>
                <a:off x="2722763" y="1473476"/>
                <a:ext cx="350824"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𝜇</m:t>
                      </m:r>
                    </m:oMath>
                  </m:oMathPara>
                </a14:m>
                <a:endParaRPr lang="en-US" sz="3200" dirty="0"/>
              </a:p>
            </p:txBody>
          </p:sp>
        </mc:Choice>
        <mc:Fallback xmlns="">
          <p:sp>
            <p:nvSpPr>
              <p:cNvPr id="27" name="TextBox 26">
                <a:extLst>
                  <a:ext uri="{FF2B5EF4-FFF2-40B4-BE49-F238E27FC236}">
                    <a16:creationId xmlns:a16="http://schemas.microsoft.com/office/drawing/2014/main" id="{3F39AA67-A0FD-4315-BD37-9938086B7631}"/>
                  </a:ext>
                </a:extLst>
              </p:cNvPr>
              <p:cNvSpPr txBox="1">
                <a:spLocks noRot="1" noChangeAspect="1" noMove="1" noResize="1" noEditPoints="1" noAdjustHandles="1" noChangeArrowheads="1" noChangeShapeType="1" noTextEdit="1"/>
              </p:cNvSpPr>
              <p:nvPr/>
            </p:nvSpPr>
            <p:spPr>
              <a:xfrm>
                <a:off x="2722763" y="1473476"/>
                <a:ext cx="350824" cy="584775"/>
              </a:xfrm>
              <a:prstGeom prst="rect">
                <a:avLst/>
              </a:prstGeom>
              <a:blipFill>
                <a:blip r:embed="rId9"/>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57508550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237506"/>
            <a:ext cx="12100956" cy="819398"/>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146957" y="130629"/>
            <a:ext cx="11870872" cy="6531428"/>
          </a:xfrm>
          <a:prstGeom prst="rect">
            <a:avLst/>
          </a:pr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endParaRPr>
          </a:p>
        </p:txBody>
      </p:sp>
      <p:sp>
        <p:nvSpPr>
          <p:cNvPr id="3" name="TextBox 2"/>
          <p:cNvSpPr txBox="1"/>
          <p:nvPr/>
        </p:nvSpPr>
        <p:spPr>
          <a:xfrm>
            <a:off x="473529" y="424543"/>
            <a:ext cx="8262257" cy="523220"/>
          </a:xfrm>
          <a:prstGeom prst="rect">
            <a:avLst/>
          </a:prstGeom>
          <a:noFill/>
        </p:spPr>
        <p:txBody>
          <a:bodyPr wrap="square" rtlCol="0">
            <a:spAutoFit/>
          </a:bodyPr>
          <a:lstStyle/>
          <a:p>
            <a:r>
              <a:rPr lang="en-US" sz="2800" dirty="0">
                <a:solidFill>
                  <a:schemeClr val="bg1"/>
                </a:solidFill>
              </a:rPr>
              <a:t>Extensions of the SIR model: Demography</a:t>
            </a: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EA1D7AFA-2A62-4896-B8A9-7E02D31F4713}"/>
                  </a:ext>
                </a:extLst>
              </p:cNvPr>
              <p:cNvSpPr txBox="1"/>
              <p:nvPr/>
            </p:nvSpPr>
            <p:spPr>
              <a:xfrm>
                <a:off x="217703" y="1487941"/>
                <a:ext cx="4316208" cy="2897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sz="3200" b="0" i="1" smtClean="0">
                              <a:latin typeface="Cambria Math" panose="02040503050406030204" pitchFamily="18" charset="0"/>
                            </a:rPr>
                          </m:ctrlPr>
                        </m:fPr>
                        <m:num>
                          <m:r>
                            <a:rPr lang="en-US" sz="3200" b="0" i="1" smtClean="0">
                              <a:latin typeface="Cambria Math" panose="02040503050406030204" pitchFamily="18" charset="0"/>
                            </a:rPr>
                            <m:t>𝑑𝑆</m:t>
                          </m:r>
                        </m:num>
                        <m:den>
                          <m:r>
                            <a:rPr lang="en-US" sz="3200" b="0" i="1" smtClean="0">
                              <a:latin typeface="Cambria Math" panose="02040503050406030204" pitchFamily="18" charset="0"/>
                            </a:rPr>
                            <m:t>𝑑𝑡</m:t>
                          </m:r>
                        </m:den>
                      </m:f>
                      <m:r>
                        <a:rPr lang="en-US" sz="3200" b="0" i="1" smtClean="0">
                          <a:latin typeface="Cambria Math" panose="02040503050406030204" pitchFamily="18" charset="0"/>
                        </a:rPr>
                        <m:t>=</m:t>
                      </m:r>
                      <m:r>
                        <a:rPr lang="en-US" sz="3200" b="0" i="1" smtClean="0">
                          <a:latin typeface="Cambria Math" panose="02040503050406030204" pitchFamily="18" charset="0"/>
                        </a:rPr>
                        <m:t>𝜇</m:t>
                      </m:r>
                      <m:r>
                        <a:rPr lang="en-US" sz="3200" b="0" i="1" smtClean="0">
                          <a:latin typeface="Cambria Math" panose="02040503050406030204" pitchFamily="18" charset="0"/>
                        </a:rPr>
                        <m:t>−</m:t>
                      </m:r>
                      <m:r>
                        <a:rPr lang="en-US" sz="3200" b="0" i="1" smtClean="0">
                          <a:latin typeface="Cambria Math" panose="02040503050406030204" pitchFamily="18" charset="0"/>
                        </a:rPr>
                        <m:t>𝛽</m:t>
                      </m:r>
                      <m:r>
                        <a:rPr lang="en-US" sz="3200" b="0" i="1" smtClean="0">
                          <a:latin typeface="Cambria Math" panose="02040503050406030204" pitchFamily="18" charset="0"/>
                        </a:rPr>
                        <m:t>𝑆𝐼</m:t>
                      </m:r>
                      <m:r>
                        <a:rPr lang="en-US" sz="3200" b="0" i="1" smtClean="0">
                          <a:latin typeface="Cambria Math" panose="02040503050406030204" pitchFamily="18" charset="0"/>
                        </a:rPr>
                        <m:t>−</m:t>
                      </m:r>
                      <m:r>
                        <a:rPr lang="en-US" sz="3200" b="0" i="1" smtClean="0">
                          <a:latin typeface="Cambria Math" panose="02040503050406030204" pitchFamily="18" charset="0"/>
                        </a:rPr>
                        <m:t>𝜇</m:t>
                      </m:r>
                      <m:r>
                        <a:rPr lang="en-US" sz="3200" b="0" i="1" smtClean="0">
                          <a:latin typeface="Cambria Math" panose="02040503050406030204" pitchFamily="18" charset="0"/>
                        </a:rPr>
                        <m:t>𝑆</m:t>
                      </m:r>
                    </m:oMath>
                    <m:oMath xmlns:m="http://schemas.openxmlformats.org/officeDocument/2006/math">
                      <m:f>
                        <m:fPr>
                          <m:ctrlPr>
                            <a:rPr lang="en-US" sz="3200" b="0" i="1" smtClean="0">
                              <a:latin typeface="Cambria Math" panose="02040503050406030204" pitchFamily="18" charset="0"/>
                            </a:rPr>
                          </m:ctrlPr>
                        </m:fPr>
                        <m:num>
                          <m:r>
                            <a:rPr lang="en-US" sz="3200" b="0" i="1" smtClean="0">
                              <a:latin typeface="Cambria Math" panose="02040503050406030204" pitchFamily="18" charset="0"/>
                            </a:rPr>
                            <m:t>𝑑𝐼</m:t>
                          </m:r>
                        </m:num>
                        <m:den>
                          <m:r>
                            <a:rPr lang="en-US" sz="3200" b="0" i="1" smtClean="0">
                              <a:latin typeface="Cambria Math" panose="02040503050406030204" pitchFamily="18" charset="0"/>
                            </a:rPr>
                            <m:t>𝑑𝑡</m:t>
                          </m:r>
                        </m:den>
                      </m:f>
                      <m:r>
                        <a:rPr lang="en-US" sz="3200" b="0" i="1" smtClean="0">
                          <a:latin typeface="Cambria Math" panose="02040503050406030204" pitchFamily="18" charset="0"/>
                        </a:rPr>
                        <m:t>=</m:t>
                      </m:r>
                      <m:r>
                        <a:rPr lang="en-US" sz="3200" b="0" i="1" smtClean="0">
                          <a:latin typeface="Cambria Math" panose="02040503050406030204" pitchFamily="18" charset="0"/>
                        </a:rPr>
                        <m:t>𝛽</m:t>
                      </m:r>
                      <m:r>
                        <a:rPr lang="en-US" sz="3200" b="0" i="1" smtClean="0">
                          <a:latin typeface="Cambria Math" panose="02040503050406030204" pitchFamily="18" charset="0"/>
                        </a:rPr>
                        <m:t>𝑆𝐼</m:t>
                      </m:r>
                      <m:r>
                        <a:rPr lang="en-US" sz="3200" b="0" i="1" smtClean="0">
                          <a:latin typeface="Cambria Math" panose="02040503050406030204" pitchFamily="18" charset="0"/>
                        </a:rPr>
                        <m:t> −</m:t>
                      </m:r>
                      <m:r>
                        <a:rPr lang="en-US" sz="3200" b="0" i="1" smtClean="0">
                          <a:latin typeface="Cambria Math" panose="02040503050406030204" pitchFamily="18" charset="0"/>
                        </a:rPr>
                        <m:t>𝛾</m:t>
                      </m:r>
                      <m:r>
                        <a:rPr lang="en-US" sz="3200" b="0" i="1" smtClean="0">
                          <a:latin typeface="Cambria Math" panose="02040503050406030204" pitchFamily="18" charset="0"/>
                        </a:rPr>
                        <m:t>𝐼</m:t>
                      </m:r>
                      <m:r>
                        <a:rPr lang="en-US" sz="3200" b="0" i="1" smtClean="0">
                          <a:latin typeface="Cambria Math" panose="02040503050406030204" pitchFamily="18" charset="0"/>
                        </a:rPr>
                        <m:t>−</m:t>
                      </m:r>
                      <m:r>
                        <a:rPr lang="en-US" sz="3200" b="0" i="1" smtClean="0">
                          <a:latin typeface="Cambria Math" panose="02040503050406030204" pitchFamily="18" charset="0"/>
                        </a:rPr>
                        <m:t>𝜇</m:t>
                      </m:r>
                      <m:r>
                        <a:rPr lang="en-US" sz="3200" b="0" i="1" smtClean="0">
                          <a:latin typeface="Cambria Math" panose="02040503050406030204" pitchFamily="18" charset="0"/>
                        </a:rPr>
                        <m:t>𝐼</m:t>
                      </m:r>
                    </m:oMath>
                    <m:oMath xmlns:m="http://schemas.openxmlformats.org/officeDocument/2006/math">
                      <m:f>
                        <m:fPr>
                          <m:ctrlPr>
                            <a:rPr lang="en-US" sz="3200" b="0" i="1" smtClean="0">
                              <a:latin typeface="Cambria Math" panose="02040503050406030204" pitchFamily="18" charset="0"/>
                            </a:rPr>
                          </m:ctrlPr>
                        </m:fPr>
                        <m:num>
                          <m:r>
                            <a:rPr lang="en-US" sz="3200" b="0" i="1" smtClean="0">
                              <a:latin typeface="Cambria Math" panose="02040503050406030204" pitchFamily="18" charset="0"/>
                            </a:rPr>
                            <m:t>𝑑𝑅</m:t>
                          </m:r>
                        </m:num>
                        <m:den>
                          <m:r>
                            <a:rPr lang="en-US" sz="3200" b="0" i="1" smtClean="0">
                              <a:latin typeface="Cambria Math" panose="02040503050406030204" pitchFamily="18" charset="0"/>
                            </a:rPr>
                            <m:t>𝑑𝑡</m:t>
                          </m:r>
                        </m:den>
                      </m:f>
                      <m:r>
                        <a:rPr lang="en-US" sz="3200" b="0" i="1" smtClean="0">
                          <a:latin typeface="Cambria Math" panose="02040503050406030204" pitchFamily="18" charset="0"/>
                        </a:rPr>
                        <m:t>=</m:t>
                      </m:r>
                      <m:r>
                        <a:rPr lang="en-US" sz="3200" b="0" i="1" smtClean="0">
                          <a:latin typeface="Cambria Math" panose="02040503050406030204" pitchFamily="18" charset="0"/>
                        </a:rPr>
                        <m:t>𝛾</m:t>
                      </m:r>
                      <m:r>
                        <a:rPr lang="en-US" sz="3200" b="0" i="1" smtClean="0">
                          <a:latin typeface="Cambria Math" panose="02040503050406030204" pitchFamily="18" charset="0"/>
                        </a:rPr>
                        <m:t>𝐼</m:t>
                      </m:r>
                      <m:r>
                        <a:rPr lang="en-US" sz="3200" b="0" i="1" smtClean="0">
                          <a:latin typeface="Cambria Math" panose="02040503050406030204" pitchFamily="18" charset="0"/>
                        </a:rPr>
                        <m:t>−</m:t>
                      </m:r>
                      <m:r>
                        <a:rPr lang="en-US" sz="3200" b="0" i="1" smtClean="0">
                          <a:latin typeface="Cambria Math" panose="02040503050406030204" pitchFamily="18" charset="0"/>
                        </a:rPr>
                        <m:t>𝜇</m:t>
                      </m:r>
                      <m:r>
                        <m:rPr>
                          <m:sty m:val="p"/>
                        </m:rPr>
                        <a:rPr lang="en-US" sz="3200" b="0" i="1" smtClean="0">
                          <a:latin typeface="Cambria Math" panose="02040503050406030204" pitchFamily="18" charset="0"/>
                        </a:rPr>
                        <m:t>R</m:t>
                      </m:r>
                    </m:oMath>
                  </m:oMathPara>
                </a14:m>
                <a:endParaRPr lang="en-US" sz="3600" b="0" dirty="0"/>
              </a:p>
            </p:txBody>
          </p:sp>
        </mc:Choice>
        <mc:Fallback xmlns="">
          <p:sp>
            <p:nvSpPr>
              <p:cNvPr id="22" name="TextBox 21">
                <a:extLst>
                  <a:ext uri="{FF2B5EF4-FFF2-40B4-BE49-F238E27FC236}">
                    <a16:creationId xmlns:a16="http://schemas.microsoft.com/office/drawing/2014/main" id="{EA1D7AFA-2A62-4896-B8A9-7E02D31F4713}"/>
                  </a:ext>
                </a:extLst>
              </p:cNvPr>
              <p:cNvSpPr txBox="1">
                <a:spLocks noRot="1" noChangeAspect="1" noMove="1" noResize="1" noEditPoints="1" noAdjustHandles="1" noChangeArrowheads="1" noChangeShapeType="1" noTextEdit="1"/>
              </p:cNvSpPr>
              <p:nvPr/>
            </p:nvSpPr>
            <p:spPr>
              <a:xfrm>
                <a:off x="217703" y="1487941"/>
                <a:ext cx="4316208" cy="2897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p:cNvSpPr txBox="1"/>
              <p:nvPr/>
            </p:nvSpPr>
            <p:spPr>
              <a:xfrm>
                <a:off x="4533911" y="1487941"/>
                <a:ext cx="7159840" cy="1340623"/>
              </a:xfrm>
              <a:prstGeom prst="rect">
                <a:avLst/>
              </a:prstGeom>
              <a:noFill/>
            </p:spPr>
            <p:txBody>
              <a:bodyPr wrap="square" rtlCol="0">
                <a:spAutoFit/>
              </a:bodyPr>
              <a:lstStyle/>
              <a:p>
                <a:r>
                  <a:rPr lang="en-US" sz="2000" dirty="0"/>
                  <a:t>For this model, we have</a:t>
                </a:r>
              </a:p>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0</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𝛽</m:t>
                          </m:r>
                        </m:num>
                        <m:den>
                          <m:r>
                            <a:rPr lang="en-US" sz="2000" b="0" i="1" smtClean="0">
                              <a:latin typeface="Cambria Math" panose="02040503050406030204" pitchFamily="18" charset="0"/>
                            </a:rPr>
                            <m:t>𝛾</m:t>
                          </m:r>
                          <m:r>
                            <a:rPr lang="en-US" sz="2000" b="0" i="1" smtClean="0">
                              <a:latin typeface="Cambria Math" panose="02040503050406030204" pitchFamily="18" charset="0"/>
                            </a:rPr>
                            <m:t>+</m:t>
                          </m:r>
                          <m:r>
                            <a:rPr lang="en-US" sz="2000" b="0" i="1" smtClean="0">
                              <a:latin typeface="Cambria Math" panose="02040503050406030204" pitchFamily="18" charset="0"/>
                            </a:rPr>
                            <m:t>𝜇</m:t>
                          </m:r>
                        </m:den>
                      </m:f>
                    </m:oMath>
                  </m:oMathPara>
                </a14:m>
                <a:endParaRPr lang="en-US" sz="2000" dirty="0"/>
              </a:p>
              <a:p>
                <a:endParaRPr lang="en-US" sz="2000" dirty="0"/>
              </a:p>
            </p:txBody>
          </p:sp>
        </mc:Choice>
        <mc:Fallback xmlns="">
          <p:sp>
            <p:nvSpPr>
              <p:cNvPr id="23" name="TextBox 22"/>
              <p:cNvSpPr txBox="1">
                <a:spLocks noRot="1" noChangeAspect="1" noMove="1" noResize="1" noEditPoints="1" noAdjustHandles="1" noChangeArrowheads="1" noChangeShapeType="1" noTextEdit="1"/>
              </p:cNvSpPr>
              <p:nvPr/>
            </p:nvSpPr>
            <p:spPr>
              <a:xfrm>
                <a:off x="4533911" y="1487941"/>
                <a:ext cx="7159840" cy="1340623"/>
              </a:xfrm>
              <a:prstGeom prst="rect">
                <a:avLst/>
              </a:prstGeom>
              <a:blipFill>
                <a:blip r:embed="rId4"/>
                <a:stretch>
                  <a:fillRect l="-937" t="-227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B421969-16CE-42C5-8CDE-794C03CB20EB}"/>
                  </a:ext>
                </a:extLst>
              </p:cNvPr>
              <p:cNvSpPr txBox="1"/>
              <p:nvPr/>
            </p:nvSpPr>
            <p:spPr>
              <a:xfrm>
                <a:off x="4533911" y="2634428"/>
                <a:ext cx="7159840" cy="2014975"/>
              </a:xfrm>
              <a:prstGeom prst="rect">
                <a:avLst/>
              </a:prstGeom>
              <a:noFill/>
            </p:spPr>
            <p:txBody>
              <a:bodyPr wrap="square" rtlCol="0">
                <a:spAutoFit/>
              </a:bodyPr>
              <a:lstStyle/>
              <a:p>
                <a:r>
                  <a:rPr lang="en-US" sz="2000" dirty="0"/>
                  <a:t>There are two </a:t>
                </a:r>
                <a:r>
                  <a:rPr lang="en-US" sz="2000" b="1" dirty="0">
                    <a:solidFill>
                      <a:schemeClr val="accent2"/>
                    </a:solidFill>
                  </a:rPr>
                  <a:t>equilibriums</a:t>
                </a:r>
                <a:r>
                  <a:rPr lang="en-US" sz="2000" dirty="0"/>
                  <a:t> of this system. Either everyone is susceptible, or, after an outbreak where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0</m:t>
                        </m:r>
                      </m:sub>
                    </m:sSub>
                    <m:r>
                      <a:rPr lang="en-US" sz="2000" b="0" i="1" smtClean="0">
                        <a:latin typeface="Cambria Math" panose="02040503050406030204" pitchFamily="18" charset="0"/>
                      </a:rPr>
                      <m:t>&gt;1</m:t>
                    </m:r>
                  </m:oMath>
                </a14:m>
                <a:r>
                  <a:rPr lang="en-US" sz="2000" dirty="0"/>
                  <a:t>, </a:t>
                </a:r>
              </a:p>
              <a:p>
                <a:endParaRPr lang="en-US" sz="2000" dirty="0"/>
              </a:p>
              <a:p>
                <a:pPr/>
                <a14:m>
                  <m:oMathPara xmlns:m="http://schemas.openxmlformats.org/officeDocument/2006/math">
                    <m:oMathParaPr>
                      <m:jc m:val="centerGroup"/>
                    </m:oMathParaPr>
                    <m:oMath xmlns:m="http://schemas.openxmlformats.org/officeDocument/2006/math">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𝑆</m:t>
                          </m:r>
                        </m:e>
                        <m:sup>
                          <m:r>
                            <a:rPr lang="en-US" sz="2000" b="0" i="1" smtClean="0">
                              <a:latin typeface="Cambria Math" panose="02040503050406030204" pitchFamily="18" charset="0"/>
                            </a:rPr>
                            <m:t>∗</m:t>
                          </m:r>
                        </m:sup>
                      </m:sSup>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0</m:t>
                              </m:r>
                            </m:sub>
                          </m:sSub>
                        </m:den>
                      </m:f>
                      <m:r>
                        <a:rPr lang="en-US" sz="2000" b="0" i="1" smtClean="0">
                          <a:latin typeface="Cambria Math" panose="02040503050406030204" pitchFamily="18" charset="0"/>
                        </a:rPr>
                        <m:t>    </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𝐼</m:t>
                          </m:r>
                        </m:e>
                        <m:sup>
                          <m:r>
                            <a:rPr lang="en-US" sz="2000" b="0" i="1" smtClean="0">
                              <a:latin typeface="Cambria Math" panose="02040503050406030204" pitchFamily="18" charset="0"/>
                            </a:rPr>
                            <m:t>∗</m:t>
                          </m:r>
                        </m:sup>
                      </m:sSup>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𝜇</m:t>
                          </m:r>
                        </m:num>
                        <m:den>
                          <m:r>
                            <a:rPr lang="en-US" sz="2000" b="0" i="1" smtClean="0">
                              <a:latin typeface="Cambria Math" panose="02040503050406030204" pitchFamily="18" charset="0"/>
                            </a:rPr>
                            <m:t>𝛾</m:t>
                          </m:r>
                        </m:den>
                      </m:f>
                      <m:d>
                        <m:dPr>
                          <m:ctrlPr>
                            <a:rPr lang="en-US" sz="2000" b="0" i="1" smtClean="0">
                              <a:latin typeface="Cambria Math" panose="02040503050406030204" pitchFamily="18" charset="0"/>
                            </a:rPr>
                          </m:ctrlPr>
                        </m:dPr>
                        <m:e>
                          <m:r>
                            <a:rPr lang="en-US" sz="2000" b="0" i="1" smtClean="0">
                              <a:latin typeface="Cambria Math" panose="02040503050406030204" pitchFamily="18" charset="0"/>
                            </a:rPr>
                            <m:t>1−</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0</m:t>
                                  </m:r>
                                </m:sub>
                              </m:sSub>
                            </m:den>
                          </m:f>
                        </m:e>
                      </m:d>
                      <m:r>
                        <a:rPr lang="en-US" sz="2000" b="0" i="1" smtClean="0">
                          <a:latin typeface="Cambria Math" panose="02040503050406030204" pitchFamily="18" charset="0"/>
                        </a:rPr>
                        <m:t>     </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𝑅</m:t>
                          </m:r>
                        </m:e>
                        <m:sup>
                          <m:r>
                            <a:rPr lang="en-US" sz="2000" b="0" i="1" smtClean="0">
                              <a:latin typeface="Cambria Math" panose="02040503050406030204" pitchFamily="18" charset="0"/>
                            </a:rPr>
                            <m:t>∗</m:t>
                          </m:r>
                        </m:sup>
                      </m:sSup>
                      <m:r>
                        <a:rPr lang="en-US" sz="2000" b="0" i="1" smtClean="0">
                          <a:latin typeface="Cambria Math" panose="02040503050406030204" pitchFamily="18" charset="0"/>
                        </a:rPr>
                        <m:t>=1−</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𝑆</m:t>
                          </m:r>
                        </m:e>
                        <m:sup>
                          <m:r>
                            <a:rPr lang="en-US" sz="2000" b="0" i="1" smtClean="0">
                              <a:latin typeface="Cambria Math" panose="02040503050406030204" pitchFamily="18" charset="0"/>
                            </a:rPr>
                            <m:t>∗</m:t>
                          </m:r>
                        </m:sup>
                      </m:sSup>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𝐼</m:t>
                          </m:r>
                        </m:e>
                        <m:sup>
                          <m:r>
                            <a:rPr lang="en-US" sz="2000" b="0" i="1" smtClean="0">
                              <a:latin typeface="Cambria Math" panose="02040503050406030204" pitchFamily="18" charset="0"/>
                            </a:rPr>
                            <m:t>∗</m:t>
                          </m:r>
                        </m:sup>
                      </m:sSup>
                    </m:oMath>
                  </m:oMathPara>
                </a14:m>
                <a:endParaRPr lang="en-US" sz="2000" dirty="0"/>
              </a:p>
              <a:p>
                <a:endParaRPr lang="en-US" sz="2000" dirty="0"/>
              </a:p>
            </p:txBody>
          </p:sp>
        </mc:Choice>
        <mc:Fallback xmlns="">
          <p:sp>
            <p:nvSpPr>
              <p:cNvPr id="8" name="TextBox 7">
                <a:extLst>
                  <a:ext uri="{FF2B5EF4-FFF2-40B4-BE49-F238E27FC236}">
                    <a16:creationId xmlns:a16="http://schemas.microsoft.com/office/drawing/2014/main" id="{CB421969-16CE-42C5-8CDE-794C03CB20EB}"/>
                  </a:ext>
                </a:extLst>
              </p:cNvPr>
              <p:cNvSpPr txBox="1">
                <a:spLocks noRot="1" noChangeAspect="1" noMove="1" noResize="1" noEditPoints="1" noAdjustHandles="1" noChangeArrowheads="1" noChangeShapeType="1" noTextEdit="1"/>
              </p:cNvSpPr>
              <p:nvPr/>
            </p:nvSpPr>
            <p:spPr>
              <a:xfrm>
                <a:off x="4533911" y="2634428"/>
                <a:ext cx="7159840" cy="2014975"/>
              </a:xfrm>
              <a:prstGeom prst="rect">
                <a:avLst/>
              </a:prstGeom>
              <a:blipFill>
                <a:blip r:embed="rId5"/>
                <a:stretch>
                  <a:fillRect l="-937" t="-15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DB9D1F1F-8174-4BC9-AB77-8829FAFD1F43}"/>
                  </a:ext>
                </a:extLst>
              </p:cNvPr>
              <p:cNvSpPr txBox="1"/>
              <p:nvPr/>
            </p:nvSpPr>
            <p:spPr>
              <a:xfrm>
                <a:off x="4611980" y="4640066"/>
                <a:ext cx="7159840" cy="1015663"/>
              </a:xfrm>
              <a:prstGeom prst="rect">
                <a:avLst/>
              </a:prstGeom>
              <a:noFill/>
            </p:spPr>
            <p:txBody>
              <a:bodyPr wrap="square" rtlCol="0">
                <a:spAutoFit/>
              </a:bodyPr>
              <a:lstStyle/>
              <a:p>
                <a:r>
                  <a:rPr lang="en-US" sz="2000" dirty="0"/>
                  <a:t>If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0</m:t>
                        </m:r>
                      </m:sub>
                    </m:sSub>
                    <m:r>
                      <a:rPr lang="en-US" sz="2000" b="0" i="1" smtClean="0">
                        <a:latin typeface="Cambria Math" panose="02040503050406030204" pitchFamily="18" charset="0"/>
                      </a:rPr>
                      <m:t>&lt;1</m:t>
                    </m:r>
                  </m:oMath>
                </a14:m>
                <a:r>
                  <a:rPr lang="en-US" sz="2000" dirty="0"/>
                  <a:t>, any outbreak will eventually die out. Due to deaths of those who are recovered, eventually only susceptible individuals will remain.</a:t>
                </a:r>
              </a:p>
            </p:txBody>
          </p:sp>
        </mc:Choice>
        <mc:Fallback xmlns="">
          <p:sp>
            <p:nvSpPr>
              <p:cNvPr id="9" name="TextBox 8">
                <a:extLst>
                  <a:ext uri="{FF2B5EF4-FFF2-40B4-BE49-F238E27FC236}">
                    <a16:creationId xmlns:a16="http://schemas.microsoft.com/office/drawing/2014/main" id="{DB9D1F1F-8174-4BC9-AB77-8829FAFD1F43}"/>
                  </a:ext>
                </a:extLst>
              </p:cNvPr>
              <p:cNvSpPr txBox="1">
                <a:spLocks noRot="1" noChangeAspect="1" noMove="1" noResize="1" noEditPoints="1" noAdjustHandles="1" noChangeArrowheads="1" noChangeShapeType="1" noTextEdit="1"/>
              </p:cNvSpPr>
              <p:nvPr/>
            </p:nvSpPr>
            <p:spPr>
              <a:xfrm>
                <a:off x="4611980" y="4640066"/>
                <a:ext cx="7159840" cy="1015663"/>
              </a:xfrm>
              <a:prstGeom prst="rect">
                <a:avLst/>
              </a:prstGeom>
              <a:blipFill>
                <a:blip r:embed="rId6"/>
                <a:stretch>
                  <a:fillRect l="-937" t="-2994" b="-9581"/>
                </a:stretch>
              </a:blipFill>
            </p:spPr>
            <p:txBody>
              <a:bodyPr/>
              <a:lstStyle/>
              <a:p>
                <a:r>
                  <a:rPr lang="en-US">
                    <a:noFill/>
                  </a:rPr>
                  <a:t> </a:t>
                </a:r>
              </a:p>
            </p:txBody>
          </p:sp>
        </mc:Fallback>
      </mc:AlternateContent>
    </p:spTree>
    <p:extLst>
      <p:ext uri="{BB962C8B-B14F-4D97-AF65-F5344CB8AC3E}">
        <p14:creationId xmlns:p14="http://schemas.microsoft.com/office/powerpoint/2010/main" val="440881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237506"/>
            <a:ext cx="12100956" cy="819398"/>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146957" y="130629"/>
            <a:ext cx="11870872" cy="6531428"/>
          </a:xfrm>
          <a:prstGeom prst="rect">
            <a:avLst/>
          </a:pr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endParaRPr>
          </a:p>
        </p:txBody>
      </p:sp>
      <p:sp>
        <p:nvSpPr>
          <p:cNvPr id="3" name="TextBox 2"/>
          <p:cNvSpPr txBox="1"/>
          <p:nvPr/>
        </p:nvSpPr>
        <p:spPr>
          <a:xfrm>
            <a:off x="473529" y="424543"/>
            <a:ext cx="8262257" cy="523220"/>
          </a:xfrm>
          <a:prstGeom prst="rect">
            <a:avLst/>
          </a:prstGeom>
          <a:noFill/>
        </p:spPr>
        <p:txBody>
          <a:bodyPr wrap="square" rtlCol="0">
            <a:spAutoFit/>
          </a:bodyPr>
          <a:lstStyle/>
          <a:p>
            <a:r>
              <a:rPr lang="en-US" sz="2800" dirty="0">
                <a:solidFill>
                  <a:schemeClr val="bg1"/>
                </a:solidFill>
              </a:rPr>
              <a:t>Extensions of the SIR model: SEIR</a:t>
            </a:r>
          </a:p>
        </p:txBody>
      </p:sp>
      <p:sp>
        <p:nvSpPr>
          <p:cNvPr id="9" name="Rectangle: Rounded Corners 5">
            <a:extLst>
              <a:ext uri="{FF2B5EF4-FFF2-40B4-BE49-F238E27FC236}">
                <a16:creationId xmlns:a16="http://schemas.microsoft.com/office/drawing/2014/main" id="{199FC41B-F136-4723-85D9-14FC6AAF3EC3}"/>
              </a:ext>
            </a:extLst>
          </p:cNvPr>
          <p:cNvSpPr/>
          <p:nvPr/>
        </p:nvSpPr>
        <p:spPr>
          <a:xfrm>
            <a:off x="4436613" y="1834034"/>
            <a:ext cx="1583718" cy="590174"/>
          </a:xfrm>
          <a:prstGeom prst="roundRect">
            <a:avLst/>
          </a:prstGeom>
          <a:solidFill>
            <a:schemeClr val="accent4"/>
          </a:solidFill>
          <a:ln w="28575">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Exposed</a:t>
            </a:r>
          </a:p>
        </p:txBody>
      </p:sp>
      <p:sp>
        <p:nvSpPr>
          <p:cNvPr id="11" name="Rectangle: Rounded Corners 6">
            <a:extLst>
              <a:ext uri="{FF2B5EF4-FFF2-40B4-BE49-F238E27FC236}">
                <a16:creationId xmlns:a16="http://schemas.microsoft.com/office/drawing/2014/main" id="{116772CA-E7E3-40CE-AF17-1D506399576E}"/>
              </a:ext>
            </a:extLst>
          </p:cNvPr>
          <p:cNvSpPr/>
          <p:nvPr/>
        </p:nvSpPr>
        <p:spPr>
          <a:xfrm>
            <a:off x="6623892" y="1834034"/>
            <a:ext cx="1583718" cy="590174"/>
          </a:xfrm>
          <a:prstGeom prst="roundRect">
            <a:avLst/>
          </a:prstGeom>
          <a:solidFill>
            <a:srgbClr val="EF8D4B"/>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Infectious</a:t>
            </a:r>
          </a:p>
        </p:txBody>
      </p:sp>
      <p:sp>
        <p:nvSpPr>
          <p:cNvPr id="12" name="Rectangle: Rounded Corners 7">
            <a:extLst>
              <a:ext uri="{FF2B5EF4-FFF2-40B4-BE49-F238E27FC236}">
                <a16:creationId xmlns:a16="http://schemas.microsoft.com/office/drawing/2014/main" id="{DEB71EF9-35AA-49C1-BE95-6713286D126B}"/>
              </a:ext>
            </a:extLst>
          </p:cNvPr>
          <p:cNvSpPr/>
          <p:nvPr/>
        </p:nvSpPr>
        <p:spPr>
          <a:xfrm>
            <a:off x="8811171" y="1834034"/>
            <a:ext cx="1583718" cy="590174"/>
          </a:xfrm>
          <a:prstGeom prst="roundRect">
            <a:avLst/>
          </a:prstGeom>
          <a:solidFill>
            <a:srgbClr val="70A8DA"/>
          </a:solidFill>
          <a:ln w="28575">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Recovered</a:t>
            </a:r>
          </a:p>
        </p:txBody>
      </p:sp>
      <p:cxnSp>
        <p:nvCxnSpPr>
          <p:cNvPr id="13" name="Straight Arrow Connector 12">
            <a:extLst>
              <a:ext uri="{FF2B5EF4-FFF2-40B4-BE49-F238E27FC236}">
                <a16:creationId xmlns:a16="http://schemas.microsoft.com/office/drawing/2014/main" id="{2CBC36B9-A242-4951-B69A-303DEE7775B4}"/>
              </a:ext>
            </a:extLst>
          </p:cNvPr>
          <p:cNvCxnSpPr>
            <a:stCxn id="9" idx="3"/>
            <a:endCxn id="11" idx="1"/>
          </p:cNvCxnSpPr>
          <p:nvPr/>
        </p:nvCxnSpPr>
        <p:spPr>
          <a:xfrm>
            <a:off x="6020331" y="2129121"/>
            <a:ext cx="60356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E99DC06D-DACA-486A-955F-A447FF158499}"/>
              </a:ext>
            </a:extLst>
          </p:cNvPr>
          <p:cNvCxnSpPr/>
          <p:nvPr/>
        </p:nvCxnSpPr>
        <p:spPr>
          <a:xfrm>
            <a:off x="8207610" y="2129121"/>
            <a:ext cx="60356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F39AA67-A0FD-4315-BD37-9938086B7631}"/>
                  </a:ext>
                </a:extLst>
              </p:cNvPr>
              <p:cNvSpPr txBox="1"/>
              <p:nvPr/>
            </p:nvSpPr>
            <p:spPr>
              <a:xfrm>
                <a:off x="6072625" y="1538055"/>
                <a:ext cx="350824"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𝛽</m:t>
                      </m:r>
                    </m:oMath>
                  </m:oMathPara>
                </a14:m>
                <a:endParaRPr lang="en-US" sz="3200" dirty="0"/>
              </a:p>
            </p:txBody>
          </p:sp>
        </mc:Choice>
        <mc:Fallback xmlns="">
          <p:sp>
            <p:nvSpPr>
              <p:cNvPr id="15" name="TextBox 14">
                <a:extLst>
                  <a:ext uri="{FF2B5EF4-FFF2-40B4-BE49-F238E27FC236}">
                    <a16:creationId xmlns:a16="http://schemas.microsoft.com/office/drawing/2014/main" id="{3F39AA67-A0FD-4315-BD37-9938086B7631}"/>
                  </a:ext>
                </a:extLst>
              </p:cNvPr>
              <p:cNvSpPr txBox="1">
                <a:spLocks noRot="1" noChangeAspect="1" noMove="1" noResize="1" noEditPoints="1" noAdjustHandles="1" noChangeArrowheads="1" noChangeShapeType="1" noTextEdit="1"/>
              </p:cNvSpPr>
              <p:nvPr/>
            </p:nvSpPr>
            <p:spPr>
              <a:xfrm>
                <a:off x="6072625" y="1538055"/>
                <a:ext cx="350824" cy="584775"/>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25D9C03F-8B93-4AB5-975B-5D69E7A13D2F}"/>
                  </a:ext>
                </a:extLst>
              </p:cNvPr>
              <p:cNvSpPr txBox="1"/>
              <p:nvPr/>
            </p:nvSpPr>
            <p:spPr>
              <a:xfrm>
                <a:off x="8326499" y="1495363"/>
                <a:ext cx="350824"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𝛾</m:t>
                      </m:r>
                    </m:oMath>
                  </m:oMathPara>
                </a14:m>
                <a:endParaRPr lang="en-US" sz="3200" dirty="0"/>
              </a:p>
            </p:txBody>
          </p:sp>
        </mc:Choice>
        <mc:Fallback xmlns="">
          <p:sp>
            <p:nvSpPr>
              <p:cNvPr id="16" name="TextBox 15">
                <a:extLst>
                  <a:ext uri="{FF2B5EF4-FFF2-40B4-BE49-F238E27FC236}">
                    <a16:creationId xmlns:a16="http://schemas.microsoft.com/office/drawing/2014/main" id="{25D9C03F-8B93-4AB5-975B-5D69E7A13D2F}"/>
                  </a:ext>
                </a:extLst>
              </p:cNvPr>
              <p:cNvSpPr txBox="1">
                <a:spLocks noRot="1" noChangeAspect="1" noMove="1" noResize="1" noEditPoints="1" noAdjustHandles="1" noChangeArrowheads="1" noChangeShapeType="1" noTextEdit="1"/>
              </p:cNvSpPr>
              <p:nvPr/>
            </p:nvSpPr>
            <p:spPr>
              <a:xfrm>
                <a:off x="8326499" y="1495363"/>
                <a:ext cx="350824" cy="58477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EA1D7AFA-2A62-4896-B8A9-7E02D31F4713}"/>
                  </a:ext>
                </a:extLst>
              </p:cNvPr>
              <p:cNvSpPr txBox="1"/>
              <p:nvPr/>
            </p:nvSpPr>
            <p:spPr>
              <a:xfrm>
                <a:off x="5400752" y="3442020"/>
                <a:ext cx="4316208" cy="289720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𝑑𝑆</m:t>
                          </m:r>
                        </m:num>
                        <m:den>
                          <m:r>
                            <a:rPr lang="en-US" sz="2400" b="0" i="1" smtClean="0">
                              <a:latin typeface="Cambria Math" panose="02040503050406030204" pitchFamily="18" charset="0"/>
                            </a:rPr>
                            <m:t>𝑑𝑡</m:t>
                          </m:r>
                        </m:den>
                      </m:f>
                      <m:r>
                        <a:rPr lang="en-US" sz="2400" b="0" i="1" smtClean="0">
                          <a:latin typeface="Cambria Math" panose="02040503050406030204" pitchFamily="18" charset="0"/>
                        </a:rPr>
                        <m:t>=−</m:t>
                      </m:r>
                      <m:r>
                        <a:rPr lang="en-US" sz="2400" b="0" i="1" smtClean="0">
                          <a:latin typeface="Cambria Math" panose="02040503050406030204" pitchFamily="18" charset="0"/>
                        </a:rPr>
                        <m:t>𝛽</m:t>
                      </m:r>
                      <m:r>
                        <a:rPr lang="en-US" sz="2400" b="0" i="1" smtClean="0">
                          <a:latin typeface="Cambria Math" panose="02040503050406030204" pitchFamily="18" charset="0"/>
                        </a:rPr>
                        <m:t>𝑆𝐼</m:t>
                      </m:r>
                    </m:oMath>
                    <m:oMath xmlns:m="http://schemas.openxmlformats.org/officeDocument/2006/math">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𝑑𝐸</m:t>
                          </m:r>
                        </m:num>
                        <m:den>
                          <m:r>
                            <a:rPr lang="en-US" sz="2400" b="0" i="1" smtClean="0">
                              <a:latin typeface="Cambria Math" panose="02040503050406030204" pitchFamily="18" charset="0"/>
                            </a:rPr>
                            <m:t>𝑑𝑡</m:t>
                          </m:r>
                        </m:den>
                      </m:f>
                      <m:r>
                        <a:rPr lang="en-US" sz="2400" b="0" i="1" smtClean="0">
                          <a:latin typeface="Cambria Math" panose="02040503050406030204" pitchFamily="18" charset="0"/>
                        </a:rPr>
                        <m:t>=</m:t>
                      </m:r>
                      <m:r>
                        <a:rPr lang="en-US" sz="2400" b="0" i="1" smtClean="0">
                          <a:latin typeface="Cambria Math" panose="02040503050406030204" pitchFamily="18" charset="0"/>
                        </a:rPr>
                        <m:t>𝛽</m:t>
                      </m:r>
                      <m:r>
                        <a:rPr lang="en-US" sz="2400" b="0" i="1" smtClean="0">
                          <a:latin typeface="Cambria Math" panose="02040503050406030204" pitchFamily="18" charset="0"/>
                        </a:rPr>
                        <m:t>𝑆𝐼</m:t>
                      </m:r>
                      <m:r>
                        <a:rPr lang="en-US" sz="2400" b="0" i="1" smtClean="0">
                          <a:latin typeface="Cambria Math" panose="02040503050406030204" pitchFamily="18" charset="0"/>
                        </a:rPr>
                        <m:t> −</m:t>
                      </m:r>
                      <m:r>
                        <a:rPr lang="en-US" sz="2400" b="0" i="1" smtClean="0">
                          <a:latin typeface="Cambria Math" panose="02040503050406030204" pitchFamily="18" charset="0"/>
                        </a:rPr>
                        <m:t>𝜎</m:t>
                      </m:r>
                      <m:r>
                        <a:rPr lang="en-US" sz="2400" b="0" i="1" smtClean="0">
                          <a:latin typeface="Cambria Math" panose="02040503050406030204" pitchFamily="18" charset="0"/>
                        </a:rPr>
                        <m:t>𝐸</m:t>
                      </m:r>
                    </m:oMath>
                    <m:oMath xmlns:m="http://schemas.openxmlformats.org/officeDocument/2006/math">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𝑑𝐼</m:t>
                          </m:r>
                        </m:num>
                        <m:den>
                          <m:r>
                            <a:rPr lang="en-US" sz="2400" b="0" i="1" smtClean="0">
                              <a:latin typeface="Cambria Math" panose="02040503050406030204" pitchFamily="18" charset="0"/>
                            </a:rPr>
                            <m:t>𝑑𝑡</m:t>
                          </m:r>
                        </m:den>
                      </m:f>
                      <m:r>
                        <a:rPr lang="en-US" sz="2400" b="0" i="1" smtClean="0">
                          <a:latin typeface="Cambria Math" panose="02040503050406030204" pitchFamily="18" charset="0"/>
                        </a:rPr>
                        <m:t>=</m:t>
                      </m:r>
                      <m:r>
                        <a:rPr lang="en-US" sz="2400" b="0" i="1" smtClean="0">
                          <a:latin typeface="Cambria Math" panose="02040503050406030204" pitchFamily="18" charset="0"/>
                        </a:rPr>
                        <m:t>𝜎</m:t>
                      </m:r>
                      <m:r>
                        <a:rPr lang="en-US" sz="2400" b="0" i="1" smtClean="0">
                          <a:latin typeface="Cambria Math" panose="02040503050406030204" pitchFamily="18" charset="0"/>
                        </a:rPr>
                        <m:t>𝐸</m:t>
                      </m:r>
                      <m:r>
                        <a:rPr lang="en-US" sz="2400" b="0" i="1" smtClean="0">
                          <a:latin typeface="Cambria Math" panose="02040503050406030204" pitchFamily="18" charset="0"/>
                        </a:rPr>
                        <m:t> −</m:t>
                      </m:r>
                      <m:r>
                        <a:rPr lang="en-US" sz="2400" b="0" i="1" smtClean="0">
                          <a:latin typeface="Cambria Math" panose="02040503050406030204" pitchFamily="18" charset="0"/>
                        </a:rPr>
                        <m:t>𝛾</m:t>
                      </m:r>
                      <m:r>
                        <a:rPr lang="en-US" sz="2400" b="0" i="1" smtClean="0">
                          <a:latin typeface="Cambria Math" panose="02040503050406030204" pitchFamily="18" charset="0"/>
                        </a:rPr>
                        <m:t>𝐼</m:t>
                      </m:r>
                    </m:oMath>
                    <m:oMath xmlns:m="http://schemas.openxmlformats.org/officeDocument/2006/math">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𝑑𝑅</m:t>
                          </m:r>
                        </m:num>
                        <m:den>
                          <m:r>
                            <a:rPr lang="en-US" sz="2400" b="0" i="1" smtClean="0">
                              <a:latin typeface="Cambria Math" panose="02040503050406030204" pitchFamily="18" charset="0"/>
                            </a:rPr>
                            <m:t>𝑑𝑡</m:t>
                          </m:r>
                        </m:den>
                      </m:f>
                      <m:r>
                        <a:rPr lang="en-US" sz="2400" b="0" i="1" smtClean="0">
                          <a:latin typeface="Cambria Math" panose="02040503050406030204" pitchFamily="18" charset="0"/>
                        </a:rPr>
                        <m:t>=</m:t>
                      </m:r>
                      <m:r>
                        <a:rPr lang="en-US" sz="2400" b="0" i="1" smtClean="0">
                          <a:latin typeface="Cambria Math" panose="02040503050406030204" pitchFamily="18" charset="0"/>
                        </a:rPr>
                        <m:t>𝛾</m:t>
                      </m:r>
                      <m:r>
                        <a:rPr lang="en-US" sz="2400" b="0" i="1" smtClean="0">
                          <a:latin typeface="Cambria Math" panose="02040503050406030204" pitchFamily="18" charset="0"/>
                        </a:rPr>
                        <m:t>𝐼</m:t>
                      </m:r>
                      <m:r>
                        <a:rPr lang="en-US" sz="2400" b="0" i="1" smtClean="0">
                          <a:latin typeface="Cambria Math" panose="02040503050406030204" pitchFamily="18" charset="0"/>
                        </a:rPr>
                        <m:t> </m:t>
                      </m:r>
                    </m:oMath>
                  </m:oMathPara>
                </a14:m>
                <a:endParaRPr lang="en-US" sz="2800" b="0" dirty="0"/>
              </a:p>
            </p:txBody>
          </p:sp>
        </mc:Choice>
        <mc:Fallback xmlns="">
          <p:sp>
            <p:nvSpPr>
              <p:cNvPr id="22" name="TextBox 21">
                <a:extLst>
                  <a:ext uri="{FF2B5EF4-FFF2-40B4-BE49-F238E27FC236}">
                    <a16:creationId xmlns:a16="http://schemas.microsoft.com/office/drawing/2014/main" id="{EA1D7AFA-2A62-4896-B8A9-7E02D31F4713}"/>
                  </a:ext>
                </a:extLst>
              </p:cNvPr>
              <p:cNvSpPr txBox="1">
                <a:spLocks noRot="1" noChangeAspect="1" noMove="1" noResize="1" noEditPoints="1" noAdjustHandles="1" noChangeArrowheads="1" noChangeShapeType="1" noTextEdit="1"/>
              </p:cNvSpPr>
              <p:nvPr/>
            </p:nvSpPr>
            <p:spPr>
              <a:xfrm>
                <a:off x="5400752" y="3442020"/>
                <a:ext cx="4316208" cy="2897203"/>
              </a:xfrm>
              <a:prstGeom prst="rect">
                <a:avLst/>
              </a:prstGeom>
              <a:blipFill>
                <a:blip r:embed="rId5"/>
                <a:stretch>
                  <a:fillRect/>
                </a:stretch>
              </a:blipFill>
            </p:spPr>
            <p:txBody>
              <a:bodyPr/>
              <a:lstStyle/>
              <a:p>
                <a:r>
                  <a:rPr lang="en-US">
                    <a:noFill/>
                  </a:rPr>
                  <a:t> </a:t>
                </a:r>
              </a:p>
            </p:txBody>
          </p:sp>
        </mc:Fallback>
      </mc:AlternateContent>
      <p:sp>
        <p:nvSpPr>
          <p:cNvPr id="24" name="TextBox 23"/>
          <p:cNvSpPr txBox="1"/>
          <p:nvPr/>
        </p:nvSpPr>
        <p:spPr>
          <a:xfrm>
            <a:off x="716021" y="3817963"/>
            <a:ext cx="2844188" cy="461665"/>
          </a:xfrm>
          <a:prstGeom prst="rect">
            <a:avLst/>
          </a:prstGeom>
          <a:noFill/>
          <a:ln w="50800">
            <a:solidFill>
              <a:schemeClr val="accent2"/>
            </a:solidFill>
          </a:ln>
        </p:spPr>
        <p:txBody>
          <a:bodyPr wrap="square" rtlCol="0">
            <a:spAutoFit/>
          </a:bodyPr>
          <a:lstStyle/>
          <a:p>
            <a:r>
              <a:rPr lang="en-US" sz="2400" dirty="0"/>
              <a:t>Pathogen incubation</a:t>
            </a:r>
          </a:p>
        </p:txBody>
      </p:sp>
      <p:sp>
        <p:nvSpPr>
          <p:cNvPr id="17" name="Rectangle: Rounded Corners 5">
            <a:extLst>
              <a:ext uri="{FF2B5EF4-FFF2-40B4-BE49-F238E27FC236}">
                <a16:creationId xmlns:a16="http://schemas.microsoft.com/office/drawing/2014/main" id="{199FC41B-F136-4723-85D9-14FC6AAF3EC3}"/>
              </a:ext>
            </a:extLst>
          </p:cNvPr>
          <p:cNvSpPr/>
          <p:nvPr/>
        </p:nvSpPr>
        <p:spPr>
          <a:xfrm>
            <a:off x="2217052" y="1825561"/>
            <a:ext cx="1583718" cy="590174"/>
          </a:xfrm>
          <a:prstGeom prst="roundRect">
            <a:avLst/>
          </a:prstGeom>
          <a:solidFill>
            <a:srgbClr val="7EBA56"/>
          </a:solidFill>
          <a:ln w="285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Susceptible</a:t>
            </a:r>
          </a:p>
        </p:txBody>
      </p:sp>
      <p:cxnSp>
        <p:nvCxnSpPr>
          <p:cNvPr id="18" name="Straight Arrow Connector 17">
            <a:extLst>
              <a:ext uri="{FF2B5EF4-FFF2-40B4-BE49-F238E27FC236}">
                <a16:creationId xmlns:a16="http://schemas.microsoft.com/office/drawing/2014/main" id="{2CBC36B9-A242-4951-B69A-303DEE7775B4}"/>
              </a:ext>
            </a:extLst>
          </p:cNvPr>
          <p:cNvCxnSpPr>
            <a:stCxn id="17" idx="3"/>
          </p:cNvCxnSpPr>
          <p:nvPr/>
        </p:nvCxnSpPr>
        <p:spPr>
          <a:xfrm>
            <a:off x="3800770" y="2120648"/>
            <a:ext cx="60356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3F39AA67-A0FD-4315-BD37-9938086B7631}"/>
                  </a:ext>
                </a:extLst>
              </p:cNvPr>
              <p:cNvSpPr txBox="1"/>
              <p:nvPr/>
            </p:nvSpPr>
            <p:spPr>
              <a:xfrm>
                <a:off x="3853064" y="1529582"/>
                <a:ext cx="350824"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𝜎</m:t>
                      </m:r>
                    </m:oMath>
                  </m:oMathPara>
                </a14:m>
                <a:endParaRPr lang="en-US" sz="3200" dirty="0"/>
              </a:p>
            </p:txBody>
          </p:sp>
        </mc:Choice>
        <mc:Fallback xmlns="">
          <p:sp>
            <p:nvSpPr>
              <p:cNvPr id="19" name="TextBox 18">
                <a:extLst>
                  <a:ext uri="{FF2B5EF4-FFF2-40B4-BE49-F238E27FC236}">
                    <a16:creationId xmlns:a16="http://schemas.microsoft.com/office/drawing/2014/main" id="{3F39AA67-A0FD-4315-BD37-9938086B7631}"/>
                  </a:ext>
                </a:extLst>
              </p:cNvPr>
              <p:cNvSpPr txBox="1">
                <a:spLocks noRot="1" noChangeAspect="1" noMove="1" noResize="1" noEditPoints="1" noAdjustHandles="1" noChangeArrowheads="1" noChangeShapeType="1" noTextEdit="1"/>
              </p:cNvSpPr>
              <p:nvPr/>
            </p:nvSpPr>
            <p:spPr>
              <a:xfrm>
                <a:off x="3853064" y="1529582"/>
                <a:ext cx="350824" cy="584775"/>
              </a:xfrm>
              <a:prstGeom prst="rect">
                <a:avLst/>
              </a:prstGeom>
              <a:blipFill>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69319644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237506"/>
            <a:ext cx="12100956" cy="819398"/>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146957" y="130629"/>
            <a:ext cx="11870872" cy="6531428"/>
          </a:xfrm>
          <a:prstGeom prst="rect">
            <a:avLst/>
          </a:pr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endParaRPr>
          </a:p>
        </p:txBody>
      </p:sp>
      <p:sp>
        <p:nvSpPr>
          <p:cNvPr id="3" name="TextBox 2"/>
          <p:cNvSpPr txBox="1"/>
          <p:nvPr/>
        </p:nvSpPr>
        <p:spPr>
          <a:xfrm>
            <a:off x="473529" y="424543"/>
            <a:ext cx="8262257" cy="523220"/>
          </a:xfrm>
          <a:prstGeom prst="rect">
            <a:avLst/>
          </a:prstGeom>
          <a:noFill/>
        </p:spPr>
        <p:txBody>
          <a:bodyPr wrap="square" rtlCol="0">
            <a:spAutoFit/>
          </a:bodyPr>
          <a:lstStyle/>
          <a:p>
            <a:r>
              <a:rPr lang="en-US" sz="2800" dirty="0">
                <a:solidFill>
                  <a:schemeClr val="bg1"/>
                </a:solidFill>
              </a:rPr>
              <a:t>Extensions of the SIR model</a:t>
            </a:r>
          </a:p>
        </p:txBody>
      </p:sp>
      <p:sp>
        <p:nvSpPr>
          <p:cNvPr id="6" name="TextBox 5"/>
          <p:cNvSpPr txBox="1"/>
          <p:nvPr/>
        </p:nvSpPr>
        <p:spPr>
          <a:xfrm>
            <a:off x="4334313" y="6044782"/>
            <a:ext cx="2990187" cy="400110"/>
          </a:xfrm>
          <a:prstGeom prst="rect">
            <a:avLst/>
          </a:prstGeom>
          <a:noFill/>
          <a:ln w="50800">
            <a:solidFill>
              <a:schemeClr val="accent2"/>
            </a:solidFill>
          </a:ln>
        </p:spPr>
        <p:txBody>
          <a:bodyPr wrap="square" rtlCol="0">
            <a:spAutoFit/>
          </a:bodyPr>
          <a:lstStyle/>
          <a:p>
            <a:pPr algn="ctr"/>
            <a:r>
              <a:rPr lang="en-US" sz="2000" dirty="0">
                <a:hlinkClick r:id="rId3"/>
              </a:rPr>
              <a:t>Extension models in Shiny</a:t>
            </a:r>
            <a:endParaRPr lang="en-US" sz="2000" dirty="0"/>
          </a:p>
        </p:txBody>
      </p:sp>
      <p:pic>
        <p:nvPicPr>
          <p:cNvPr id="7" name="Picture 6" descr="RStudio"/>
          <p:cNvPicPr>
            <a:picLocks noChangeAspect="1"/>
          </p:cNvPicPr>
          <p:nvPr/>
        </p:nvPicPr>
        <p:blipFill rotWithShape="1">
          <a:blip r:embed="rId4" cstate="print">
            <a:extLst>
              <a:ext uri="{28A0092B-C50C-407E-A947-70E740481C1C}">
                <a14:useLocalDpi xmlns:a14="http://schemas.microsoft.com/office/drawing/2010/main" val="0"/>
              </a:ext>
            </a:extLst>
          </a:blip>
          <a:srcRect l="6137" t="23056" r="65665" b="40648"/>
          <a:stretch/>
        </p:blipFill>
        <p:spPr>
          <a:xfrm>
            <a:off x="585304" y="1447723"/>
            <a:ext cx="3859608" cy="3502163"/>
          </a:xfrm>
          <a:prstGeom prst="rect">
            <a:avLst/>
          </a:prstGeom>
          <a:ln>
            <a:solidFill>
              <a:schemeClr val="accent1"/>
            </a:solidFill>
          </a:ln>
        </p:spPr>
      </p:pic>
      <p:pic>
        <p:nvPicPr>
          <p:cNvPr id="4" name="Picture 3" descr="RStudio"/>
          <p:cNvPicPr>
            <a:picLocks noChangeAspect="1"/>
          </p:cNvPicPr>
          <p:nvPr/>
        </p:nvPicPr>
        <p:blipFill rotWithShape="1">
          <a:blip r:embed="rId5" cstate="print">
            <a:extLst>
              <a:ext uri="{28A0092B-C50C-407E-A947-70E740481C1C}">
                <a14:useLocalDpi xmlns:a14="http://schemas.microsoft.com/office/drawing/2010/main" val="0"/>
              </a:ext>
            </a:extLst>
          </a:blip>
          <a:srcRect l="6059" t="35467" r="58970" b="20939"/>
          <a:stretch/>
        </p:blipFill>
        <p:spPr>
          <a:xfrm>
            <a:off x="6676360" y="1447723"/>
            <a:ext cx="4786686" cy="4206240"/>
          </a:xfrm>
          <a:prstGeom prst="rect">
            <a:avLst/>
          </a:prstGeom>
          <a:ln>
            <a:solidFill>
              <a:schemeClr val="accent1"/>
            </a:solidFill>
          </a:ln>
        </p:spPr>
      </p:pic>
      <p:sp>
        <p:nvSpPr>
          <p:cNvPr id="8" name="Right Arrow 7"/>
          <p:cNvSpPr/>
          <p:nvPr/>
        </p:nvSpPr>
        <p:spPr>
          <a:xfrm>
            <a:off x="5041127" y="3069203"/>
            <a:ext cx="1216550" cy="81103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8683161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237506"/>
            <a:ext cx="12100956" cy="819398"/>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146957" y="130629"/>
            <a:ext cx="11870872" cy="6531428"/>
          </a:xfrm>
          <a:prstGeom prst="rect">
            <a:avLst/>
          </a:pr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endParaRPr>
          </a:p>
        </p:txBody>
      </p:sp>
      <p:sp>
        <p:nvSpPr>
          <p:cNvPr id="4" name="TextBox 3"/>
          <p:cNvSpPr txBox="1"/>
          <p:nvPr/>
        </p:nvSpPr>
        <p:spPr>
          <a:xfrm>
            <a:off x="473529" y="1243941"/>
            <a:ext cx="10407831" cy="4247317"/>
          </a:xfrm>
          <a:prstGeom prst="rect">
            <a:avLst/>
          </a:prstGeom>
          <a:noFill/>
        </p:spPr>
        <p:txBody>
          <a:bodyPr wrap="square" rtlCol="0">
            <a:spAutoFit/>
          </a:bodyPr>
          <a:lstStyle/>
          <a:p>
            <a:r>
              <a:rPr lang="en-US" sz="2800" b="1" u="sng" dirty="0"/>
              <a:t>Extensions of SIR questions:</a:t>
            </a:r>
          </a:p>
          <a:p>
            <a:pPr marL="514350" indent="-514350">
              <a:spcBef>
                <a:spcPts val="1200"/>
              </a:spcBef>
              <a:buFont typeface="+mj-lt"/>
              <a:buAutoNum type="arabicPeriod"/>
            </a:pPr>
            <a:r>
              <a:rPr lang="en-US" sz="2400" dirty="0"/>
              <a:t>For an SI model, can you create an outbreak that does not result in everyone infected?</a:t>
            </a:r>
          </a:p>
          <a:p>
            <a:pPr marL="514350" indent="-514350">
              <a:spcBef>
                <a:spcPts val="1200"/>
              </a:spcBef>
              <a:buFont typeface="+mj-lt"/>
              <a:buAutoNum type="arabicPeriod"/>
            </a:pPr>
            <a:endParaRPr lang="en-US" sz="2400" dirty="0"/>
          </a:p>
          <a:p>
            <a:pPr marL="514350" indent="-514350">
              <a:spcBef>
                <a:spcPts val="1200"/>
              </a:spcBef>
              <a:buFont typeface="+mj-lt"/>
              <a:buAutoNum type="arabicPeriod"/>
            </a:pPr>
            <a:r>
              <a:rPr lang="en-US" sz="2400" dirty="0"/>
              <a:t>For an SIS model, can you create an outbreak that results in a long run equal fraction of </a:t>
            </a:r>
            <a:r>
              <a:rPr lang="en-US" sz="2400" dirty="0" err="1"/>
              <a:t>susceptibles</a:t>
            </a:r>
            <a:r>
              <a:rPr lang="en-US" sz="2400" dirty="0"/>
              <a:t> and </a:t>
            </a:r>
            <a:r>
              <a:rPr lang="en-US" sz="2400" dirty="0" err="1"/>
              <a:t>infecteds</a:t>
            </a:r>
            <a:r>
              <a:rPr lang="en-US" sz="2400" dirty="0"/>
              <a:t>?</a:t>
            </a:r>
          </a:p>
          <a:p>
            <a:pPr marL="514350" indent="-514350">
              <a:spcBef>
                <a:spcPts val="1200"/>
              </a:spcBef>
              <a:buFont typeface="+mj-lt"/>
              <a:buAutoNum type="arabicPeriod"/>
            </a:pPr>
            <a:endParaRPr lang="en-US" sz="2400" dirty="0"/>
          </a:p>
          <a:p>
            <a:pPr marL="514350" indent="-514350">
              <a:spcBef>
                <a:spcPts val="1200"/>
              </a:spcBef>
              <a:buFont typeface="+mj-lt"/>
              <a:buAutoNum type="arabicPeriod"/>
            </a:pPr>
            <a:r>
              <a:rPr lang="en-US" sz="2400" dirty="0"/>
              <a:t>For an SEIR (or SEIRS) model, can you create an outbreak that has more than half the population ‘exposed’ at any point in time?</a:t>
            </a:r>
          </a:p>
        </p:txBody>
      </p:sp>
      <p:sp>
        <p:nvSpPr>
          <p:cNvPr id="7" name="TextBox 6"/>
          <p:cNvSpPr txBox="1"/>
          <p:nvPr/>
        </p:nvSpPr>
        <p:spPr>
          <a:xfrm>
            <a:off x="473529" y="424543"/>
            <a:ext cx="8262257" cy="523220"/>
          </a:xfrm>
          <a:prstGeom prst="rect">
            <a:avLst/>
          </a:prstGeom>
          <a:noFill/>
        </p:spPr>
        <p:txBody>
          <a:bodyPr wrap="square" rtlCol="0">
            <a:spAutoFit/>
          </a:bodyPr>
          <a:lstStyle/>
          <a:p>
            <a:r>
              <a:rPr lang="en-US" sz="2800" dirty="0">
                <a:solidFill>
                  <a:schemeClr val="bg1"/>
                </a:solidFill>
              </a:rPr>
              <a:t>Extensions of the SIR model</a:t>
            </a:r>
          </a:p>
        </p:txBody>
      </p:sp>
      <p:sp>
        <p:nvSpPr>
          <p:cNvPr id="8" name="TextBox 7"/>
          <p:cNvSpPr txBox="1"/>
          <p:nvPr/>
        </p:nvSpPr>
        <p:spPr>
          <a:xfrm>
            <a:off x="4604657" y="6033347"/>
            <a:ext cx="2990187" cy="400110"/>
          </a:xfrm>
          <a:prstGeom prst="rect">
            <a:avLst/>
          </a:prstGeom>
          <a:noFill/>
          <a:ln w="50800">
            <a:solidFill>
              <a:schemeClr val="accent2"/>
            </a:solidFill>
          </a:ln>
        </p:spPr>
        <p:txBody>
          <a:bodyPr wrap="square" rtlCol="0">
            <a:spAutoFit/>
          </a:bodyPr>
          <a:lstStyle/>
          <a:p>
            <a:pPr algn="ctr"/>
            <a:r>
              <a:rPr lang="en-US" sz="2000" dirty="0">
                <a:hlinkClick r:id="rId3"/>
              </a:rPr>
              <a:t>Extension models in Shiny</a:t>
            </a:r>
            <a:endParaRPr lang="en-US" sz="2000" dirty="0"/>
          </a:p>
        </p:txBody>
      </p:sp>
    </p:spTree>
    <p:extLst>
      <p:ext uri="{BB962C8B-B14F-4D97-AF65-F5344CB8AC3E}">
        <p14:creationId xmlns:p14="http://schemas.microsoft.com/office/powerpoint/2010/main" val="54138035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237506"/>
            <a:ext cx="12100956" cy="819398"/>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146957" y="130629"/>
            <a:ext cx="11870872" cy="6531428"/>
          </a:xfrm>
          <a:prstGeom prst="rect">
            <a:avLst/>
          </a:pr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endParaRPr>
          </a:p>
        </p:txBody>
      </p:sp>
      <p:sp>
        <p:nvSpPr>
          <p:cNvPr id="3" name="TextBox 2"/>
          <p:cNvSpPr txBox="1"/>
          <p:nvPr/>
        </p:nvSpPr>
        <p:spPr>
          <a:xfrm>
            <a:off x="473529" y="424543"/>
            <a:ext cx="8262257" cy="523220"/>
          </a:xfrm>
          <a:prstGeom prst="rect">
            <a:avLst/>
          </a:prstGeom>
          <a:noFill/>
        </p:spPr>
        <p:txBody>
          <a:bodyPr wrap="square" rtlCol="0">
            <a:spAutoFit/>
          </a:bodyPr>
          <a:lstStyle/>
          <a:p>
            <a:r>
              <a:rPr lang="en-US" sz="2800" dirty="0">
                <a:solidFill>
                  <a:schemeClr val="bg1"/>
                </a:solidFill>
              </a:rPr>
              <a:t>Drawbacks of differential equation models</a:t>
            </a:r>
          </a:p>
        </p:txBody>
      </p:sp>
      <p:sp>
        <p:nvSpPr>
          <p:cNvPr id="6" name="TextBox 5"/>
          <p:cNvSpPr txBox="1"/>
          <p:nvPr/>
        </p:nvSpPr>
        <p:spPr>
          <a:xfrm>
            <a:off x="560686" y="1243941"/>
            <a:ext cx="5521707" cy="954107"/>
          </a:xfrm>
          <a:prstGeom prst="rect">
            <a:avLst/>
          </a:prstGeom>
          <a:noFill/>
          <a:ln w="50800">
            <a:noFill/>
          </a:ln>
        </p:spPr>
        <p:txBody>
          <a:bodyPr wrap="square" rtlCol="0">
            <a:spAutoFit/>
          </a:bodyPr>
          <a:lstStyle/>
          <a:p>
            <a:pPr algn="ctr"/>
            <a:r>
              <a:rPr lang="en-US" sz="2800" dirty="0"/>
              <a:t>(Some) limitations of these models:</a:t>
            </a:r>
          </a:p>
          <a:p>
            <a:pPr algn="ctr"/>
            <a:r>
              <a:rPr lang="en-US" sz="2800" dirty="0"/>
              <a:t>(not in order of importance!)</a:t>
            </a:r>
          </a:p>
        </p:txBody>
      </p:sp>
      <p:sp>
        <p:nvSpPr>
          <p:cNvPr id="7" name="TextBox 6"/>
          <p:cNvSpPr txBox="1"/>
          <p:nvPr/>
        </p:nvSpPr>
        <p:spPr>
          <a:xfrm>
            <a:off x="690407" y="2223072"/>
            <a:ext cx="5985886" cy="3877985"/>
          </a:xfrm>
          <a:prstGeom prst="rect">
            <a:avLst/>
          </a:prstGeom>
          <a:noFill/>
          <a:ln w="50800">
            <a:noFill/>
          </a:ln>
        </p:spPr>
        <p:txBody>
          <a:bodyPr wrap="square" rtlCol="0">
            <a:spAutoFit/>
          </a:bodyPr>
          <a:lstStyle/>
          <a:p>
            <a:pPr marL="571500" indent="-571500">
              <a:spcBef>
                <a:spcPts val="600"/>
              </a:spcBef>
              <a:spcAft>
                <a:spcPts val="600"/>
              </a:spcAft>
              <a:buClr>
                <a:schemeClr val="accent1"/>
              </a:buClr>
              <a:buFont typeface="Arial" panose="020B0604020202020204" pitchFamily="34" charset="0"/>
              <a:buChar char="•"/>
            </a:pPr>
            <a:r>
              <a:rPr lang="en-US" sz="2800" dirty="0"/>
              <a:t>Allow for “fractional” people</a:t>
            </a:r>
          </a:p>
          <a:p>
            <a:pPr marL="571500" indent="-571500">
              <a:spcBef>
                <a:spcPts val="600"/>
              </a:spcBef>
              <a:spcAft>
                <a:spcPts val="600"/>
              </a:spcAft>
              <a:buClr>
                <a:schemeClr val="accent1"/>
              </a:buClr>
              <a:buFont typeface="Arial" panose="020B0604020202020204" pitchFamily="34" charset="0"/>
              <a:buChar char="•"/>
            </a:pPr>
            <a:r>
              <a:rPr lang="en-US" sz="2800" dirty="0"/>
              <a:t>Deterministic</a:t>
            </a:r>
          </a:p>
          <a:p>
            <a:pPr marL="571500" indent="-571500">
              <a:spcBef>
                <a:spcPts val="600"/>
              </a:spcBef>
              <a:spcAft>
                <a:spcPts val="600"/>
              </a:spcAft>
              <a:buClr>
                <a:schemeClr val="accent1"/>
              </a:buClr>
              <a:buFont typeface="Arial" panose="020B0604020202020204" pitchFamily="34" charset="0"/>
              <a:buChar char="•"/>
            </a:pPr>
            <a:r>
              <a:rPr lang="en-US" sz="2800" dirty="0"/>
              <a:t>Constant rates</a:t>
            </a:r>
          </a:p>
          <a:p>
            <a:pPr marL="571500" indent="-571500">
              <a:spcBef>
                <a:spcPts val="600"/>
              </a:spcBef>
              <a:spcAft>
                <a:spcPts val="600"/>
              </a:spcAft>
              <a:buClr>
                <a:schemeClr val="accent1"/>
              </a:buClr>
              <a:buFont typeface="Arial" panose="020B0604020202020204" pitchFamily="34" charset="0"/>
              <a:buChar char="•"/>
            </a:pPr>
            <a:r>
              <a:rPr lang="en-US" sz="2800" dirty="0"/>
              <a:t>Well-mixed populations</a:t>
            </a:r>
          </a:p>
          <a:p>
            <a:pPr marL="571500" indent="-571500">
              <a:spcBef>
                <a:spcPts val="600"/>
              </a:spcBef>
              <a:spcAft>
                <a:spcPts val="600"/>
              </a:spcAft>
              <a:buClr>
                <a:schemeClr val="accent1"/>
              </a:buClr>
              <a:buFont typeface="Arial" panose="020B0604020202020204" pitchFamily="34" charset="0"/>
              <a:buChar char="•"/>
            </a:pPr>
            <a:r>
              <a:rPr lang="en-US" sz="2800" dirty="0"/>
              <a:t>Homogeneous populations</a:t>
            </a:r>
          </a:p>
          <a:p>
            <a:pPr marL="571500" indent="-571500">
              <a:spcBef>
                <a:spcPts val="600"/>
              </a:spcBef>
              <a:spcAft>
                <a:spcPts val="600"/>
              </a:spcAft>
              <a:buClr>
                <a:schemeClr val="accent1"/>
              </a:buClr>
              <a:buFont typeface="Arial" panose="020B0604020202020204" pitchFamily="34" charset="0"/>
              <a:buChar char="•"/>
            </a:pPr>
            <a:r>
              <a:rPr lang="en-US" sz="2800" dirty="0"/>
              <a:t>Difficult to include realistic interventions</a:t>
            </a:r>
          </a:p>
        </p:txBody>
      </p:sp>
    </p:spTree>
    <p:extLst>
      <p:ext uri="{BB962C8B-B14F-4D97-AF65-F5344CB8AC3E}">
        <p14:creationId xmlns:p14="http://schemas.microsoft.com/office/powerpoint/2010/main" val="241858992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237506"/>
            <a:ext cx="12100956" cy="819398"/>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146957" y="130629"/>
            <a:ext cx="11870872" cy="6531428"/>
          </a:xfrm>
          <a:prstGeom prst="rect">
            <a:avLst/>
          </a:pr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endParaRPr>
          </a:p>
        </p:txBody>
      </p:sp>
      <p:sp>
        <p:nvSpPr>
          <p:cNvPr id="3" name="TextBox 2"/>
          <p:cNvSpPr txBox="1"/>
          <p:nvPr/>
        </p:nvSpPr>
        <p:spPr>
          <a:xfrm>
            <a:off x="473529" y="424543"/>
            <a:ext cx="8262257" cy="523220"/>
          </a:xfrm>
          <a:prstGeom prst="rect">
            <a:avLst/>
          </a:prstGeom>
          <a:noFill/>
        </p:spPr>
        <p:txBody>
          <a:bodyPr wrap="square" rtlCol="0">
            <a:spAutoFit/>
          </a:bodyPr>
          <a:lstStyle/>
          <a:p>
            <a:r>
              <a:rPr lang="en-US" sz="2800" dirty="0">
                <a:solidFill>
                  <a:schemeClr val="bg1"/>
                </a:solidFill>
              </a:rPr>
              <a:t>Drawbacks of differential equation models</a:t>
            </a:r>
          </a:p>
        </p:txBody>
      </p:sp>
      <p:sp>
        <p:nvSpPr>
          <p:cNvPr id="7" name="TextBox 6"/>
          <p:cNvSpPr txBox="1"/>
          <p:nvPr/>
        </p:nvSpPr>
        <p:spPr>
          <a:xfrm>
            <a:off x="352338" y="1225099"/>
            <a:ext cx="11518083" cy="523220"/>
          </a:xfrm>
          <a:prstGeom prst="rect">
            <a:avLst/>
          </a:prstGeom>
          <a:noFill/>
          <a:ln w="50800">
            <a:noFill/>
          </a:ln>
        </p:spPr>
        <p:txBody>
          <a:bodyPr wrap="square" rtlCol="0">
            <a:spAutoFit/>
          </a:bodyPr>
          <a:lstStyle/>
          <a:p>
            <a:r>
              <a:rPr lang="en-US" sz="2800" b="1" dirty="0">
                <a:solidFill>
                  <a:schemeClr val="accent2"/>
                </a:solidFill>
              </a:rPr>
              <a:t>Problem:</a:t>
            </a:r>
            <a:r>
              <a:rPr lang="en-US" sz="2800" dirty="0"/>
              <a:t> Differential equations allow “fractional” people</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EA1D7AFA-2A62-4896-B8A9-7E02D31F4713}"/>
                  </a:ext>
                </a:extLst>
              </p:cNvPr>
              <p:cNvSpPr txBox="1"/>
              <p:nvPr/>
            </p:nvSpPr>
            <p:spPr>
              <a:xfrm>
                <a:off x="146957" y="2940033"/>
                <a:ext cx="4316208" cy="2897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sz="3200" b="0" i="1" smtClean="0">
                              <a:latin typeface="Cambria Math" panose="02040503050406030204" pitchFamily="18" charset="0"/>
                            </a:rPr>
                          </m:ctrlPr>
                        </m:fPr>
                        <m:num>
                          <m:r>
                            <a:rPr lang="en-US" sz="3200" b="0" i="1" smtClean="0">
                              <a:latin typeface="Cambria Math" panose="02040503050406030204" pitchFamily="18" charset="0"/>
                            </a:rPr>
                            <m:t>𝑑𝑆</m:t>
                          </m:r>
                        </m:num>
                        <m:den>
                          <m:r>
                            <a:rPr lang="en-US" sz="3200" b="0" i="1" smtClean="0">
                              <a:latin typeface="Cambria Math" panose="02040503050406030204" pitchFamily="18" charset="0"/>
                            </a:rPr>
                            <m:t>𝑑𝑡</m:t>
                          </m:r>
                        </m:den>
                      </m:f>
                      <m:r>
                        <a:rPr lang="en-US" sz="3200" b="0" i="1" smtClean="0">
                          <a:latin typeface="Cambria Math" panose="02040503050406030204" pitchFamily="18" charset="0"/>
                        </a:rPr>
                        <m:t>=−</m:t>
                      </m:r>
                      <m:r>
                        <a:rPr lang="en-US" sz="3200" b="0" i="1" smtClean="0">
                          <a:latin typeface="Cambria Math" panose="02040503050406030204" pitchFamily="18" charset="0"/>
                        </a:rPr>
                        <m:t>𝛽</m:t>
                      </m:r>
                      <m:r>
                        <a:rPr lang="en-US" sz="3200" b="0" i="1" smtClean="0">
                          <a:latin typeface="Cambria Math" panose="02040503050406030204" pitchFamily="18" charset="0"/>
                        </a:rPr>
                        <m:t>𝑆𝐼</m:t>
                      </m:r>
                    </m:oMath>
                    <m:oMath xmlns:m="http://schemas.openxmlformats.org/officeDocument/2006/math">
                      <m:f>
                        <m:fPr>
                          <m:ctrlPr>
                            <a:rPr lang="en-US" sz="3200" b="0" i="1" smtClean="0">
                              <a:latin typeface="Cambria Math" panose="02040503050406030204" pitchFamily="18" charset="0"/>
                            </a:rPr>
                          </m:ctrlPr>
                        </m:fPr>
                        <m:num>
                          <m:r>
                            <a:rPr lang="en-US" sz="3200" b="0" i="1" smtClean="0">
                              <a:latin typeface="Cambria Math" panose="02040503050406030204" pitchFamily="18" charset="0"/>
                            </a:rPr>
                            <m:t>𝑑𝐼</m:t>
                          </m:r>
                        </m:num>
                        <m:den>
                          <m:r>
                            <a:rPr lang="en-US" sz="3200" b="0" i="1" smtClean="0">
                              <a:latin typeface="Cambria Math" panose="02040503050406030204" pitchFamily="18" charset="0"/>
                            </a:rPr>
                            <m:t>𝑑𝑡</m:t>
                          </m:r>
                        </m:den>
                      </m:f>
                      <m:r>
                        <a:rPr lang="en-US" sz="3200" b="0" i="1" smtClean="0">
                          <a:latin typeface="Cambria Math" panose="02040503050406030204" pitchFamily="18" charset="0"/>
                        </a:rPr>
                        <m:t>=</m:t>
                      </m:r>
                      <m:r>
                        <a:rPr lang="en-US" sz="3200" b="0" i="1" smtClean="0">
                          <a:latin typeface="Cambria Math" panose="02040503050406030204" pitchFamily="18" charset="0"/>
                        </a:rPr>
                        <m:t>𝛽</m:t>
                      </m:r>
                      <m:r>
                        <a:rPr lang="en-US" sz="3200" b="0" i="1" smtClean="0">
                          <a:latin typeface="Cambria Math" panose="02040503050406030204" pitchFamily="18" charset="0"/>
                        </a:rPr>
                        <m:t>𝑆𝐼</m:t>
                      </m:r>
                      <m:r>
                        <a:rPr lang="en-US" sz="3200" b="0" i="1" smtClean="0">
                          <a:latin typeface="Cambria Math" panose="02040503050406030204" pitchFamily="18" charset="0"/>
                        </a:rPr>
                        <m:t> −</m:t>
                      </m:r>
                      <m:r>
                        <a:rPr lang="en-US" sz="3200" b="0" i="1" smtClean="0">
                          <a:latin typeface="Cambria Math" panose="02040503050406030204" pitchFamily="18" charset="0"/>
                        </a:rPr>
                        <m:t>𝛾</m:t>
                      </m:r>
                      <m:r>
                        <a:rPr lang="en-US" sz="3200" b="0" i="1" smtClean="0">
                          <a:latin typeface="Cambria Math" panose="02040503050406030204" pitchFamily="18" charset="0"/>
                        </a:rPr>
                        <m:t>𝐼</m:t>
                      </m:r>
                    </m:oMath>
                    <m:oMath xmlns:m="http://schemas.openxmlformats.org/officeDocument/2006/math">
                      <m:f>
                        <m:fPr>
                          <m:ctrlPr>
                            <a:rPr lang="en-US" sz="3200" b="0" i="1" smtClean="0">
                              <a:latin typeface="Cambria Math" panose="02040503050406030204" pitchFamily="18" charset="0"/>
                            </a:rPr>
                          </m:ctrlPr>
                        </m:fPr>
                        <m:num>
                          <m:r>
                            <a:rPr lang="en-US" sz="3200" b="0" i="1" smtClean="0">
                              <a:latin typeface="Cambria Math" panose="02040503050406030204" pitchFamily="18" charset="0"/>
                            </a:rPr>
                            <m:t>𝑑𝑅</m:t>
                          </m:r>
                        </m:num>
                        <m:den>
                          <m:r>
                            <a:rPr lang="en-US" sz="3200" b="0" i="1" smtClean="0">
                              <a:latin typeface="Cambria Math" panose="02040503050406030204" pitchFamily="18" charset="0"/>
                            </a:rPr>
                            <m:t>𝑑𝑡</m:t>
                          </m:r>
                        </m:den>
                      </m:f>
                      <m:r>
                        <a:rPr lang="en-US" sz="3200" b="0" i="1" smtClean="0">
                          <a:latin typeface="Cambria Math" panose="02040503050406030204" pitchFamily="18" charset="0"/>
                        </a:rPr>
                        <m:t>=</m:t>
                      </m:r>
                      <m:r>
                        <a:rPr lang="en-US" sz="3200" b="0" i="1" smtClean="0">
                          <a:latin typeface="Cambria Math" panose="02040503050406030204" pitchFamily="18" charset="0"/>
                        </a:rPr>
                        <m:t>𝛾</m:t>
                      </m:r>
                      <m:r>
                        <a:rPr lang="en-US" sz="3200" b="0" i="1" smtClean="0">
                          <a:latin typeface="Cambria Math" panose="02040503050406030204" pitchFamily="18" charset="0"/>
                        </a:rPr>
                        <m:t>𝐼</m:t>
                      </m:r>
                    </m:oMath>
                  </m:oMathPara>
                </a14:m>
                <a:endParaRPr lang="en-US" sz="3600" b="0" dirty="0"/>
              </a:p>
            </p:txBody>
          </p:sp>
        </mc:Choice>
        <mc:Fallback xmlns="">
          <p:sp>
            <p:nvSpPr>
              <p:cNvPr id="13" name="TextBox 12">
                <a:extLst>
                  <a:ext uri="{FF2B5EF4-FFF2-40B4-BE49-F238E27FC236}">
                    <a16:creationId xmlns:a16="http://schemas.microsoft.com/office/drawing/2014/main" id="{EA1D7AFA-2A62-4896-B8A9-7E02D31F4713}"/>
                  </a:ext>
                </a:extLst>
              </p:cNvPr>
              <p:cNvSpPr txBox="1">
                <a:spLocks noRot="1" noChangeAspect="1" noMove="1" noResize="1" noEditPoints="1" noAdjustHandles="1" noChangeArrowheads="1" noChangeShapeType="1" noTextEdit="1"/>
              </p:cNvSpPr>
              <p:nvPr/>
            </p:nvSpPr>
            <p:spPr>
              <a:xfrm>
                <a:off x="146957" y="2940033"/>
                <a:ext cx="4316208" cy="2897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EA1D7AFA-2A62-4896-B8A9-7E02D31F4713}"/>
                  </a:ext>
                </a:extLst>
              </p:cNvPr>
              <p:cNvSpPr txBox="1"/>
              <p:nvPr/>
            </p:nvSpPr>
            <p:spPr>
              <a:xfrm>
                <a:off x="7945594" y="2857705"/>
                <a:ext cx="4316208" cy="2897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sz="3200" b="0" i="1" smtClean="0">
                              <a:latin typeface="Cambria Math" panose="02040503050406030204" pitchFamily="18" charset="0"/>
                            </a:rPr>
                          </m:ctrlPr>
                        </m:fPr>
                        <m:num>
                          <m:r>
                            <a:rPr lang="en-US" sz="3200" b="0" i="1" smtClean="0">
                              <a:latin typeface="Cambria Math" panose="02040503050406030204" pitchFamily="18" charset="0"/>
                            </a:rPr>
                            <m:t>𝑑𝑋</m:t>
                          </m:r>
                        </m:num>
                        <m:den>
                          <m:r>
                            <a:rPr lang="en-US" sz="3200" b="0" i="1" smtClean="0">
                              <a:latin typeface="Cambria Math" panose="02040503050406030204" pitchFamily="18" charset="0"/>
                            </a:rPr>
                            <m:t>𝑑𝑡</m:t>
                          </m:r>
                        </m:den>
                      </m:f>
                      <m:r>
                        <a:rPr lang="en-US" sz="3200" b="0" i="1" smtClean="0">
                          <a:latin typeface="Cambria Math" panose="02040503050406030204" pitchFamily="18" charset="0"/>
                        </a:rPr>
                        <m:t>=−</m:t>
                      </m:r>
                      <m:f>
                        <m:fPr>
                          <m:ctrlPr>
                            <a:rPr lang="en-US" sz="3200" b="0" i="1" smtClean="0">
                              <a:latin typeface="Cambria Math" panose="02040503050406030204" pitchFamily="18" charset="0"/>
                            </a:rPr>
                          </m:ctrlPr>
                        </m:fPr>
                        <m:num>
                          <m:r>
                            <a:rPr lang="en-US" sz="3200" b="0" i="1" smtClean="0">
                              <a:latin typeface="Cambria Math" panose="02040503050406030204" pitchFamily="18" charset="0"/>
                            </a:rPr>
                            <m:t>𝛽</m:t>
                          </m:r>
                          <m:r>
                            <a:rPr lang="en-US" sz="3200" b="0" i="1" smtClean="0">
                              <a:latin typeface="Cambria Math" panose="02040503050406030204" pitchFamily="18" charset="0"/>
                            </a:rPr>
                            <m:t>𝑋𝑌</m:t>
                          </m:r>
                        </m:num>
                        <m:den>
                          <m:r>
                            <a:rPr lang="en-US" sz="3200" b="0" i="1" smtClean="0">
                              <a:latin typeface="Cambria Math" panose="02040503050406030204" pitchFamily="18" charset="0"/>
                            </a:rPr>
                            <m:t>𝑁</m:t>
                          </m:r>
                        </m:den>
                      </m:f>
                    </m:oMath>
                    <m:oMath xmlns:m="http://schemas.openxmlformats.org/officeDocument/2006/math">
                      <m:f>
                        <m:fPr>
                          <m:ctrlPr>
                            <a:rPr lang="en-US" sz="3200" b="0" i="1" smtClean="0">
                              <a:latin typeface="Cambria Math" panose="02040503050406030204" pitchFamily="18" charset="0"/>
                            </a:rPr>
                          </m:ctrlPr>
                        </m:fPr>
                        <m:num>
                          <m:r>
                            <a:rPr lang="en-US" sz="3200" b="0" i="1" smtClean="0">
                              <a:latin typeface="Cambria Math" panose="02040503050406030204" pitchFamily="18" charset="0"/>
                            </a:rPr>
                            <m:t>𝑑𝑌</m:t>
                          </m:r>
                        </m:num>
                        <m:den>
                          <m:r>
                            <a:rPr lang="en-US" sz="3200" b="0" i="1" smtClean="0">
                              <a:latin typeface="Cambria Math" panose="02040503050406030204" pitchFamily="18" charset="0"/>
                            </a:rPr>
                            <m:t>𝑑𝑡</m:t>
                          </m:r>
                        </m:den>
                      </m:f>
                      <m:r>
                        <a:rPr lang="en-US" sz="3200" b="0" i="1" smtClean="0">
                          <a:latin typeface="Cambria Math" panose="02040503050406030204" pitchFamily="18" charset="0"/>
                        </a:rPr>
                        <m:t>=</m:t>
                      </m:r>
                      <m:f>
                        <m:fPr>
                          <m:ctrlPr>
                            <a:rPr lang="en-US" sz="3200" b="0" i="1" smtClean="0">
                              <a:latin typeface="Cambria Math" panose="02040503050406030204" pitchFamily="18" charset="0"/>
                            </a:rPr>
                          </m:ctrlPr>
                        </m:fPr>
                        <m:num>
                          <m:r>
                            <a:rPr lang="en-US" sz="3200" b="0" i="1" smtClean="0">
                              <a:latin typeface="Cambria Math" panose="02040503050406030204" pitchFamily="18" charset="0"/>
                            </a:rPr>
                            <m:t>𝛽</m:t>
                          </m:r>
                          <m:r>
                            <a:rPr lang="en-US" sz="3200" b="0" i="1" smtClean="0">
                              <a:latin typeface="Cambria Math" panose="02040503050406030204" pitchFamily="18" charset="0"/>
                            </a:rPr>
                            <m:t>𝑋𝑌</m:t>
                          </m:r>
                        </m:num>
                        <m:den>
                          <m:r>
                            <a:rPr lang="en-US" sz="3200" b="0" i="1" smtClean="0">
                              <a:latin typeface="Cambria Math" panose="02040503050406030204" pitchFamily="18" charset="0"/>
                            </a:rPr>
                            <m:t>𝑁</m:t>
                          </m:r>
                        </m:den>
                      </m:f>
                      <m:r>
                        <a:rPr lang="en-US" sz="3200" b="0" i="1" smtClean="0">
                          <a:latin typeface="Cambria Math" panose="02040503050406030204" pitchFamily="18" charset="0"/>
                        </a:rPr>
                        <m:t> −</m:t>
                      </m:r>
                      <m:r>
                        <a:rPr lang="en-US" sz="3200" b="0" i="1" smtClean="0">
                          <a:latin typeface="Cambria Math" panose="02040503050406030204" pitchFamily="18" charset="0"/>
                        </a:rPr>
                        <m:t>𝛾</m:t>
                      </m:r>
                      <m:r>
                        <a:rPr lang="en-US" sz="3200" b="0" i="1" smtClean="0">
                          <a:latin typeface="Cambria Math" panose="02040503050406030204" pitchFamily="18" charset="0"/>
                        </a:rPr>
                        <m:t>𝑌</m:t>
                      </m:r>
                    </m:oMath>
                    <m:oMath xmlns:m="http://schemas.openxmlformats.org/officeDocument/2006/math">
                      <m:f>
                        <m:fPr>
                          <m:ctrlPr>
                            <a:rPr lang="en-US" sz="3200" b="0" i="1" smtClean="0">
                              <a:latin typeface="Cambria Math" panose="02040503050406030204" pitchFamily="18" charset="0"/>
                            </a:rPr>
                          </m:ctrlPr>
                        </m:fPr>
                        <m:num>
                          <m:r>
                            <a:rPr lang="en-US" sz="3200" b="0" i="1" smtClean="0">
                              <a:latin typeface="Cambria Math" panose="02040503050406030204" pitchFamily="18" charset="0"/>
                            </a:rPr>
                            <m:t>𝑑𝑍</m:t>
                          </m:r>
                        </m:num>
                        <m:den>
                          <m:r>
                            <a:rPr lang="en-US" sz="3200" b="0" i="1" smtClean="0">
                              <a:latin typeface="Cambria Math" panose="02040503050406030204" pitchFamily="18" charset="0"/>
                            </a:rPr>
                            <m:t>𝑑𝑡</m:t>
                          </m:r>
                        </m:den>
                      </m:f>
                      <m:r>
                        <a:rPr lang="en-US" sz="3200" b="0" i="1" smtClean="0">
                          <a:latin typeface="Cambria Math" panose="02040503050406030204" pitchFamily="18" charset="0"/>
                        </a:rPr>
                        <m:t>=</m:t>
                      </m:r>
                      <m:r>
                        <a:rPr lang="en-US" sz="3200" b="0" i="1" smtClean="0">
                          <a:latin typeface="Cambria Math" panose="02040503050406030204" pitchFamily="18" charset="0"/>
                        </a:rPr>
                        <m:t>𝛾</m:t>
                      </m:r>
                      <m:r>
                        <a:rPr lang="en-US" sz="3200" b="0" i="1" smtClean="0">
                          <a:latin typeface="Cambria Math" panose="02040503050406030204" pitchFamily="18" charset="0"/>
                        </a:rPr>
                        <m:t>𝑌</m:t>
                      </m:r>
                    </m:oMath>
                  </m:oMathPara>
                </a14:m>
                <a:endParaRPr lang="en-US" sz="3600" b="0" dirty="0"/>
              </a:p>
            </p:txBody>
          </p:sp>
        </mc:Choice>
        <mc:Fallback xmlns="">
          <p:sp>
            <p:nvSpPr>
              <p:cNvPr id="14" name="TextBox 13">
                <a:extLst>
                  <a:ext uri="{FF2B5EF4-FFF2-40B4-BE49-F238E27FC236}">
                    <a16:creationId xmlns:a16="http://schemas.microsoft.com/office/drawing/2014/main" id="{EA1D7AFA-2A62-4896-B8A9-7E02D31F4713}"/>
                  </a:ext>
                </a:extLst>
              </p:cNvPr>
              <p:cNvSpPr txBox="1">
                <a:spLocks noRot="1" noChangeAspect="1" noMove="1" noResize="1" noEditPoints="1" noAdjustHandles="1" noChangeArrowheads="1" noChangeShapeType="1" noTextEdit="1"/>
              </p:cNvSpPr>
              <p:nvPr/>
            </p:nvSpPr>
            <p:spPr>
              <a:xfrm>
                <a:off x="7945594" y="2857705"/>
                <a:ext cx="4316208" cy="2897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p:cNvSpPr txBox="1"/>
              <p:nvPr/>
            </p:nvSpPr>
            <p:spPr>
              <a:xfrm>
                <a:off x="3832800" y="3029099"/>
                <a:ext cx="4243431" cy="2554545"/>
              </a:xfrm>
              <a:prstGeom prst="rect">
                <a:avLst/>
              </a:prstGeom>
              <a:noFill/>
              <a:ln w="50800">
                <a:solidFill>
                  <a:schemeClr val="accent2"/>
                </a:solidFill>
              </a:ln>
            </p:spPr>
            <p:txBody>
              <a:bodyPr wrap="square" rtlCol="0">
                <a:spAutoFit/>
              </a:bodyPr>
              <a:lstStyle/>
              <a:p>
                <a:r>
                  <a:rPr lang="en-US" sz="2000" dirty="0"/>
                  <a:t>With a population of </a:t>
                </a:r>
                <a14:m>
                  <m:oMath xmlns:m="http://schemas.openxmlformats.org/officeDocument/2006/math">
                    <m:r>
                      <a:rPr lang="en-US" sz="2000" b="0" i="1" smtClean="0">
                        <a:latin typeface="Cambria Math" panose="02040503050406030204" pitchFamily="18" charset="0"/>
                      </a:rPr>
                      <m:t>𝑁</m:t>
                    </m:r>
                  </m:oMath>
                </a14:m>
                <a:r>
                  <a:rPr lang="en-US" sz="2000" dirty="0"/>
                  <a:t> individuals, first re-write the SIR model, using </a:t>
                </a:r>
                <a14:m>
                  <m:oMath xmlns:m="http://schemas.openxmlformats.org/officeDocument/2006/math">
                    <m:r>
                      <a:rPr lang="en-US" sz="2000" b="0" i="1" smtClean="0">
                        <a:latin typeface="Cambria Math" panose="02040503050406030204" pitchFamily="18" charset="0"/>
                      </a:rPr>
                      <m:t>𝑋</m:t>
                    </m:r>
                  </m:oMath>
                </a14:m>
                <a:r>
                  <a:rPr lang="en-US" sz="2000" dirty="0"/>
                  <a:t> to represent the </a:t>
                </a:r>
                <a:r>
                  <a:rPr lang="en-US" sz="2000" b="1" dirty="0"/>
                  <a:t>number</a:t>
                </a:r>
                <a:r>
                  <a:rPr lang="en-US" sz="2000" dirty="0"/>
                  <a:t> of susceptible individuals</a:t>
                </a:r>
              </a:p>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𝑋</m:t>
                      </m:r>
                      <m:r>
                        <a:rPr lang="en-US" sz="2000" b="0" i="1" smtClean="0">
                          <a:latin typeface="Cambria Math" panose="02040503050406030204" pitchFamily="18" charset="0"/>
                        </a:rPr>
                        <m:t>=</m:t>
                      </m:r>
                      <m:r>
                        <a:rPr lang="en-US" sz="2000" b="0" i="1" smtClean="0">
                          <a:latin typeface="Cambria Math" panose="02040503050406030204" pitchFamily="18" charset="0"/>
                        </a:rPr>
                        <m:t>𝑆</m:t>
                      </m:r>
                      <m:r>
                        <a:rPr lang="en-US" sz="2000" b="0" i="1" smtClean="0">
                          <a:latin typeface="Cambria Math" panose="02040503050406030204" pitchFamily="18" charset="0"/>
                        </a:rPr>
                        <m:t>∗</m:t>
                      </m:r>
                      <m:r>
                        <a:rPr lang="en-US" sz="2000" b="0" i="1" smtClean="0">
                          <a:latin typeface="Cambria Math" panose="02040503050406030204" pitchFamily="18" charset="0"/>
                        </a:rPr>
                        <m:t>𝑁</m:t>
                      </m:r>
                    </m:oMath>
                  </m:oMathPara>
                </a14:m>
                <a:endParaRPr lang="en-US" sz="2000" b="0" dirty="0"/>
              </a:p>
              <a:p>
                <a:r>
                  <a:rPr lang="en-US" sz="2000" dirty="0"/>
                  <a:t>and </a:t>
                </a:r>
                <a14:m>
                  <m:oMath xmlns:m="http://schemas.openxmlformats.org/officeDocument/2006/math">
                    <m:r>
                      <a:rPr lang="en-US" sz="2000" b="0" i="1" smtClean="0">
                        <a:latin typeface="Cambria Math" panose="02040503050406030204" pitchFamily="18" charset="0"/>
                      </a:rPr>
                      <m:t>𝑌</m:t>
                    </m:r>
                  </m:oMath>
                </a14:m>
                <a:r>
                  <a:rPr lang="en-US" sz="2000" dirty="0"/>
                  <a:t> and </a:t>
                </a:r>
                <a14:m>
                  <m:oMath xmlns:m="http://schemas.openxmlformats.org/officeDocument/2006/math">
                    <m:r>
                      <a:rPr lang="en-US" sz="2000" b="0" i="1" smtClean="0">
                        <a:latin typeface="Cambria Math" panose="02040503050406030204" pitchFamily="18" charset="0"/>
                      </a:rPr>
                      <m:t>𝑍</m:t>
                    </m:r>
                  </m:oMath>
                </a14:m>
                <a:r>
                  <a:rPr lang="en-US" sz="2000" dirty="0"/>
                  <a:t> similarly for the number of infected and recovered individuals, respectively.</a:t>
                </a:r>
              </a:p>
            </p:txBody>
          </p:sp>
        </mc:Choice>
        <mc:Fallback xmlns="">
          <p:sp>
            <p:nvSpPr>
              <p:cNvPr id="15" name="TextBox 14"/>
              <p:cNvSpPr txBox="1">
                <a:spLocks noRot="1" noChangeAspect="1" noMove="1" noResize="1" noEditPoints="1" noAdjustHandles="1" noChangeArrowheads="1" noChangeShapeType="1" noTextEdit="1"/>
              </p:cNvSpPr>
              <p:nvPr/>
            </p:nvSpPr>
            <p:spPr>
              <a:xfrm>
                <a:off x="3832800" y="3029099"/>
                <a:ext cx="4243431" cy="2554545"/>
              </a:xfrm>
              <a:prstGeom prst="rect">
                <a:avLst/>
              </a:prstGeom>
              <a:blipFill>
                <a:blip r:embed="rId5"/>
                <a:stretch>
                  <a:fillRect l="-994" t="-468" b="-2342"/>
                </a:stretch>
              </a:blipFill>
              <a:ln w="50800">
                <a:solidFill>
                  <a:schemeClr val="accent2"/>
                </a:solidFill>
              </a:ln>
            </p:spPr>
            <p:txBody>
              <a:bodyPr/>
              <a:lstStyle/>
              <a:p>
                <a:r>
                  <a:rPr lang="en-US">
                    <a:noFill/>
                  </a:rPr>
                  <a:t> </a:t>
                </a:r>
              </a:p>
            </p:txBody>
          </p:sp>
        </mc:Fallback>
      </mc:AlternateContent>
      <p:sp>
        <p:nvSpPr>
          <p:cNvPr id="4" name="Rectangle 3">
            <a:extLst>
              <a:ext uri="{FF2B5EF4-FFF2-40B4-BE49-F238E27FC236}">
                <a16:creationId xmlns:a16="http://schemas.microsoft.com/office/drawing/2014/main" id="{20BF5D1F-F0A7-4C52-8249-7C1BC026D206}"/>
              </a:ext>
            </a:extLst>
          </p:cNvPr>
          <p:cNvSpPr/>
          <p:nvPr/>
        </p:nvSpPr>
        <p:spPr>
          <a:xfrm>
            <a:off x="352338" y="1881138"/>
            <a:ext cx="11204356" cy="523220"/>
          </a:xfrm>
          <a:prstGeom prst="rect">
            <a:avLst/>
          </a:prstGeom>
        </p:spPr>
        <p:txBody>
          <a:bodyPr wrap="square">
            <a:spAutoFit/>
          </a:bodyPr>
          <a:lstStyle/>
          <a:p>
            <a:r>
              <a:rPr lang="en-US" sz="2800" b="1" dirty="0">
                <a:solidFill>
                  <a:schemeClr val="accent2"/>
                </a:solidFill>
              </a:rPr>
              <a:t>Solution: </a:t>
            </a:r>
            <a:r>
              <a:rPr lang="en-US" sz="2800" dirty="0"/>
              <a:t>Reformulate in terms of population size &amp; use rounding</a:t>
            </a:r>
          </a:p>
        </p:txBody>
      </p:sp>
    </p:spTree>
    <p:extLst>
      <p:ext uri="{BB962C8B-B14F-4D97-AF65-F5344CB8AC3E}">
        <p14:creationId xmlns:p14="http://schemas.microsoft.com/office/powerpoint/2010/main" val="3750826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animBg="1"/>
      <p:bldP spid="4"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237506"/>
            <a:ext cx="12100956" cy="819398"/>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146957" y="130629"/>
            <a:ext cx="11870872" cy="6531428"/>
          </a:xfrm>
          <a:prstGeom prst="rect">
            <a:avLst/>
          </a:pr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endParaRPr>
          </a:p>
        </p:txBody>
      </p:sp>
      <p:sp>
        <p:nvSpPr>
          <p:cNvPr id="3" name="TextBox 2"/>
          <p:cNvSpPr txBox="1"/>
          <p:nvPr/>
        </p:nvSpPr>
        <p:spPr>
          <a:xfrm>
            <a:off x="473529" y="424543"/>
            <a:ext cx="8262257" cy="523220"/>
          </a:xfrm>
          <a:prstGeom prst="rect">
            <a:avLst/>
          </a:prstGeom>
          <a:noFill/>
        </p:spPr>
        <p:txBody>
          <a:bodyPr wrap="square" rtlCol="0">
            <a:spAutoFit/>
          </a:bodyPr>
          <a:lstStyle/>
          <a:p>
            <a:r>
              <a:rPr lang="en-US" sz="2800" dirty="0">
                <a:solidFill>
                  <a:schemeClr val="bg1"/>
                </a:solidFill>
              </a:rPr>
              <a:t>Drawbacks of differential equation models</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EA1D7AFA-2A62-4896-B8A9-7E02D31F4713}"/>
                  </a:ext>
                </a:extLst>
              </p:cNvPr>
              <p:cNvSpPr txBox="1"/>
              <p:nvPr/>
            </p:nvSpPr>
            <p:spPr>
              <a:xfrm>
                <a:off x="0" y="3030796"/>
                <a:ext cx="4316208" cy="254685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sz="2800" b="0" i="1" smtClean="0">
                              <a:solidFill>
                                <a:schemeClr val="tx1"/>
                              </a:solidFill>
                              <a:latin typeface="Cambria Math" panose="02040503050406030204" pitchFamily="18" charset="0"/>
                            </a:rPr>
                          </m:ctrlPr>
                        </m:fPr>
                        <m:num>
                          <m:r>
                            <a:rPr lang="en-US" sz="2800" b="0" i="1" smtClean="0">
                              <a:solidFill>
                                <a:schemeClr val="tx1"/>
                              </a:solidFill>
                              <a:latin typeface="Cambria Math" panose="02040503050406030204" pitchFamily="18" charset="0"/>
                            </a:rPr>
                            <m:t>𝑑𝑋</m:t>
                          </m:r>
                        </m:num>
                        <m:den>
                          <m:r>
                            <a:rPr lang="en-US" sz="2800" b="0" i="1" smtClean="0">
                              <a:solidFill>
                                <a:schemeClr val="tx1"/>
                              </a:solidFill>
                              <a:latin typeface="Cambria Math" panose="02040503050406030204" pitchFamily="18" charset="0"/>
                            </a:rPr>
                            <m:t>𝑑𝑡</m:t>
                          </m:r>
                        </m:den>
                      </m:f>
                      <m:r>
                        <a:rPr lang="en-US" sz="2800" b="0" i="1" smtClean="0">
                          <a:solidFill>
                            <a:schemeClr val="tx1"/>
                          </a:solidFill>
                          <a:latin typeface="Cambria Math" panose="02040503050406030204" pitchFamily="18" charset="0"/>
                        </a:rPr>
                        <m:t>=−</m:t>
                      </m:r>
                      <m:f>
                        <m:fPr>
                          <m:ctrlPr>
                            <a:rPr lang="en-US" sz="2800" b="0" i="1" smtClean="0">
                              <a:solidFill>
                                <a:schemeClr val="tx1"/>
                              </a:solidFill>
                              <a:latin typeface="Cambria Math" panose="02040503050406030204" pitchFamily="18" charset="0"/>
                            </a:rPr>
                          </m:ctrlPr>
                        </m:fPr>
                        <m:num>
                          <m:r>
                            <a:rPr lang="en-US" sz="2800" b="0" i="1" smtClean="0">
                              <a:solidFill>
                                <a:schemeClr val="tx1"/>
                              </a:solidFill>
                              <a:latin typeface="Cambria Math" panose="02040503050406030204" pitchFamily="18" charset="0"/>
                            </a:rPr>
                            <m:t>𝛽</m:t>
                          </m:r>
                          <m:r>
                            <a:rPr lang="en-US" sz="2800" b="0" i="1" smtClean="0">
                              <a:solidFill>
                                <a:schemeClr val="tx1"/>
                              </a:solidFill>
                              <a:latin typeface="Cambria Math" panose="02040503050406030204" pitchFamily="18" charset="0"/>
                            </a:rPr>
                            <m:t>𝑋𝑌</m:t>
                          </m:r>
                        </m:num>
                        <m:den>
                          <m:r>
                            <a:rPr lang="en-US" sz="2800" b="0" i="1" smtClean="0">
                              <a:solidFill>
                                <a:schemeClr val="tx1"/>
                              </a:solidFill>
                              <a:latin typeface="Cambria Math" panose="02040503050406030204" pitchFamily="18" charset="0"/>
                            </a:rPr>
                            <m:t>𝑁</m:t>
                          </m:r>
                        </m:den>
                      </m:f>
                    </m:oMath>
                    <m:oMath xmlns:m="http://schemas.openxmlformats.org/officeDocument/2006/math">
                      <m:f>
                        <m:fPr>
                          <m:ctrlPr>
                            <a:rPr lang="en-US" sz="2800" b="0" i="1" smtClean="0">
                              <a:solidFill>
                                <a:schemeClr val="tx1"/>
                              </a:solidFill>
                              <a:latin typeface="Cambria Math" panose="02040503050406030204" pitchFamily="18" charset="0"/>
                            </a:rPr>
                          </m:ctrlPr>
                        </m:fPr>
                        <m:num>
                          <m:r>
                            <a:rPr lang="en-US" sz="2800" b="0" i="1" smtClean="0">
                              <a:solidFill>
                                <a:schemeClr val="tx1"/>
                              </a:solidFill>
                              <a:latin typeface="Cambria Math" panose="02040503050406030204" pitchFamily="18" charset="0"/>
                            </a:rPr>
                            <m:t>𝑑𝑌</m:t>
                          </m:r>
                        </m:num>
                        <m:den>
                          <m:r>
                            <a:rPr lang="en-US" sz="2800" b="0" i="1" smtClean="0">
                              <a:solidFill>
                                <a:schemeClr val="tx1"/>
                              </a:solidFill>
                              <a:latin typeface="Cambria Math" panose="02040503050406030204" pitchFamily="18" charset="0"/>
                            </a:rPr>
                            <m:t>𝑑𝑡</m:t>
                          </m:r>
                        </m:den>
                      </m:f>
                      <m:r>
                        <a:rPr lang="en-US" sz="2800" b="0" i="1" smtClean="0">
                          <a:solidFill>
                            <a:schemeClr val="tx1"/>
                          </a:solidFill>
                          <a:latin typeface="Cambria Math" panose="02040503050406030204" pitchFamily="18" charset="0"/>
                        </a:rPr>
                        <m:t>=</m:t>
                      </m:r>
                      <m:f>
                        <m:fPr>
                          <m:ctrlPr>
                            <a:rPr lang="en-US" sz="2800" b="0" i="1" smtClean="0">
                              <a:solidFill>
                                <a:schemeClr val="tx1"/>
                              </a:solidFill>
                              <a:latin typeface="Cambria Math" panose="02040503050406030204" pitchFamily="18" charset="0"/>
                            </a:rPr>
                          </m:ctrlPr>
                        </m:fPr>
                        <m:num>
                          <m:r>
                            <a:rPr lang="en-US" sz="2800" b="0" i="1" smtClean="0">
                              <a:solidFill>
                                <a:schemeClr val="tx1"/>
                              </a:solidFill>
                              <a:latin typeface="Cambria Math" panose="02040503050406030204" pitchFamily="18" charset="0"/>
                            </a:rPr>
                            <m:t>𝛽</m:t>
                          </m:r>
                          <m:r>
                            <a:rPr lang="en-US" sz="2800" b="0" i="1" smtClean="0">
                              <a:solidFill>
                                <a:schemeClr val="tx1"/>
                              </a:solidFill>
                              <a:latin typeface="Cambria Math" panose="02040503050406030204" pitchFamily="18" charset="0"/>
                            </a:rPr>
                            <m:t>𝑋𝑌</m:t>
                          </m:r>
                        </m:num>
                        <m:den>
                          <m:r>
                            <a:rPr lang="en-US" sz="2800" b="0" i="1" smtClean="0">
                              <a:solidFill>
                                <a:schemeClr val="tx1"/>
                              </a:solidFill>
                              <a:latin typeface="Cambria Math" panose="02040503050406030204" pitchFamily="18" charset="0"/>
                            </a:rPr>
                            <m:t>𝑁</m:t>
                          </m:r>
                        </m:den>
                      </m:f>
                      <m:r>
                        <a:rPr lang="en-US" sz="2800" b="0" i="1" smtClean="0">
                          <a:solidFill>
                            <a:schemeClr val="tx1"/>
                          </a:solidFill>
                          <a:latin typeface="Cambria Math" panose="02040503050406030204" pitchFamily="18" charset="0"/>
                        </a:rPr>
                        <m:t> −</m:t>
                      </m:r>
                      <m:r>
                        <a:rPr lang="en-US" sz="2800" b="0" i="1" smtClean="0">
                          <a:solidFill>
                            <a:schemeClr val="tx1"/>
                          </a:solidFill>
                          <a:latin typeface="Cambria Math" panose="02040503050406030204" pitchFamily="18" charset="0"/>
                        </a:rPr>
                        <m:t>𝛾</m:t>
                      </m:r>
                      <m:r>
                        <a:rPr lang="en-US" sz="2800" b="0" i="1" smtClean="0">
                          <a:solidFill>
                            <a:schemeClr val="tx1"/>
                          </a:solidFill>
                          <a:latin typeface="Cambria Math" panose="02040503050406030204" pitchFamily="18" charset="0"/>
                        </a:rPr>
                        <m:t>𝑌</m:t>
                      </m:r>
                    </m:oMath>
                    <m:oMath xmlns:m="http://schemas.openxmlformats.org/officeDocument/2006/math">
                      <m:f>
                        <m:fPr>
                          <m:ctrlPr>
                            <a:rPr lang="en-US" sz="2800" b="0" i="1" smtClean="0">
                              <a:solidFill>
                                <a:schemeClr val="tx1"/>
                              </a:solidFill>
                              <a:latin typeface="Cambria Math" panose="02040503050406030204" pitchFamily="18" charset="0"/>
                            </a:rPr>
                          </m:ctrlPr>
                        </m:fPr>
                        <m:num>
                          <m:r>
                            <a:rPr lang="en-US" sz="2800" b="0" i="1" smtClean="0">
                              <a:solidFill>
                                <a:schemeClr val="tx1"/>
                              </a:solidFill>
                              <a:latin typeface="Cambria Math" panose="02040503050406030204" pitchFamily="18" charset="0"/>
                            </a:rPr>
                            <m:t>𝑑𝑍</m:t>
                          </m:r>
                        </m:num>
                        <m:den>
                          <m:r>
                            <a:rPr lang="en-US" sz="2800" b="0" i="1" smtClean="0">
                              <a:solidFill>
                                <a:schemeClr val="tx1"/>
                              </a:solidFill>
                              <a:latin typeface="Cambria Math" panose="02040503050406030204" pitchFamily="18" charset="0"/>
                            </a:rPr>
                            <m:t>𝑑𝑡</m:t>
                          </m:r>
                        </m:den>
                      </m:f>
                      <m:r>
                        <a:rPr lang="en-US" sz="2800" b="0" i="1" smtClean="0">
                          <a:solidFill>
                            <a:schemeClr val="tx1"/>
                          </a:solidFill>
                          <a:latin typeface="Cambria Math" panose="02040503050406030204" pitchFamily="18" charset="0"/>
                        </a:rPr>
                        <m:t>=</m:t>
                      </m:r>
                      <m:r>
                        <a:rPr lang="en-US" sz="2800" b="0" i="1" smtClean="0">
                          <a:solidFill>
                            <a:schemeClr val="tx1"/>
                          </a:solidFill>
                          <a:latin typeface="Cambria Math" panose="02040503050406030204" pitchFamily="18" charset="0"/>
                        </a:rPr>
                        <m:t>𝛾</m:t>
                      </m:r>
                      <m:r>
                        <a:rPr lang="en-US" sz="2800" b="0" i="1" smtClean="0">
                          <a:solidFill>
                            <a:schemeClr val="tx1"/>
                          </a:solidFill>
                          <a:latin typeface="Cambria Math" panose="02040503050406030204" pitchFamily="18" charset="0"/>
                        </a:rPr>
                        <m:t>𝑌</m:t>
                      </m:r>
                    </m:oMath>
                  </m:oMathPara>
                </a14:m>
                <a:endParaRPr lang="en-US" sz="2800" b="0" dirty="0">
                  <a:solidFill>
                    <a:schemeClr val="tx1"/>
                  </a:solidFill>
                </a:endParaRPr>
              </a:p>
            </p:txBody>
          </p:sp>
        </mc:Choice>
        <mc:Fallback xmlns="">
          <p:sp>
            <p:nvSpPr>
              <p:cNvPr id="14" name="TextBox 13">
                <a:extLst>
                  <a:ext uri="{FF2B5EF4-FFF2-40B4-BE49-F238E27FC236}">
                    <a16:creationId xmlns:a16="http://schemas.microsoft.com/office/drawing/2014/main" id="{EA1D7AFA-2A62-4896-B8A9-7E02D31F4713}"/>
                  </a:ext>
                </a:extLst>
              </p:cNvPr>
              <p:cNvSpPr txBox="1">
                <a:spLocks noRot="1" noChangeAspect="1" noMove="1" noResize="1" noEditPoints="1" noAdjustHandles="1" noChangeArrowheads="1" noChangeShapeType="1" noTextEdit="1"/>
              </p:cNvSpPr>
              <p:nvPr/>
            </p:nvSpPr>
            <p:spPr>
              <a:xfrm>
                <a:off x="0" y="3030796"/>
                <a:ext cx="4316208" cy="2546851"/>
              </a:xfrm>
              <a:prstGeom prst="rect">
                <a:avLst/>
              </a:prstGeom>
              <a:blipFill>
                <a:blip r:embed="rId3"/>
                <a:stretch>
                  <a:fillRect/>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37BD237E-F7BB-4687-A11A-2FE75EB56BEC}"/>
              </a:ext>
            </a:extLst>
          </p:cNvPr>
          <p:cNvSpPr txBox="1"/>
          <p:nvPr/>
        </p:nvSpPr>
        <p:spPr>
          <a:xfrm>
            <a:off x="352338" y="1225099"/>
            <a:ext cx="11518083" cy="523220"/>
          </a:xfrm>
          <a:prstGeom prst="rect">
            <a:avLst/>
          </a:prstGeom>
          <a:noFill/>
          <a:ln w="50800">
            <a:noFill/>
          </a:ln>
        </p:spPr>
        <p:txBody>
          <a:bodyPr wrap="square" rtlCol="0">
            <a:spAutoFit/>
          </a:bodyPr>
          <a:lstStyle/>
          <a:p>
            <a:r>
              <a:rPr lang="en-US" sz="2800" b="1" dirty="0">
                <a:solidFill>
                  <a:schemeClr val="accent2"/>
                </a:solidFill>
              </a:rPr>
              <a:t>Problem:</a:t>
            </a:r>
            <a:r>
              <a:rPr lang="en-US" sz="2800" dirty="0"/>
              <a:t> Differential equations allow “</a:t>
            </a:r>
            <a:r>
              <a:rPr lang="en-US" sz="2800" dirty="0" err="1"/>
              <a:t>fractional’”people</a:t>
            </a:r>
            <a:endParaRPr lang="en-US" sz="2800" dirty="0"/>
          </a:p>
        </p:txBody>
      </p:sp>
      <p:sp>
        <p:nvSpPr>
          <p:cNvPr id="9" name="Rectangle 8">
            <a:extLst>
              <a:ext uri="{FF2B5EF4-FFF2-40B4-BE49-F238E27FC236}">
                <a16:creationId xmlns:a16="http://schemas.microsoft.com/office/drawing/2014/main" id="{10240A99-B110-49D3-AFC1-135E58D993CD}"/>
              </a:ext>
            </a:extLst>
          </p:cNvPr>
          <p:cNvSpPr/>
          <p:nvPr/>
        </p:nvSpPr>
        <p:spPr>
          <a:xfrm>
            <a:off x="352338" y="1881138"/>
            <a:ext cx="11204356" cy="523220"/>
          </a:xfrm>
          <a:prstGeom prst="rect">
            <a:avLst/>
          </a:prstGeom>
        </p:spPr>
        <p:txBody>
          <a:bodyPr wrap="square">
            <a:spAutoFit/>
          </a:bodyPr>
          <a:lstStyle/>
          <a:p>
            <a:r>
              <a:rPr lang="en-US" sz="2800" b="1" dirty="0">
                <a:solidFill>
                  <a:schemeClr val="accent2"/>
                </a:solidFill>
              </a:rPr>
              <a:t>Solution: </a:t>
            </a:r>
            <a:r>
              <a:rPr lang="en-US" sz="2800" dirty="0"/>
              <a:t>Reformulate in terms of population size &amp; use rounding</a:t>
            </a:r>
          </a:p>
        </p:txBody>
      </p:sp>
    </p:spTree>
    <p:extLst>
      <p:ext uri="{BB962C8B-B14F-4D97-AF65-F5344CB8AC3E}">
        <p14:creationId xmlns:p14="http://schemas.microsoft.com/office/powerpoint/2010/main" val="7379111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237506"/>
            <a:ext cx="12100956" cy="819398"/>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7B3BDD05-9C39-4E63-A4E7-9B2BEACA6C66}"/>
              </a:ext>
            </a:extLst>
          </p:cNvPr>
          <p:cNvSpPr txBox="1"/>
          <p:nvPr/>
        </p:nvSpPr>
        <p:spPr>
          <a:xfrm>
            <a:off x="484959" y="424543"/>
            <a:ext cx="8262257" cy="523220"/>
          </a:xfrm>
          <a:prstGeom prst="rect">
            <a:avLst/>
          </a:prstGeom>
          <a:noFill/>
        </p:spPr>
        <p:txBody>
          <a:bodyPr wrap="square" rtlCol="0">
            <a:spAutoFit/>
          </a:bodyPr>
          <a:lstStyle/>
          <a:p>
            <a:r>
              <a:rPr lang="en-US" sz="2800" dirty="0">
                <a:solidFill>
                  <a:schemeClr val="bg1"/>
                </a:solidFill>
              </a:rPr>
              <a:t>Our motivation</a:t>
            </a:r>
          </a:p>
        </p:txBody>
      </p:sp>
      <p:pic>
        <p:nvPicPr>
          <p:cNvPr id="20" name="Graphic 19">
            <a:extLst>
              <a:ext uri="{FF2B5EF4-FFF2-40B4-BE49-F238E27FC236}">
                <a16:creationId xmlns:a16="http://schemas.microsoft.com/office/drawing/2014/main" id="{EEEA5CCD-DF81-4512-838C-F59D09B60D4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73736" y="1325880"/>
            <a:ext cx="7537609" cy="5311616"/>
          </a:xfrm>
          <a:prstGeom prst="rect">
            <a:avLst/>
          </a:prstGeom>
        </p:spPr>
      </p:pic>
      <p:grpSp>
        <p:nvGrpSpPr>
          <p:cNvPr id="5" name="Group 4">
            <a:extLst>
              <a:ext uri="{FF2B5EF4-FFF2-40B4-BE49-F238E27FC236}">
                <a16:creationId xmlns:a16="http://schemas.microsoft.com/office/drawing/2014/main" id="{B3A7F895-B2F4-4FA6-A32B-6D03AA2C6734}"/>
              </a:ext>
            </a:extLst>
          </p:cNvPr>
          <p:cNvGrpSpPr/>
          <p:nvPr/>
        </p:nvGrpSpPr>
        <p:grpSpPr>
          <a:xfrm>
            <a:off x="2468625" y="1212977"/>
            <a:ext cx="7254750" cy="5293006"/>
            <a:chOff x="2322579" y="1159022"/>
            <a:chExt cx="7254750" cy="5293006"/>
          </a:xfrm>
        </p:grpSpPr>
        <p:grpSp>
          <p:nvGrpSpPr>
            <p:cNvPr id="36" name="Group 35">
              <a:extLst>
                <a:ext uri="{FF2B5EF4-FFF2-40B4-BE49-F238E27FC236}">
                  <a16:creationId xmlns:a16="http://schemas.microsoft.com/office/drawing/2014/main" id="{5F837617-7251-4E48-AEEA-FE971D9E1255}"/>
                </a:ext>
              </a:extLst>
            </p:cNvPr>
            <p:cNvGrpSpPr/>
            <p:nvPr/>
          </p:nvGrpSpPr>
          <p:grpSpPr>
            <a:xfrm>
              <a:off x="2322579" y="1159022"/>
              <a:ext cx="7254750" cy="5293006"/>
              <a:chOff x="2322579" y="1159022"/>
              <a:chExt cx="7254750" cy="5293006"/>
            </a:xfrm>
          </p:grpSpPr>
          <p:pic>
            <p:nvPicPr>
              <p:cNvPr id="32" name="Picture 31">
                <a:extLst>
                  <a:ext uri="{FF2B5EF4-FFF2-40B4-BE49-F238E27FC236}">
                    <a16:creationId xmlns:a16="http://schemas.microsoft.com/office/drawing/2014/main" id="{61E8D2E0-7FD6-413B-B89C-6646C596AD18}"/>
                  </a:ext>
                </a:extLst>
              </p:cNvPr>
              <p:cNvPicPr>
                <a:picLocks noChangeAspect="1"/>
              </p:cNvPicPr>
              <p:nvPr/>
            </p:nvPicPr>
            <p:blipFill>
              <a:blip r:embed="rId5"/>
              <a:stretch>
                <a:fillRect/>
              </a:stretch>
            </p:blipFill>
            <p:spPr>
              <a:xfrm>
                <a:off x="2322579" y="1624196"/>
                <a:ext cx="7254750" cy="4827832"/>
              </a:xfrm>
              <a:prstGeom prst="rect">
                <a:avLst/>
              </a:prstGeom>
            </p:spPr>
          </p:pic>
          <p:sp>
            <p:nvSpPr>
              <p:cNvPr id="34" name="Rectangle 33">
                <a:extLst>
                  <a:ext uri="{FF2B5EF4-FFF2-40B4-BE49-F238E27FC236}">
                    <a16:creationId xmlns:a16="http://schemas.microsoft.com/office/drawing/2014/main" id="{3CD942F6-5C87-43A6-8323-A07F9382EAC7}"/>
                  </a:ext>
                </a:extLst>
              </p:cNvPr>
              <p:cNvSpPr/>
              <p:nvPr/>
            </p:nvSpPr>
            <p:spPr>
              <a:xfrm>
                <a:off x="2322579" y="1163781"/>
                <a:ext cx="7254750" cy="460415"/>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25000"/>
              </a:p>
            </p:txBody>
          </p:sp>
          <p:pic>
            <p:nvPicPr>
              <p:cNvPr id="35" name="Picture 34">
                <a:extLst>
                  <a:ext uri="{FF2B5EF4-FFF2-40B4-BE49-F238E27FC236}">
                    <a16:creationId xmlns:a16="http://schemas.microsoft.com/office/drawing/2014/main" id="{BFA556B2-C04F-4DF5-9BAD-0C41D3ED91A2}"/>
                  </a:ext>
                </a:extLst>
              </p:cNvPr>
              <p:cNvPicPr>
                <a:picLocks noChangeAspect="1"/>
              </p:cNvPicPr>
              <p:nvPr/>
            </p:nvPicPr>
            <p:blipFill>
              <a:blip r:embed="rId6"/>
              <a:stretch>
                <a:fillRect/>
              </a:stretch>
            </p:blipFill>
            <p:spPr>
              <a:xfrm>
                <a:off x="2612635" y="1159022"/>
                <a:ext cx="1329905" cy="460415"/>
              </a:xfrm>
              <a:prstGeom prst="rect">
                <a:avLst/>
              </a:prstGeom>
            </p:spPr>
          </p:pic>
        </p:grpSp>
        <p:sp>
          <p:nvSpPr>
            <p:cNvPr id="3" name="TextBox 2">
              <a:extLst>
                <a:ext uri="{FF2B5EF4-FFF2-40B4-BE49-F238E27FC236}">
                  <a16:creationId xmlns:a16="http://schemas.microsoft.com/office/drawing/2014/main" id="{04E4BFA1-D069-4F9A-9B85-D418E402EFC6}"/>
                </a:ext>
              </a:extLst>
            </p:cNvPr>
            <p:cNvSpPr txBox="1"/>
            <p:nvPr/>
          </p:nvSpPr>
          <p:spPr>
            <a:xfrm>
              <a:off x="7955424" y="1218215"/>
              <a:ext cx="1616649" cy="369332"/>
            </a:xfrm>
            <a:prstGeom prst="rect">
              <a:avLst/>
            </a:prstGeom>
            <a:noFill/>
          </p:spPr>
          <p:txBody>
            <a:bodyPr wrap="square" rtlCol="0">
              <a:spAutoFit/>
            </a:bodyPr>
            <a:lstStyle/>
            <a:p>
              <a:r>
                <a:rPr lang="en-US" i="1" dirty="0">
                  <a:solidFill>
                    <a:schemeClr val="bg1"/>
                  </a:solidFill>
                </a:rPr>
                <a:t>October 2007</a:t>
              </a:r>
            </a:p>
          </p:txBody>
        </p:sp>
      </p:grpSp>
      <p:sp>
        <p:nvSpPr>
          <p:cNvPr id="2" name="Rectangle 1"/>
          <p:cNvSpPr/>
          <p:nvPr/>
        </p:nvSpPr>
        <p:spPr>
          <a:xfrm>
            <a:off x="146957" y="130629"/>
            <a:ext cx="11870872" cy="6531428"/>
          </a:xfrm>
          <a:prstGeom prst="rect">
            <a:avLst/>
          </a:pr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endParaRPr>
          </a:p>
        </p:txBody>
      </p:sp>
      <p:pic>
        <p:nvPicPr>
          <p:cNvPr id="22" name="Picture 21">
            <a:extLst>
              <a:ext uri="{FF2B5EF4-FFF2-40B4-BE49-F238E27FC236}">
                <a16:creationId xmlns:a16="http://schemas.microsoft.com/office/drawing/2014/main" id="{D28B036C-142B-4D21-AD68-141F4A0E2F2B}"/>
              </a:ext>
            </a:extLst>
          </p:cNvPr>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6746789" y="3124332"/>
            <a:ext cx="4958298" cy="3309125"/>
          </a:xfrm>
          <a:prstGeom prst="rect">
            <a:avLst/>
          </a:prstGeom>
          <a:ln>
            <a:solidFill>
              <a:schemeClr val="tx1"/>
            </a:solidFill>
          </a:ln>
        </p:spPr>
      </p:pic>
      <p:pic>
        <p:nvPicPr>
          <p:cNvPr id="23" name="Picture 2" descr="Dr. Paul Farmer examines Jamson Louis, 10, who has both HIV and TB. TB is the world’s leading infectious killer of adults.">
            <a:extLst>
              <a:ext uri="{FF2B5EF4-FFF2-40B4-BE49-F238E27FC236}">
                <a16:creationId xmlns:a16="http://schemas.microsoft.com/office/drawing/2014/main" id="{25F789E0-989A-4780-BEC2-AF54A8EF2D8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152694" y="1624196"/>
            <a:ext cx="5594522" cy="3729681"/>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359C8EF3-3668-47C3-85D8-0594BFB6FB89}"/>
              </a:ext>
            </a:extLst>
          </p:cNvPr>
          <p:cNvSpPr txBox="1"/>
          <p:nvPr/>
        </p:nvSpPr>
        <p:spPr>
          <a:xfrm>
            <a:off x="4004593" y="5353877"/>
            <a:ext cx="3890723" cy="738664"/>
          </a:xfrm>
          <a:prstGeom prst="rect">
            <a:avLst/>
          </a:prstGeom>
          <a:noFill/>
        </p:spPr>
        <p:txBody>
          <a:bodyPr wrap="square" rtlCol="0">
            <a:spAutoFit/>
          </a:bodyPr>
          <a:lstStyle/>
          <a:p>
            <a:r>
              <a:rPr lang="en-US" sz="1400" i="1" dirty="0"/>
              <a:t>Dr. Paul Farmer examines a  10 year old child with TB and HIV. Photo from the New York Times, courtesy of Rebecca E. Rollins/Partners in Health</a:t>
            </a:r>
          </a:p>
        </p:txBody>
      </p:sp>
      <p:grpSp>
        <p:nvGrpSpPr>
          <p:cNvPr id="45" name="Group 44">
            <a:extLst>
              <a:ext uri="{FF2B5EF4-FFF2-40B4-BE49-F238E27FC236}">
                <a16:creationId xmlns:a16="http://schemas.microsoft.com/office/drawing/2014/main" id="{22BC7E36-FC8D-4282-A69D-1013A54D1AEE}"/>
              </a:ext>
            </a:extLst>
          </p:cNvPr>
          <p:cNvGrpSpPr/>
          <p:nvPr/>
        </p:nvGrpSpPr>
        <p:grpSpPr>
          <a:xfrm>
            <a:off x="1605827" y="1195135"/>
            <a:ext cx="8512507" cy="5337942"/>
            <a:chOff x="1605827" y="1195135"/>
            <a:chExt cx="8512507" cy="5337942"/>
          </a:xfrm>
        </p:grpSpPr>
        <p:pic>
          <p:nvPicPr>
            <p:cNvPr id="37" name="Picture 36">
              <a:extLst>
                <a:ext uri="{FF2B5EF4-FFF2-40B4-BE49-F238E27FC236}">
                  <a16:creationId xmlns:a16="http://schemas.microsoft.com/office/drawing/2014/main" id="{6F08C172-C50E-4351-84A4-70A4E8D28023}"/>
                </a:ext>
              </a:extLst>
            </p:cNvPr>
            <p:cNvPicPr>
              <a:picLocks noChangeAspect="1"/>
            </p:cNvPicPr>
            <p:nvPr/>
          </p:nvPicPr>
          <p:blipFill>
            <a:blip r:embed="rId9"/>
            <a:stretch>
              <a:fillRect/>
            </a:stretch>
          </p:blipFill>
          <p:spPr>
            <a:xfrm>
              <a:off x="1605827" y="1721555"/>
              <a:ext cx="7286625" cy="1390650"/>
            </a:xfrm>
            <a:prstGeom prst="rect">
              <a:avLst/>
            </a:prstGeom>
          </p:spPr>
        </p:pic>
        <p:pic>
          <p:nvPicPr>
            <p:cNvPr id="40" name="Picture 39">
              <a:extLst>
                <a:ext uri="{FF2B5EF4-FFF2-40B4-BE49-F238E27FC236}">
                  <a16:creationId xmlns:a16="http://schemas.microsoft.com/office/drawing/2014/main" id="{0CB3B1DC-FAC7-4394-ADDC-9C1546B0459D}"/>
                </a:ext>
              </a:extLst>
            </p:cNvPr>
            <p:cNvPicPr>
              <a:picLocks noChangeAspect="1"/>
            </p:cNvPicPr>
            <p:nvPr/>
          </p:nvPicPr>
          <p:blipFill>
            <a:blip r:embed="rId10"/>
            <a:stretch>
              <a:fillRect/>
            </a:stretch>
          </p:blipFill>
          <p:spPr>
            <a:xfrm>
              <a:off x="1605827" y="1195135"/>
              <a:ext cx="1973586" cy="681903"/>
            </a:xfrm>
            <a:prstGeom prst="rect">
              <a:avLst/>
            </a:prstGeom>
          </p:spPr>
        </p:pic>
        <p:pic>
          <p:nvPicPr>
            <p:cNvPr id="42" name="Picture 41">
              <a:extLst>
                <a:ext uri="{FF2B5EF4-FFF2-40B4-BE49-F238E27FC236}">
                  <a16:creationId xmlns:a16="http://schemas.microsoft.com/office/drawing/2014/main" id="{62ED979C-4AB4-4E44-BBA4-80BE9C307518}"/>
                </a:ext>
              </a:extLst>
            </p:cNvPr>
            <p:cNvPicPr>
              <a:picLocks noChangeAspect="1"/>
            </p:cNvPicPr>
            <p:nvPr/>
          </p:nvPicPr>
          <p:blipFill>
            <a:blip r:embed="rId11"/>
            <a:stretch>
              <a:fillRect/>
            </a:stretch>
          </p:blipFill>
          <p:spPr>
            <a:xfrm>
              <a:off x="2322579" y="3274304"/>
              <a:ext cx="6973619" cy="1259494"/>
            </a:xfrm>
            <a:prstGeom prst="rect">
              <a:avLst/>
            </a:prstGeom>
          </p:spPr>
        </p:pic>
        <p:pic>
          <p:nvPicPr>
            <p:cNvPr id="43" name="Picture 42">
              <a:extLst>
                <a:ext uri="{FF2B5EF4-FFF2-40B4-BE49-F238E27FC236}">
                  <a16:creationId xmlns:a16="http://schemas.microsoft.com/office/drawing/2014/main" id="{D10F4A2E-0A40-4139-941F-04C2D735DAAA}"/>
                </a:ext>
              </a:extLst>
            </p:cNvPr>
            <p:cNvPicPr>
              <a:picLocks noChangeAspect="1"/>
            </p:cNvPicPr>
            <p:nvPr/>
          </p:nvPicPr>
          <p:blipFill>
            <a:blip r:embed="rId12"/>
            <a:stretch>
              <a:fillRect/>
            </a:stretch>
          </p:blipFill>
          <p:spPr>
            <a:xfrm>
              <a:off x="3579413" y="4669610"/>
              <a:ext cx="6538921" cy="1863467"/>
            </a:xfrm>
            <a:prstGeom prst="rect">
              <a:avLst/>
            </a:prstGeom>
          </p:spPr>
        </p:pic>
        <p:pic>
          <p:nvPicPr>
            <p:cNvPr id="44" name="Picture 43">
              <a:extLst>
                <a:ext uri="{FF2B5EF4-FFF2-40B4-BE49-F238E27FC236}">
                  <a16:creationId xmlns:a16="http://schemas.microsoft.com/office/drawing/2014/main" id="{B6398890-DFD8-4A61-B32F-F455BE6C4A37}"/>
                </a:ext>
              </a:extLst>
            </p:cNvPr>
            <p:cNvPicPr>
              <a:picLocks noChangeAspect="1"/>
            </p:cNvPicPr>
            <p:nvPr/>
          </p:nvPicPr>
          <p:blipFill>
            <a:blip r:embed="rId13"/>
            <a:stretch>
              <a:fillRect/>
            </a:stretch>
          </p:blipFill>
          <p:spPr>
            <a:xfrm>
              <a:off x="8105223" y="5735164"/>
              <a:ext cx="1466850" cy="523875"/>
            </a:xfrm>
            <a:prstGeom prst="rect">
              <a:avLst/>
            </a:prstGeom>
          </p:spPr>
        </p:pic>
      </p:grpSp>
      <p:sp>
        <p:nvSpPr>
          <p:cNvPr id="48" name="TextBox 47">
            <a:extLst>
              <a:ext uri="{FF2B5EF4-FFF2-40B4-BE49-F238E27FC236}">
                <a16:creationId xmlns:a16="http://schemas.microsoft.com/office/drawing/2014/main" id="{7AEA44E6-FA0B-4CC1-B197-7A8B6C4247A6}"/>
              </a:ext>
            </a:extLst>
          </p:cNvPr>
          <p:cNvSpPr txBox="1"/>
          <p:nvPr/>
        </p:nvSpPr>
        <p:spPr>
          <a:xfrm>
            <a:off x="3378560" y="4222587"/>
            <a:ext cx="184731" cy="369332"/>
          </a:xfrm>
          <a:prstGeom prst="rect">
            <a:avLst/>
          </a:prstGeom>
          <a:noFill/>
        </p:spPr>
        <p:txBody>
          <a:bodyPr wrap="none" rtlCol="0">
            <a:spAutoFit/>
          </a:bodyPr>
          <a:lstStyle/>
          <a:p>
            <a:endParaRPr lang="en-US" dirty="0"/>
          </a:p>
        </p:txBody>
      </p:sp>
      <p:grpSp>
        <p:nvGrpSpPr>
          <p:cNvPr id="54" name="Group 53">
            <a:extLst>
              <a:ext uri="{FF2B5EF4-FFF2-40B4-BE49-F238E27FC236}">
                <a16:creationId xmlns:a16="http://schemas.microsoft.com/office/drawing/2014/main" id="{5C6E8EE3-9580-40CA-A6F1-87C81465210E}"/>
              </a:ext>
            </a:extLst>
          </p:cNvPr>
          <p:cNvGrpSpPr/>
          <p:nvPr/>
        </p:nvGrpSpPr>
        <p:grpSpPr>
          <a:xfrm>
            <a:off x="2596617" y="1415577"/>
            <a:ext cx="8282104" cy="5017880"/>
            <a:chOff x="2179530" y="1346334"/>
            <a:chExt cx="8282104" cy="5017880"/>
          </a:xfrm>
        </p:grpSpPr>
        <p:pic>
          <p:nvPicPr>
            <p:cNvPr id="46" name="Picture 4" descr="An external file that holds a picture, illustration, etc.&#10;Object name is 12936_2017_1903_Fig8_HTML.jpg">
              <a:extLst>
                <a:ext uri="{FF2B5EF4-FFF2-40B4-BE49-F238E27FC236}">
                  <a16:creationId xmlns:a16="http://schemas.microsoft.com/office/drawing/2014/main" id="{74FE75B2-A098-4C45-8021-A2F027AD479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179530" y="1346334"/>
              <a:ext cx="8282104" cy="2892904"/>
            </a:xfrm>
            <a:prstGeom prst="rect">
              <a:avLst/>
            </a:prstGeom>
            <a:noFill/>
            <a:extLst>
              <a:ext uri="{909E8E84-426E-40DD-AFC4-6F175D3DCCD1}">
                <a14:hiddenFill xmlns:a14="http://schemas.microsoft.com/office/drawing/2010/main">
                  <a:solidFill>
                    <a:srgbClr val="FFFFFF"/>
                  </a:solidFill>
                </a14:hiddenFill>
              </a:ext>
            </a:extLst>
          </p:spPr>
        </p:pic>
        <p:sp>
          <p:nvSpPr>
            <p:cNvPr id="52" name="Rectangle 51">
              <a:extLst>
                <a:ext uri="{FF2B5EF4-FFF2-40B4-BE49-F238E27FC236}">
                  <a16:creationId xmlns:a16="http://schemas.microsoft.com/office/drawing/2014/main" id="{7C8C57F7-0FA4-4BFE-9AB0-A90535904C25}"/>
                </a:ext>
              </a:extLst>
            </p:cNvPr>
            <p:cNvSpPr/>
            <p:nvPr/>
          </p:nvSpPr>
          <p:spPr>
            <a:xfrm>
              <a:off x="3023194" y="4332889"/>
              <a:ext cx="6096000" cy="2031325"/>
            </a:xfrm>
            <a:prstGeom prst="rect">
              <a:avLst/>
            </a:prstGeom>
          </p:spPr>
          <p:txBody>
            <a:bodyPr>
              <a:spAutoFit/>
            </a:bodyPr>
            <a:lstStyle/>
            <a:p>
              <a:r>
                <a:rPr lang="en-US" sz="1400" dirty="0"/>
                <a:t>Recommended intervention mixes for elimination in </a:t>
              </a:r>
              <a:r>
                <a:rPr lang="en-US" sz="1400" b="1" dirty="0"/>
                <a:t>a)</a:t>
              </a:r>
              <a:r>
                <a:rPr lang="en-US" sz="1400" dirty="0"/>
                <a:t> low- and </a:t>
              </a:r>
              <a:r>
                <a:rPr lang="en-US" sz="1400" b="1" dirty="0"/>
                <a:t>b)</a:t>
              </a:r>
              <a:r>
                <a:rPr lang="en-US" sz="1400" dirty="0"/>
                <a:t> high-importation settings, stratified by local baseline transmission intensity and household clustering. High-clustering, low baseline transmission based on results from </a:t>
              </a:r>
              <a:r>
                <a:rPr lang="en-US" sz="1400" dirty="0" err="1"/>
                <a:t>Bbondo</a:t>
              </a:r>
              <a:r>
                <a:rPr lang="en-US" sz="1400" dirty="0"/>
                <a:t> HFCA; low-clustering, high baseline transmission based on </a:t>
              </a:r>
              <a:r>
                <a:rPr lang="en-US" sz="1400" dirty="0" err="1"/>
                <a:t>Luumbo</a:t>
              </a:r>
              <a:r>
                <a:rPr lang="en-US" sz="1400" dirty="0"/>
                <a:t> HFCA; high-clustering, high baseline transmission based on </a:t>
              </a:r>
              <a:r>
                <a:rPr lang="en-US" sz="1400" dirty="0" err="1"/>
                <a:t>Munyumbwe</a:t>
              </a:r>
              <a:r>
                <a:rPr lang="en-US" sz="1400" dirty="0"/>
                <a:t> HFCA</a:t>
              </a:r>
            </a:p>
            <a:p>
              <a:endParaRPr lang="en-US" sz="1400" dirty="0"/>
            </a:p>
            <a:p>
              <a:r>
                <a:rPr lang="en-US" sz="1400" i="1" dirty="0"/>
                <a:t>From: </a:t>
              </a:r>
              <a:r>
                <a:rPr lang="en-US" sz="1400" i="1" dirty="0" err="1"/>
                <a:t>Gerardin</a:t>
              </a:r>
              <a:r>
                <a:rPr lang="en-US" sz="1400" i="1" dirty="0"/>
                <a:t> et al 2017, Effectiveness of reactive case detection for malaria elimination in three archetypical transmission settings: a modeling study. Malaria Journal. 16:248.</a:t>
              </a:r>
            </a:p>
          </p:txBody>
        </p:sp>
      </p:grpSp>
      <p:grpSp>
        <p:nvGrpSpPr>
          <p:cNvPr id="114" name="Group 113">
            <a:extLst>
              <a:ext uri="{FF2B5EF4-FFF2-40B4-BE49-F238E27FC236}">
                <a16:creationId xmlns:a16="http://schemas.microsoft.com/office/drawing/2014/main" id="{5E0FC8A0-350F-4FCB-ABB9-E24F539CA168}"/>
              </a:ext>
            </a:extLst>
          </p:cNvPr>
          <p:cNvGrpSpPr/>
          <p:nvPr/>
        </p:nvGrpSpPr>
        <p:grpSpPr>
          <a:xfrm>
            <a:off x="2825049" y="2034860"/>
            <a:ext cx="7321834" cy="3444658"/>
            <a:chOff x="4396636" y="2830882"/>
            <a:chExt cx="7321834" cy="3444658"/>
          </a:xfrm>
        </p:grpSpPr>
        <p:sp>
          <p:nvSpPr>
            <p:cNvPr id="115" name="Rectangle 114">
              <a:extLst>
                <a:ext uri="{FF2B5EF4-FFF2-40B4-BE49-F238E27FC236}">
                  <a16:creationId xmlns:a16="http://schemas.microsoft.com/office/drawing/2014/main" id="{8BA01BDA-776F-4B74-8A6E-5C3FF53BD689}"/>
                </a:ext>
              </a:extLst>
            </p:cNvPr>
            <p:cNvSpPr/>
            <p:nvPr/>
          </p:nvSpPr>
          <p:spPr>
            <a:xfrm>
              <a:off x="4396636" y="2830882"/>
              <a:ext cx="7321834" cy="3444658"/>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8" name="Group 117">
              <a:extLst>
                <a:ext uri="{FF2B5EF4-FFF2-40B4-BE49-F238E27FC236}">
                  <a16:creationId xmlns:a16="http://schemas.microsoft.com/office/drawing/2014/main" id="{46ABD46B-CED0-4E70-AF26-A4EFDED7F357}"/>
                </a:ext>
              </a:extLst>
            </p:cNvPr>
            <p:cNvGrpSpPr/>
            <p:nvPr/>
          </p:nvGrpSpPr>
          <p:grpSpPr>
            <a:xfrm>
              <a:off x="4533846" y="2998612"/>
              <a:ext cx="7047414" cy="3109198"/>
              <a:chOff x="4604657" y="4291261"/>
              <a:chExt cx="7047414" cy="3109198"/>
            </a:xfrm>
          </p:grpSpPr>
          <p:pic>
            <p:nvPicPr>
              <p:cNvPr id="120" name="Graphic 119">
                <a:extLst>
                  <a:ext uri="{FF2B5EF4-FFF2-40B4-BE49-F238E27FC236}">
                    <a16:creationId xmlns:a16="http://schemas.microsoft.com/office/drawing/2014/main" id="{DE5500B4-D74E-4607-A4E6-FAC4AC0D5B91}"/>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6142402" y="4291261"/>
                <a:ext cx="3971925" cy="523875"/>
              </a:xfrm>
              <a:prstGeom prst="rect">
                <a:avLst/>
              </a:prstGeom>
            </p:spPr>
          </p:pic>
          <p:sp>
            <p:nvSpPr>
              <p:cNvPr id="121" name="TextBox 120">
                <a:extLst>
                  <a:ext uri="{FF2B5EF4-FFF2-40B4-BE49-F238E27FC236}">
                    <a16:creationId xmlns:a16="http://schemas.microsoft.com/office/drawing/2014/main" id="{4E7AF54A-1E69-41B1-9599-57C5C37094E3}"/>
                  </a:ext>
                </a:extLst>
              </p:cNvPr>
              <p:cNvSpPr txBox="1"/>
              <p:nvPr/>
            </p:nvSpPr>
            <p:spPr>
              <a:xfrm>
                <a:off x="4604657" y="4815136"/>
                <a:ext cx="7047414" cy="2585323"/>
              </a:xfrm>
              <a:prstGeom prst="rect">
                <a:avLst/>
              </a:prstGeom>
              <a:noFill/>
            </p:spPr>
            <p:txBody>
              <a:bodyPr wrap="square" rtlCol="0">
                <a:spAutoFit/>
              </a:bodyPr>
              <a:lstStyle/>
              <a:p>
                <a:r>
                  <a:rPr lang="en-US" dirty="0"/>
                  <a:t>IDM shapes global efforts to eradicate infectious disease and to achieve permanent improvements in the health of those most in need. </a:t>
                </a:r>
              </a:p>
              <a:p>
                <a:endParaRPr lang="en-US" dirty="0"/>
              </a:p>
              <a:p>
                <a:r>
                  <a:rPr lang="en-US" dirty="0"/>
                  <a:t>By developing, using, and freely sharing computational modeling tools, we advise policymakers, promote quantitative decision-making, and advance scientific methodologies.</a:t>
                </a:r>
              </a:p>
              <a:p>
                <a:endParaRPr lang="en-US" dirty="0"/>
              </a:p>
              <a:p>
                <a:r>
                  <a:rPr lang="en-US" dirty="0"/>
                  <a:t>IDM is an institute within the Global Good Fund, a collaboration between Intellectual Ventures and Bill and Melinda Gates.</a:t>
                </a:r>
              </a:p>
            </p:txBody>
          </p:sp>
        </p:grpSp>
      </p:grpSp>
    </p:spTree>
    <p:extLst>
      <p:ext uri="{BB962C8B-B14F-4D97-AF65-F5344CB8AC3E}">
        <p14:creationId xmlns:p14="http://schemas.microsoft.com/office/powerpoint/2010/main" val="2452417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1000"/>
                                  </p:stCondLst>
                                  <p:childTnLst>
                                    <p:set>
                                      <p:cBhvr>
                                        <p:cTn id="9" dur="1" fill="hold">
                                          <p:stCondLst>
                                            <p:cond delay="0"/>
                                          </p:stCondLst>
                                        </p:cTn>
                                        <p:tgtEl>
                                          <p:spTgt spid="22"/>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23"/>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24"/>
                                        </p:tgtEl>
                                        <p:attrNameLst>
                                          <p:attrName>style.visibility</p:attrName>
                                        </p:attrNameLst>
                                      </p:cBhvr>
                                      <p:to>
                                        <p:strVal val="visible"/>
                                      </p:to>
                                    </p:set>
                                  </p:childTnLst>
                                </p:cTn>
                              </p:par>
                              <p:par>
                                <p:cTn id="16" presetID="1" presetClass="exit" presetSubtype="0" fill="hold" nodeType="withEffect">
                                  <p:stCondLst>
                                    <p:cond delay="0"/>
                                  </p:stCondLst>
                                  <p:childTnLst>
                                    <p:set>
                                      <p:cBhvr>
                                        <p:cTn id="17" dur="1" fill="hold">
                                          <p:stCondLst>
                                            <p:cond delay="0"/>
                                          </p:stCondLst>
                                        </p:cTn>
                                        <p:tgtEl>
                                          <p:spTgt spid="20"/>
                                        </p:tgtEl>
                                        <p:attrNameLst>
                                          <p:attrName>style.visibility</p:attrName>
                                        </p:attrNameLst>
                                      </p:cBhvr>
                                      <p:to>
                                        <p:strVal val="hidden"/>
                                      </p:to>
                                    </p:set>
                                  </p:childTnLst>
                                </p:cTn>
                              </p:par>
                              <p:par>
                                <p:cTn id="18" presetID="1" presetClass="exit" presetSubtype="0" fill="hold" nodeType="withEffect">
                                  <p:stCondLst>
                                    <p:cond delay="0"/>
                                  </p:stCondLst>
                                  <p:childTnLst>
                                    <p:set>
                                      <p:cBhvr>
                                        <p:cTn id="19" dur="1" fill="hold">
                                          <p:stCondLst>
                                            <p:cond delay="0"/>
                                          </p:stCondLst>
                                        </p:cTn>
                                        <p:tgtEl>
                                          <p:spTgt spid="22"/>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5"/>
                                        </p:tgtEl>
                                        <p:attrNameLst>
                                          <p:attrName>style.visibility</p:attrName>
                                        </p:attrNameLst>
                                      </p:cBhvr>
                                      <p:to>
                                        <p:strVal val="visible"/>
                                      </p:to>
                                    </p:set>
                                  </p:childTnLst>
                                </p:cTn>
                              </p:par>
                              <p:par>
                                <p:cTn id="24" presetID="1" presetClass="exit" presetSubtype="0" fill="hold" nodeType="withEffect">
                                  <p:stCondLst>
                                    <p:cond delay="0"/>
                                  </p:stCondLst>
                                  <p:childTnLst>
                                    <p:set>
                                      <p:cBhvr>
                                        <p:cTn id="25" dur="1" fill="hold">
                                          <p:stCondLst>
                                            <p:cond delay="0"/>
                                          </p:stCondLst>
                                        </p:cTn>
                                        <p:tgtEl>
                                          <p:spTgt spid="23"/>
                                        </p:tgtEl>
                                        <p:attrNameLst>
                                          <p:attrName>style.visibility</p:attrName>
                                        </p:attrNameLst>
                                      </p:cBhvr>
                                      <p:to>
                                        <p:strVal val="hidden"/>
                                      </p:to>
                                    </p:set>
                                  </p:childTnLst>
                                </p:cTn>
                              </p:par>
                              <p:par>
                                <p:cTn id="26" presetID="1" presetClass="exit" presetSubtype="0" fill="hold" grpId="1" nodeType="withEffect">
                                  <p:stCondLst>
                                    <p:cond delay="0"/>
                                  </p:stCondLst>
                                  <p:childTnLst>
                                    <p:set>
                                      <p:cBhvr>
                                        <p:cTn id="27" dur="1" fill="hold">
                                          <p:stCondLst>
                                            <p:cond delay="0"/>
                                          </p:stCondLst>
                                        </p:cTn>
                                        <p:tgtEl>
                                          <p:spTgt spid="24"/>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45"/>
                                        </p:tgtEl>
                                        <p:attrNameLst>
                                          <p:attrName>style.visibility</p:attrName>
                                        </p:attrNameLst>
                                      </p:cBhvr>
                                      <p:to>
                                        <p:strVal val="visible"/>
                                      </p:to>
                                    </p:set>
                                  </p:childTnLst>
                                </p:cTn>
                              </p:par>
                              <p:par>
                                <p:cTn id="32" presetID="1" presetClass="exit" presetSubtype="0" fill="hold" nodeType="withEffect">
                                  <p:stCondLst>
                                    <p:cond delay="0"/>
                                  </p:stCondLst>
                                  <p:childTnLst>
                                    <p:set>
                                      <p:cBhvr>
                                        <p:cTn id="33" dur="1" fill="hold">
                                          <p:stCondLst>
                                            <p:cond delay="0"/>
                                          </p:stCondLst>
                                        </p:cTn>
                                        <p:tgtEl>
                                          <p:spTgt spid="5"/>
                                        </p:tgtEl>
                                        <p:attrNameLst>
                                          <p:attrName>style.visibility</p:attrName>
                                        </p:attrNameLst>
                                      </p:cBhvr>
                                      <p:to>
                                        <p:strVal val="hidden"/>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54"/>
                                        </p:tgtEl>
                                        <p:attrNameLst>
                                          <p:attrName>style.visibility</p:attrName>
                                        </p:attrNameLst>
                                      </p:cBhvr>
                                      <p:to>
                                        <p:strVal val="visible"/>
                                      </p:to>
                                    </p:set>
                                  </p:childTnLst>
                                </p:cTn>
                              </p:par>
                              <p:par>
                                <p:cTn id="38" presetID="1" presetClass="exit" presetSubtype="0" fill="hold" nodeType="withEffect">
                                  <p:stCondLst>
                                    <p:cond delay="0"/>
                                  </p:stCondLst>
                                  <p:childTnLst>
                                    <p:set>
                                      <p:cBhvr>
                                        <p:cTn id="39" dur="1" fill="hold">
                                          <p:stCondLst>
                                            <p:cond delay="0"/>
                                          </p:stCondLst>
                                        </p:cTn>
                                        <p:tgtEl>
                                          <p:spTgt spid="45"/>
                                        </p:tgtEl>
                                        <p:attrNameLst>
                                          <p:attrName>style.visibility</p:attrName>
                                        </p:attrNameLst>
                                      </p:cBhvr>
                                      <p:to>
                                        <p:strVal val="hidden"/>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114"/>
                                        </p:tgtEl>
                                        <p:attrNameLst>
                                          <p:attrName>style.visibility</p:attrName>
                                        </p:attrNameLst>
                                      </p:cBhvr>
                                      <p:to>
                                        <p:strVal val="visible"/>
                                      </p:to>
                                    </p:set>
                                  </p:childTnLst>
                                </p:cTn>
                              </p:par>
                              <p:par>
                                <p:cTn id="44" presetID="1" presetClass="exit" presetSubtype="0" fill="hold" nodeType="withEffect">
                                  <p:stCondLst>
                                    <p:cond delay="0"/>
                                  </p:stCondLst>
                                  <p:childTnLst>
                                    <p:set>
                                      <p:cBhvr>
                                        <p:cTn id="45" dur="1" fill="hold">
                                          <p:stCondLst>
                                            <p:cond delay="0"/>
                                          </p:stCondLst>
                                        </p:cTn>
                                        <p:tgtEl>
                                          <p:spTgt spid="5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4" grpId="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237506"/>
            <a:ext cx="12100956" cy="819398"/>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146957" y="130629"/>
            <a:ext cx="11870872" cy="6531428"/>
          </a:xfrm>
          <a:prstGeom prst="rect">
            <a:avLst/>
          </a:pr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endParaRPr>
          </a:p>
        </p:txBody>
      </p:sp>
      <p:sp>
        <p:nvSpPr>
          <p:cNvPr id="3" name="TextBox 2"/>
          <p:cNvSpPr txBox="1"/>
          <p:nvPr/>
        </p:nvSpPr>
        <p:spPr>
          <a:xfrm>
            <a:off x="473529" y="424543"/>
            <a:ext cx="8262257" cy="523220"/>
          </a:xfrm>
          <a:prstGeom prst="rect">
            <a:avLst/>
          </a:prstGeom>
          <a:noFill/>
        </p:spPr>
        <p:txBody>
          <a:bodyPr wrap="square" rtlCol="0">
            <a:spAutoFit/>
          </a:bodyPr>
          <a:lstStyle/>
          <a:p>
            <a:r>
              <a:rPr lang="en-US" sz="2800" dirty="0">
                <a:solidFill>
                  <a:schemeClr val="bg1"/>
                </a:solidFill>
              </a:rPr>
              <a:t>Drawbacks of differential equation models</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EA1D7AFA-2A62-4896-B8A9-7E02D31F4713}"/>
                  </a:ext>
                </a:extLst>
              </p:cNvPr>
              <p:cNvSpPr txBox="1"/>
              <p:nvPr/>
            </p:nvSpPr>
            <p:spPr>
              <a:xfrm>
                <a:off x="0" y="3030796"/>
                <a:ext cx="4316208" cy="254685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sz="2800" b="0" i="1" smtClean="0">
                              <a:solidFill>
                                <a:schemeClr val="bg1">
                                  <a:lumMod val="65000"/>
                                </a:schemeClr>
                              </a:solidFill>
                              <a:latin typeface="Cambria Math" panose="02040503050406030204" pitchFamily="18" charset="0"/>
                            </a:rPr>
                          </m:ctrlPr>
                        </m:fPr>
                        <m:num>
                          <m:r>
                            <a:rPr lang="en-US" sz="2800" b="0" i="1" smtClean="0">
                              <a:solidFill>
                                <a:schemeClr val="bg1">
                                  <a:lumMod val="65000"/>
                                </a:schemeClr>
                              </a:solidFill>
                              <a:latin typeface="Cambria Math" panose="02040503050406030204" pitchFamily="18" charset="0"/>
                            </a:rPr>
                            <m:t>𝑑𝑋</m:t>
                          </m:r>
                        </m:num>
                        <m:den>
                          <m:r>
                            <a:rPr lang="en-US" sz="2800" b="0" i="1" smtClean="0">
                              <a:solidFill>
                                <a:schemeClr val="bg1">
                                  <a:lumMod val="65000"/>
                                </a:schemeClr>
                              </a:solidFill>
                              <a:latin typeface="Cambria Math" panose="02040503050406030204" pitchFamily="18" charset="0"/>
                            </a:rPr>
                            <m:t>𝑑𝑡</m:t>
                          </m:r>
                        </m:den>
                      </m:f>
                      <m:r>
                        <a:rPr lang="en-US" sz="2800" b="0" i="1" smtClean="0">
                          <a:solidFill>
                            <a:schemeClr val="bg1">
                              <a:lumMod val="65000"/>
                            </a:schemeClr>
                          </a:solidFill>
                          <a:latin typeface="Cambria Math" panose="02040503050406030204" pitchFamily="18" charset="0"/>
                        </a:rPr>
                        <m:t>=−</m:t>
                      </m:r>
                      <m:f>
                        <m:fPr>
                          <m:ctrlPr>
                            <a:rPr lang="en-US" sz="2800" b="0" i="1" smtClean="0">
                              <a:solidFill>
                                <a:schemeClr val="bg1">
                                  <a:lumMod val="65000"/>
                                </a:schemeClr>
                              </a:solidFill>
                              <a:latin typeface="Cambria Math" panose="02040503050406030204" pitchFamily="18" charset="0"/>
                            </a:rPr>
                          </m:ctrlPr>
                        </m:fPr>
                        <m:num>
                          <m:r>
                            <a:rPr lang="en-US" sz="2800" b="0" i="1" smtClean="0">
                              <a:solidFill>
                                <a:schemeClr val="bg1">
                                  <a:lumMod val="65000"/>
                                </a:schemeClr>
                              </a:solidFill>
                              <a:latin typeface="Cambria Math" panose="02040503050406030204" pitchFamily="18" charset="0"/>
                            </a:rPr>
                            <m:t>𝛽</m:t>
                          </m:r>
                          <m:r>
                            <a:rPr lang="en-US" sz="2800" b="0" i="1" smtClean="0">
                              <a:solidFill>
                                <a:schemeClr val="bg1">
                                  <a:lumMod val="65000"/>
                                </a:schemeClr>
                              </a:solidFill>
                              <a:latin typeface="Cambria Math" panose="02040503050406030204" pitchFamily="18" charset="0"/>
                            </a:rPr>
                            <m:t>𝑋𝑌</m:t>
                          </m:r>
                        </m:num>
                        <m:den>
                          <m:r>
                            <a:rPr lang="en-US" sz="2800" b="0" i="1" smtClean="0">
                              <a:solidFill>
                                <a:schemeClr val="bg1">
                                  <a:lumMod val="65000"/>
                                </a:schemeClr>
                              </a:solidFill>
                              <a:latin typeface="Cambria Math" panose="02040503050406030204" pitchFamily="18" charset="0"/>
                            </a:rPr>
                            <m:t>𝑁</m:t>
                          </m:r>
                        </m:den>
                      </m:f>
                    </m:oMath>
                    <m:oMath xmlns:m="http://schemas.openxmlformats.org/officeDocument/2006/math">
                      <m:f>
                        <m:fPr>
                          <m:ctrlPr>
                            <a:rPr lang="en-US" sz="2800" b="0" i="1" smtClean="0">
                              <a:solidFill>
                                <a:schemeClr val="bg1">
                                  <a:lumMod val="65000"/>
                                </a:schemeClr>
                              </a:solidFill>
                              <a:latin typeface="Cambria Math" panose="02040503050406030204" pitchFamily="18" charset="0"/>
                            </a:rPr>
                          </m:ctrlPr>
                        </m:fPr>
                        <m:num>
                          <m:r>
                            <a:rPr lang="en-US" sz="2800" b="0" i="1" smtClean="0">
                              <a:solidFill>
                                <a:schemeClr val="bg1">
                                  <a:lumMod val="65000"/>
                                </a:schemeClr>
                              </a:solidFill>
                              <a:latin typeface="Cambria Math" panose="02040503050406030204" pitchFamily="18" charset="0"/>
                            </a:rPr>
                            <m:t>𝑑𝑌</m:t>
                          </m:r>
                        </m:num>
                        <m:den>
                          <m:r>
                            <a:rPr lang="en-US" sz="2800" b="0" i="1" smtClean="0">
                              <a:solidFill>
                                <a:schemeClr val="bg1">
                                  <a:lumMod val="65000"/>
                                </a:schemeClr>
                              </a:solidFill>
                              <a:latin typeface="Cambria Math" panose="02040503050406030204" pitchFamily="18" charset="0"/>
                            </a:rPr>
                            <m:t>𝑑𝑡</m:t>
                          </m:r>
                        </m:den>
                      </m:f>
                      <m:r>
                        <a:rPr lang="en-US" sz="2800" b="0" i="1" smtClean="0">
                          <a:solidFill>
                            <a:schemeClr val="bg1">
                              <a:lumMod val="65000"/>
                            </a:schemeClr>
                          </a:solidFill>
                          <a:latin typeface="Cambria Math" panose="02040503050406030204" pitchFamily="18" charset="0"/>
                        </a:rPr>
                        <m:t>=</m:t>
                      </m:r>
                      <m:f>
                        <m:fPr>
                          <m:ctrlPr>
                            <a:rPr lang="en-US" sz="2800" b="0" i="1" smtClean="0">
                              <a:solidFill>
                                <a:schemeClr val="bg1">
                                  <a:lumMod val="65000"/>
                                </a:schemeClr>
                              </a:solidFill>
                              <a:latin typeface="Cambria Math" panose="02040503050406030204" pitchFamily="18" charset="0"/>
                            </a:rPr>
                          </m:ctrlPr>
                        </m:fPr>
                        <m:num>
                          <m:r>
                            <a:rPr lang="en-US" sz="2800" b="0" i="1" smtClean="0">
                              <a:solidFill>
                                <a:schemeClr val="bg1">
                                  <a:lumMod val="65000"/>
                                </a:schemeClr>
                              </a:solidFill>
                              <a:latin typeface="Cambria Math" panose="02040503050406030204" pitchFamily="18" charset="0"/>
                            </a:rPr>
                            <m:t>𝛽</m:t>
                          </m:r>
                          <m:r>
                            <a:rPr lang="en-US" sz="2800" b="0" i="1" smtClean="0">
                              <a:solidFill>
                                <a:schemeClr val="bg1">
                                  <a:lumMod val="65000"/>
                                </a:schemeClr>
                              </a:solidFill>
                              <a:latin typeface="Cambria Math" panose="02040503050406030204" pitchFamily="18" charset="0"/>
                            </a:rPr>
                            <m:t>𝑋𝑌</m:t>
                          </m:r>
                        </m:num>
                        <m:den>
                          <m:r>
                            <a:rPr lang="en-US" sz="2800" b="0" i="1" smtClean="0">
                              <a:solidFill>
                                <a:schemeClr val="bg1">
                                  <a:lumMod val="65000"/>
                                </a:schemeClr>
                              </a:solidFill>
                              <a:latin typeface="Cambria Math" panose="02040503050406030204" pitchFamily="18" charset="0"/>
                            </a:rPr>
                            <m:t>𝑁</m:t>
                          </m:r>
                        </m:den>
                      </m:f>
                      <m:r>
                        <a:rPr lang="en-US" sz="2800" b="0" i="1" smtClean="0">
                          <a:solidFill>
                            <a:schemeClr val="bg1">
                              <a:lumMod val="65000"/>
                            </a:schemeClr>
                          </a:solidFill>
                          <a:latin typeface="Cambria Math" panose="02040503050406030204" pitchFamily="18" charset="0"/>
                        </a:rPr>
                        <m:t> −</m:t>
                      </m:r>
                      <m:r>
                        <a:rPr lang="en-US" sz="2800" b="0" i="1" smtClean="0">
                          <a:solidFill>
                            <a:schemeClr val="bg1">
                              <a:lumMod val="65000"/>
                            </a:schemeClr>
                          </a:solidFill>
                          <a:latin typeface="Cambria Math" panose="02040503050406030204" pitchFamily="18" charset="0"/>
                        </a:rPr>
                        <m:t>𝛾</m:t>
                      </m:r>
                      <m:r>
                        <a:rPr lang="en-US" sz="2800" b="0" i="1" smtClean="0">
                          <a:solidFill>
                            <a:schemeClr val="bg1">
                              <a:lumMod val="65000"/>
                            </a:schemeClr>
                          </a:solidFill>
                          <a:latin typeface="Cambria Math" panose="02040503050406030204" pitchFamily="18" charset="0"/>
                        </a:rPr>
                        <m:t>𝑌</m:t>
                      </m:r>
                    </m:oMath>
                    <m:oMath xmlns:m="http://schemas.openxmlformats.org/officeDocument/2006/math">
                      <m:f>
                        <m:fPr>
                          <m:ctrlPr>
                            <a:rPr lang="en-US" sz="2800" b="0" i="1" smtClean="0">
                              <a:solidFill>
                                <a:schemeClr val="bg1">
                                  <a:lumMod val="65000"/>
                                </a:schemeClr>
                              </a:solidFill>
                              <a:latin typeface="Cambria Math" panose="02040503050406030204" pitchFamily="18" charset="0"/>
                            </a:rPr>
                          </m:ctrlPr>
                        </m:fPr>
                        <m:num>
                          <m:r>
                            <a:rPr lang="en-US" sz="2800" b="0" i="1" smtClean="0">
                              <a:solidFill>
                                <a:schemeClr val="bg1">
                                  <a:lumMod val="65000"/>
                                </a:schemeClr>
                              </a:solidFill>
                              <a:latin typeface="Cambria Math" panose="02040503050406030204" pitchFamily="18" charset="0"/>
                            </a:rPr>
                            <m:t>𝑑𝑍</m:t>
                          </m:r>
                        </m:num>
                        <m:den>
                          <m:r>
                            <a:rPr lang="en-US" sz="2800" b="0" i="1" smtClean="0">
                              <a:solidFill>
                                <a:schemeClr val="bg1">
                                  <a:lumMod val="65000"/>
                                </a:schemeClr>
                              </a:solidFill>
                              <a:latin typeface="Cambria Math" panose="02040503050406030204" pitchFamily="18" charset="0"/>
                            </a:rPr>
                            <m:t>𝑑𝑡</m:t>
                          </m:r>
                        </m:den>
                      </m:f>
                      <m:r>
                        <a:rPr lang="en-US" sz="2800" b="0" i="1" smtClean="0">
                          <a:solidFill>
                            <a:schemeClr val="bg1">
                              <a:lumMod val="65000"/>
                            </a:schemeClr>
                          </a:solidFill>
                          <a:latin typeface="Cambria Math" panose="02040503050406030204" pitchFamily="18" charset="0"/>
                        </a:rPr>
                        <m:t>=</m:t>
                      </m:r>
                      <m:r>
                        <a:rPr lang="en-US" sz="2800" b="0" i="1" smtClean="0">
                          <a:solidFill>
                            <a:schemeClr val="bg1">
                              <a:lumMod val="65000"/>
                            </a:schemeClr>
                          </a:solidFill>
                          <a:latin typeface="Cambria Math" panose="02040503050406030204" pitchFamily="18" charset="0"/>
                        </a:rPr>
                        <m:t>𝛾</m:t>
                      </m:r>
                      <m:r>
                        <a:rPr lang="en-US" sz="2800" b="0" i="1" smtClean="0">
                          <a:solidFill>
                            <a:schemeClr val="bg1">
                              <a:lumMod val="65000"/>
                            </a:schemeClr>
                          </a:solidFill>
                          <a:latin typeface="Cambria Math" panose="02040503050406030204" pitchFamily="18" charset="0"/>
                        </a:rPr>
                        <m:t>𝑌</m:t>
                      </m:r>
                    </m:oMath>
                  </m:oMathPara>
                </a14:m>
                <a:endParaRPr lang="en-US" sz="2800" b="0" dirty="0">
                  <a:solidFill>
                    <a:schemeClr val="bg1">
                      <a:lumMod val="65000"/>
                    </a:schemeClr>
                  </a:solidFill>
                </a:endParaRPr>
              </a:p>
            </p:txBody>
          </p:sp>
        </mc:Choice>
        <mc:Fallback xmlns="">
          <p:sp>
            <p:nvSpPr>
              <p:cNvPr id="14" name="TextBox 13">
                <a:extLst>
                  <a:ext uri="{FF2B5EF4-FFF2-40B4-BE49-F238E27FC236}">
                    <a16:creationId xmlns:a16="http://schemas.microsoft.com/office/drawing/2014/main" id="{EA1D7AFA-2A62-4896-B8A9-7E02D31F4713}"/>
                  </a:ext>
                </a:extLst>
              </p:cNvPr>
              <p:cNvSpPr txBox="1">
                <a:spLocks noRot="1" noChangeAspect="1" noMove="1" noResize="1" noEditPoints="1" noAdjustHandles="1" noChangeArrowheads="1" noChangeShapeType="1" noTextEdit="1"/>
              </p:cNvSpPr>
              <p:nvPr/>
            </p:nvSpPr>
            <p:spPr>
              <a:xfrm>
                <a:off x="0" y="3030796"/>
                <a:ext cx="4316208" cy="2546851"/>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EA1D7AFA-2A62-4896-B8A9-7E02D31F4713}"/>
                  </a:ext>
                </a:extLst>
              </p:cNvPr>
              <p:cNvSpPr txBox="1"/>
              <p:nvPr/>
            </p:nvSpPr>
            <p:spPr>
              <a:xfrm>
                <a:off x="2827079" y="5167548"/>
                <a:ext cx="8374977"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𝑍</m:t>
                      </m:r>
                      <m:d>
                        <m:dPr>
                          <m:ctrlPr>
                            <a:rPr lang="en-US" sz="2800" i="1">
                              <a:latin typeface="Cambria Math" panose="02040503050406030204" pitchFamily="18" charset="0"/>
                            </a:rPr>
                          </m:ctrlPr>
                        </m:dPr>
                        <m:e>
                          <m:r>
                            <a:rPr lang="en-US" sz="2800" i="1">
                              <a:latin typeface="Cambria Math" panose="02040503050406030204" pitchFamily="18" charset="0"/>
                            </a:rPr>
                            <m:t>𝑡</m:t>
                          </m:r>
                          <m:r>
                            <a:rPr lang="en-US" sz="2800" i="1">
                              <a:latin typeface="Cambria Math" panose="02040503050406030204" pitchFamily="18" charset="0"/>
                            </a:rPr>
                            <m:t>+</m:t>
                          </m:r>
                          <m:r>
                            <m:rPr>
                              <m:sty m:val="p"/>
                            </m:rPr>
                            <a:rPr lang="en-US" sz="2800">
                              <a:latin typeface="Cambria Math" panose="02040503050406030204" pitchFamily="18" charset="0"/>
                            </a:rPr>
                            <m:t>Δ</m:t>
                          </m:r>
                          <m:r>
                            <a:rPr lang="en-US" sz="2800" i="1">
                              <a:latin typeface="Cambria Math" panose="02040503050406030204" pitchFamily="18" charset="0"/>
                            </a:rPr>
                            <m:t>𝑡</m:t>
                          </m:r>
                        </m:e>
                      </m:d>
                      <m:r>
                        <a:rPr lang="en-US" sz="2800" b="0" i="1" smtClean="0">
                          <a:latin typeface="Cambria Math" panose="02040503050406030204" pitchFamily="18" charset="0"/>
                        </a:rPr>
                        <m:t>=</m:t>
                      </m:r>
                      <m:r>
                        <a:rPr lang="en-US" sz="2800" b="0" i="1" smtClean="0">
                          <a:latin typeface="Cambria Math" panose="02040503050406030204" pitchFamily="18" charset="0"/>
                        </a:rPr>
                        <m:t>𝑁</m:t>
                      </m:r>
                      <m:r>
                        <a:rPr lang="en-US" sz="2800" b="0" i="1" smtClean="0">
                          <a:latin typeface="Cambria Math" panose="02040503050406030204" pitchFamily="18" charset="0"/>
                        </a:rPr>
                        <m:t>−</m:t>
                      </m:r>
                      <m:r>
                        <a:rPr lang="en-US" sz="2800" b="0" i="1" smtClean="0">
                          <a:latin typeface="Cambria Math" panose="02040503050406030204" pitchFamily="18" charset="0"/>
                        </a:rPr>
                        <m:t>𝑋</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𝑡</m:t>
                          </m:r>
                          <m:r>
                            <a:rPr lang="en-US" sz="2800" b="0" i="1" smtClean="0">
                              <a:latin typeface="Cambria Math" panose="02040503050406030204" pitchFamily="18" charset="0"/>
                            </a:rPr>
                            <m:t>+</m:t>
                          </m:r>
                          <m:r>
                            <m:rPr>
                              <m:sty m:val="p"/>
                            </m:rPr>
                            <a:rPr lang="en-US" sz="2800" b="0" i="0" smtClean="0">
                              <a:latin typeface="Cambria Math" panose="02040503050406030204" pitchFamily="18" charset="0"/>
                            </a:rPr>
                            <m:t>Δ</m:t>
                          </m:r>
                          <m:r>
                            <a:rPr lang="en-US" sz="2800" b="0" i="1" smtClean="0">
                              <a:latin typeface="Cambria Math" panose="02040503050406030204" pitchFamily="18" charset="0"/>
                            </a:rPr>
                            <m:t>𝑡</m:t>
                          </m:r>
                        </m:e>
                      </m:d>
                      <m:r>
                        <a:rPr lang="en-US" sz="2800" b="0" i="1" smtClean="0">
                          <a:latin typeface="Cambria Math" panose="02040503050406030204" pitchFamily="18" charset="0"/>
                        </a:rPr>
                        <m:t>−</m:t>
                      </m:r>
                      <m:r>
                        <a:rPr lang="en-US" sz="2800" b="0" i="1" smtClean="0">
                          <a:latin typeface="Cambria Math" panose="02040503050406030204" pitchFamily="18" charset="0"/>
                        </a:rPr>
                        <m:t>𝑌</m:t>
                      </m:r>
                      <m:r>
                        <a:rPr lang="en-US" sz="2800" b="0" i="1" smtClean="0">
                          <a:latin typeface="Cambria Math" panose="02040503050406030204" pitchFamily="18" charset="0"/>
                        </a:rPr>
                        <m:t>(</m:t>
                      </m:r>
                      <m:r>
                        <a:rPr lang="en-US" sz="2800" b="0" i="1" smtClean="0">
                          <a:latin typeface="Cambria Math" panose="02040503050406030204" pitchFamily="18" charset="0"/>
                        </a:rPr>
                        <m:t>𝑡</m:t>
                      </m:r>
                      <m:r>
                        <a:rPr lang="en-US" sz="2800" b="0" i="1" smtClean="0">
                          <a:latin typeface="Cambria Math" panose="02040503050406030204" pitchFamily="18" charset="0"/>
                        </a:rPr>
                        <m:t>+</m:t>
                      </m:r>
                      <m:r>
                        <m:rPr>
                          <m:sty m:val="p"/>
                        </m:rPr>
                        <a:rPr lang="en-US" sz="2800" b="0" i="0" smtClean="0">
                          <a:latin typeface="Cambria Math" panose="02040503050406030204" pitchFamily="18" charset="0"/>
                        </a:rPr>
                        <m:t>Δ</m:t>
                      </m:r>
                      <m:r>
                        <a:rPr lang="en-US" sz="2800" b="0" i="1" smtClean="0">
                          <a:latin typeface="Cambria Math" panose="02040503050406030204" pitchFamily="18" charset="0"/>
                        </a:rPr>
                        <m:t>𝑡</m:t>
                      </m:r>
                      <m:r>
                        <a:rPr lang="en-US" sz="2800" b="0" i="1" smtClean="0">
                          <a:latin typeface="Cambria Math" panose="02040503050406030204" pitchFamily="18" charset="0"/>
                        </a:rPr>
                        <m:t>)</m:t>
                      </m:r>
                    </m:oMath>
                  </m:oMathPara>
                </a14:m>
                <a:endParaRPr lang="en-US" sz="2800" i="1" dirty="0">
                  <a:latin typeface="Cambria Math" panose="02040503050406030204" pitchFamily="18" charset="0"/>
                </a:endParaRPr>
              </a:p>
            </p:txBody>
          </p:sp>
        </mc:Choice>
        <mc:Fallback xmlns="">
          <p:sp>
            <p:nvSpPr>
              <p:cNvPr id="11" name="TextBox 10">
                <a:extLst>
                  <a:ext uri="{FF2B5EF4-FFF2-40B4-BE49-F238E27FC236}">
                    <a16:creationId xmlns:a16="http://schemas.microsoft.com/office/drawing/2014/main" id="{EA1D7AFA-2A62-4896-B8A9-7E02D31F4713}"/>
                  </a:ext>
                </a:extLst>
              </p:cNvPr>
              <p:cNvSpPr txBox="1">
                <a:spLocks noRot="1" noChangeAspect="1" noMove="1" noResize="1" noEditPoints="1" noAdjustHandles="1" noChangeArrowheads="1" noChangeShapeType="1" noTextEdit="1"/>
              </p:cNvSpPr>
              <p:nvPr/>
            </p:nvSpPr>
            <p:spPr>
              <a:xfrm>
                <a:off x="2827079" y="5167548"/>
                <a:ext cx="8374977" cy="523220"/>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a:off x="3468432" y="2797588"/>
                <a:ext cx="7251257" cy="105118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𝑋</m:t>
                      </m:r>
                      <m:d>
                        <m:dPr>
                          <m:ctrlPr>
                            <a:rPr lang="en-US" sz="2800" i="1">
                              <a:latin typeface="Cambria Math" panose="02040503050406030204" pitchFamily="18" charset="0"/>
                            </a:rPr>
                          </m:ctrlPr>
                        </m:dPr>
                        <m:e>
                          <m:r>
                            <a:rPr lang="en-US" sz="2800" i="1">
                              <a:latin typeface="Cambria Math" panose="02040503050406030204" pitchFamily="18" charset="0"/>
                            </a:rPr>
                            <m:t>𝑡</m:t>
                          </m:r>
                          <m:r>
                            <a:rPr lang="en-US" sz="2800" i="1">
                              <a:latin typeface="Cambria Math" panose="02040503050406030204" pitchFamily="18" charset="0"/>
                            </a:rPr>
                            <m:t>+</m:t>
                          </m:r>
                          <m:r>
                            <m:rPr>
                              <m:sty m:val="p"/>
                            </m:rPr>
                            <a:rPr lang="en-US" sz="2800">
                              <a:latin typeface="Cambria Math" panose="02040503050406030204" pitchFamily="18" charset="0"/>
                            </a:rPr>
                            <m:t>Δ</m:t>
                          </m:r>
                          <m:r>
                            <a:rPr lang="en-US" sz="2800" i="1">
                              <a:latin typeface="Cambria Math" panose="02040503050406030204" pitchFamily="18" charset="0"/>
                            </a:rPr>
                            <m:t>𝑡</m:t>
                          </m:r>
                        </m:e>
                      </m:d>
                      <m:r>
                        <a:rPr lang="en-US" sz="2800" b="0" i="1" smtClean="0">
                          <a:latin typeface="Cambria Math" panose="02040503050406030204" pitchFamily="18" charset="0"/>
                        </a:rPr>
                        <m:t>−</m:t>
                      </m:r>
                      <m:r>
                        <a:rPr lang="en-US" sz="2800" b="0" i="1" smtClean="0">
                          <a:latin typeface="Cambria Math" panose="02040503050406030204" pitchFamily="18" charset="0"/>
                        </a:rPr>
                        <m:t>𝑋</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𝑡</m:t>
                          </m:r>
                        </m:e>
                      </m:d>
                      <m:r>
                        <a:rPr lang="en-US" sz="2800" b="0" i="1" smtClean="0">
                          <a:latin typeface="Cambria Math" panose="02040503050406030204" pitchFamily="18" charset="0"/>
                        </a:rPr>
                        <m:t>=</m:t>
                      </m:r>
                      <m:d>
                        <m:dPr>
                          <m:begChr m:val="["/>
                          <m:endChr m:val="]"/>
                          <m:ctrlPr>
                            <a:rPr lang="en-US" sz="2800" b="0" i="1" smtClean="0">
                              <a:latin typeface="Cambria Math" panose="02040503050406030204" pitchFamily="18" charset="0"/>
                            </a:rPr>
                          </m:ctrlPr>
                        </m:dPr>
                        <m:e>
                          <m:r>
                            <a:rPr lang="en-US" sz="2800" b="0" i="1" smtClean="0">
                              <a:latin typeface="Cambria Math" panose="02040503050406030204" pitchFamily="18" charset="0"/>
                            </a:rPr>
                            <m:t>−</m:t>
                          </m:r>
                          <m:f>
                            <m:fPr>
                              <m:ctrlPr>
                                <a:rPr lang="en-US" sz="2800" b="0" i="1" smtClean="0">
                                  <a:latin typeface="Cambria Math" panose="02040503050406030204" pitchFamily="18" charset="0"/>
                                </a:rPr>
                              </m:ctrlPr>
                            </m:fPr>
                            <m:num>
                              <m:r>
                                <a:rPr lang="en-US" sz="2800" i="1">
                                  <a:latin typeface="Cambria Math" panose="02040503050406030204" pitchFamily="18" charset="0"/>
                                </a:rPr>
                                <m:t>𝛽</m:t>
                              </m:r>
                              <m:r>
                                <a:rPr lang="en-US" sz="2800" b="0" i="1" smtClean="0">
                                  <a:latin typeface="Cambria Math" panose="02040503050406030204" pitchFamily="18" charset="0"/>
                                </a:rPr>
                                <m:t>𝑋</m:t>
                              </m:r>
                              <m:d>
                                <m:dPr>
                                  <m:ctrlPr>
                                    <a:rPr lang="en-US" sz="2800" i="1">
                                      <a:latin typeface="Cambria Math" panose="02040503050406030204" pitchFamily="18" charset="0"/>
                                    </a:rPr>
                                  </m:ctrlPr>
                                </m:dPr>
                                <m:e>
                                  <m:r>
                                    <a:rPr lang="en-US" sz="2800" i="1">
                                      <a:latin typeface="Cambria Math" panose="02040503050406030204" pitchFamily="18" charset="0"/>
                                    </a:rPr>
                                    <m:t>𝑡</m:t>
                                  </m:r>
                                </m:e>
                              </m:d>
                              <m:r>
                                <a:rPr lang="en-US" sz="2800" b="0" i="1" smtClean="0">
                                  <a:latin typeface="Cambria Math" panose="02040503050406030204" pitchFamily="18" charset="0"/>
                                </a:rPr>
                                <m:t>𝑌</m:t>
                              </m:r>
                              <m:d>
                                <m:dPr>
                                  <m:ctrlPr>
                                    <a:rPr lang="en-US" sz="2800" i="1">
                                      <a:latin typeface="Cambria Math" panose="02040503050406030204" pitchFamily="18" charset="0"/>
                                    </a:rPr>
                                  </m:ctrlPr>
                                </m:dPr>
                                <m:e>
                                  <m:r>
                                    <a:rPr lang="en-US" sz="2800" i="1">
                                      <a:latin typeface="Cambria Math" panose="02040503050406030204" pitchFamily="18" charset="0"/>
                                    </a:rPr>
                                    <m:t>𝑡</m:t>
                                  </m:r>
                                </m:e>
                              </m:d>
                            </m:num>
                            <m:den>
                              <m:r>
                                <a:rPr lang="en-US" sz="2800" b="0" i="1" smtClean="0">
                                  <a:latin typeface="Cambria Math" panose="02040503050406030204" pitchFamily="18" charset="0"/>
                                </a:rPr>
                                <m:t>𝑁</m:t>
                              </m:r>
                            </m:den>
                          </m:f>
                          <m:r>
                            <a:rPr lang="en-US" sz="2800" i="1">
                              <a:latin typeface="Cambria Math" panose="02040503050406030204" pitchFamily="18" charset="0"/>
                            </a:rPr>
                            <m:t>∗</m:t>
                          </m:r>
                          <m:r>
                            <m:rPr>
                              <m:sty m:val="p"/>
                            </m:rPr>
                            <a:rPr lang="en-US" sz="2800">
                              <a:latin typeface="Cambria Math" panose="02040503050406030204" pitchFamily="18" charset="0"/>
                            </a:rPr>
                            <m:t>Δ</m:t>
                          </m:r>
                          <m:r>
                            <a:rPr lang="en-US" sz="2800" i="1">
                              <a:latin typeface="Cambria Math" panose="02040503050406030204" pitchFamily="18" charset="0"/>
                            </a:rPr>
                            <m:t>𝑡</m:t>
                          </m:r>
                        </m:e>
                      </m:d>
                      <m:r>
                        <a:rPr lang="en-US" sz="2800" i="1">
                          <a:latin typeface="Cambria Math" panose="02040503050406030204" pitchFamily="18" charset="0"/>
                        </a:rPr>
                        <m:t> </m:t>
                      </m:r>
                    </m:oMath>
                  </m:oMathPara>
                </a14:m>
                <a:endParaRPr lang="en-US" sz="2800" dirty="0"/>
              </a:p>
            </p:txBody>
          </p:sp>
        </mc:Choice>
        <mc:Fallback xmlns="">
          <p:sp>
            <p:nvSpPr>
              <p:cNvPr id="12" name="TextBox 11"/>
              <p:cNvSpPr txBox="1">
                <a:spLocks noRot="1" noChangeAspect="1" noMove="1" noResize="1" noEditPoints="1" noAdjustHandles="1" noChangeArrowheads="1" noChangeShapeType="1" noTextEdit="1"/>
              </p:cNvSpPr>
              <p:nvPr/>
            </p:nvSpPr>
            <p:spPr>
              <a:xfrm>
                <a:off x="3468432" y="2797588"/>
                <a:ext cx="7251257" cy="1051185"/>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p:cNvSpPr txBox="1"/>
              <p:nvPr/>
            </p:nvSpPr>
            <p:spPr>
              <a:xfrm>
                <a:off x="3214855" y="3820094"/>
                <a:ext cx="9040761" cy="120988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𝑌</m:t>
                      </m:r>
                      <m:d>
                        <m:dPr>
                          <m:ctrlPr>
                            <a:rPr lang="en-US" sz="2800" i="1">
                              <a:latin typeface="Cambria Math" panose="02040503050406030204" pitchFamily="18" charset="0"/>
                            </a:rPr>
                          </m:ctrlPr>
                        </m:dPr>
                        <m:e>
                          <m:r>
                            <a:rPr lang="en-US" sz="2800" i="1">
                              <a:latin typeface="Cambria Math" panose="02040503050406030204" pitchFamily="18" charset="0"/>
                            </a:rPr>
                            <m:t>𝑡</m:t>
                          </m:r>
                          <m:r>
                            <a:rPr lang="en-US" sz="2800" i="1">
                              <a:latin typeface="Cambria Math" panose="02040503050406030204" pitchFamily="18" charset="0"/>
                            </a:rPr>
                            <m:t>+</m:t>
                          </m:r>
                          <m:r>
                            <m:rPr>
                              <m:sty m:val="p"/>
                            </m:rPr>
                            <a:rPr lang="en-US" sz="2800">
                              <a:latin typeface="Cambria Math" panose="02040503050406030204" pitchFamily="18" charset="0"/>
                            </a:rPr>
                            <m:t>Δ</m:t>
                          </m:r>
                          <m:r>
                            <a:rPr lang="en-US" sz="2800" i="1">
                              <a:latin typeface="Cambria Math" panose="02040503050406030204" pitchFamily="18" charset="0"/>
                            </a:rPr>
                            <m:t>𝑡</m:t>
                          </m:r>
                        </m:e>
                      </m:d>
                      <m:r>
                        <a:rPr lang="en-US" sz="2800" b="0" i="1" smtClean="0">
                          <a:latin typeface="Cambria Math" panose="02040503050406030204" pitchFamily="18" charset="0"/>
                        </a:rPr>
                        <m:t> −</m:t>
                      </m:r>
                      <m:r>
                        <a:rPr lang="en-US" sz="2800" b="0" i="1" smtClean="0">
                          <a:latin typeface="Cambria Math" panose="02040503050406030204" pitchFamily="18" charset="0"/>
                        </a:rPr>
                        <m:t>𝑌</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𝑡</m:t>
                          </m:r>
                        </m:e>
                      </m:d>
                      <m:r>
                        <a:rPr lang="en-US" sz="2800" b="0" i="1" smtClean="0">
                          <a:latin typeface="Cambria Math" panose="02040503050406030204" pitchFamily="18" charset="0"/>
                        </a:rPr>
                        <m:t>=</m:t>
                      </m:r>
                      <m:d>
                        <m:dPr>
                          <m:begChr m:val="["/>
                          <m:endChr m:val="]"/>
                          <m:ctrlPr>
                            <a:rPr lang="en-US" sz="2800" b="0" i="1" smtClean="0">
                              <a:latin typeface="Cambria Math" panose="02040503050406030204" pitchFamily="18" charset="0"/>
                            </a:rPr>
                          </m:ctrlPr>
                        </m:dPr>
                        <m:e>
                          <m:d>
                            <m:dPr>
                              <m:ctrlPr>
                                <a:rPr lang="en-US" sz="2800" i="1">
                                  <a:latin typeface="Cambria Math" panose="02040503050406030204" pitchFamily="18" charset="0"/>
                                </a:rPr>
                              </m:ctrlPr>
                            </m:dPr>
                            <m:e>
                              <m:f>
                                <m:fPr>
                                  <m:ctrlPr>
                                    <a:rPr lang="en-US" sz="2800" b="0" i="1" smtClean="0">
                                      <a:latin typeface="Cambria Math" panose="02040503050406030204" pitchFamily="18" charset="0"/>
                                    </a:rPr>
                                  </m:ctrlPr>
                                </m:fPr>
                                <m:num>
                                  <m:r>
                                    <a:rPr lang="en-US" sz="2800" i="1">
                                      <a:latin typeface="Cambria Math" panose="02040503050406030204" pitchFamily="18" charset="0"/>
                                    </a:rPr>
                                    <m:t>𝛽</m:t>
                                  </m:r>
                                  <m:r>
                                    <a:rPr lang="en-US" sz="2800" b="0" i="1" smtClean="0">
                                      <a:latin typeface="Cambria Math" panose="02040503050406030204" pitchFamily="18" charset="0"/>
                                    </a:rPr>
                                    <m:t>𝑋</m:t>
                                  </m:r>
                                  <m:d>
                                    <m:dPr>
                                      <m:ctrlPr>
                                        <a:rPr lang="en-US" sz="2800" i="1">
                                          <a:latin typeface="Cambria Math" panose="02040503050406030204" pitchFamily="18" charset="0"/>
                                        </a:rPr>
                                      </m:ctrlPr>
                                    </m:dPr>
                                    <m:e>
                                      <m:r>
                                        <a:rPr lang="en-US" sz="2800" i="1">
                                          <a:latin typeface="Cambria Math" panose="02040503050406030204" pitchFamily="18" charset="0"/>
                                        </a:rPr>
                                        <m:t>𝑡</m:t>
                                      </m:r>
                                    </m:e>
                                  </m:d>
                                  <m:r>
                                    <a:rPr lang="en-US" sz="2800" b="0" i="1" smtClean="0">
                                      <a:latin typeface="Cambria Math" panose="02040503050406030204" pitchFamily="18" charset="0"/>
                                    </a:rPr>
                                    <m:t>𝑌</m:t>
                                  </m:r>
                                  <m:d>
                                    <m:dPr>
                                      <m:ctrlPr>
                                        <a:rPr lang="en-US" sz="2800" i="1">
                                          <a:latin typeface="Cambria Math" panose="02040503050406030204" pitchFamily="18" charset="0"/>
                                        </a:rPr>
                                      </m:ctrlPr>
                                    </m:dPr>
                                    <m:e>
                                      <m:r>
                                        <a:rPr lang="en-US" sz="2800" i="1">
                                          <a:latin typeface="Cambria Math" panose="02040503050406030204" pitchFamily="18" charset="0"/>
                                        </a:rPr>
                                        <m:t>𝑡</m:t>
                                      </m:r>
                                    </m:e>
                                  </m:d>
                                </m:num>
                                <m:den>
                                  <m:r>
                                    <a:rPr lang="en-US" sz="2800" b="0" i="1" smtClean="0">
                                      <a:latin typeface="Cambria Math" panose="02040503050406030204" pitchFamily="18" charset="0"/>
                                    </a:rPr>
                                    <m:t>𝑁</m:t>
                                  </m:r>
                                </m:den>
                              </m:f>
                              <m:r>
                                <a:rPr lang="en-US" sz="2800" i="1">
                                  <a:latin typeface="Cambria Math" panose="02040503050406030204" pitchFamily="18" charset="0"/>
                                </a:rPr>
                                <m:t>−</m:t>
                              </m:r>
                              <m:r>
                                <a:rPr lang="en-US" sz="2800" i="1">
                                  <a:latin typeface="Cambria Math" panose="02040503050406030204" pitchFamily="18" charset="0"/>
                                </a:rPr>
                                <m:t>𝛾</m:t>
                              </m:r>
                              <m:r>
                                <a:rPr lang="en-US" sz="2800" b="0" i="1" smtClean="0">
                                  <a:latin typeface="Cambria Math" panose="02040503050406030204" pitchFamily="18" charset="0"/>
                                </a:rPr>
                                <m:t>𝑌</m:t>
                              </m:r>
                              <m:d>
                                <m:dPr>
                                  <m:ctrlPr>
                                    <a:rPr lang="en-US" sz="2800" i="1">
                                      <a:latin typeface="Cambria Math" panose="02040503050406030204" pitchFamily="18" charset="0"/>
                                    </a:rPr>
                                  </m:ctrlPr>
                                </m:dPr>
                                <m:e>
                                  <m:r>
                                    <a:rPr lang="en-US" sz="2800" i="1">
                                      <a:latin typeface="Cambria Math" panose="02040503050406030204" pitchFamily="18" charset="0"/>
                                    </a:rPr>
                                    <m:t>𝑡</m:t>
                                  </m:r>
                                </m:e>
                              </m:d>
                            </m:e>
                          </m:d>
                          <m:r>
                            <a:rPr lang="en-US" sz="2800" i="1">
                              <a:latin typeface="Cambria Math" panose="02040503050406030204" pitchFamily="18" charset="0"/>
                            </a:rPr>
                            <m:t>∗</m:t>
                          </m:r>
                          <m:r>
                            <m:rPr>
                              <m:sty m:val="p"/>
                            </m:rPr>
                            <a:rPr lang="en-US" sz="2800">
                              <a:latin typeface="Cambria Math" panose="02040503050406030204" pitchFamily="18" charset="0"/>
                            </a:rPr>
                            <m:t>Δ</m:t>
                          </m:r>
                          <m:r>
                            <a:rPr lang="en-US" sz="2800" i="1">
                              <a:latin typeface="Cambria Math" panose="02040503050406030204" pitchFamily="18" charset="0"/>
                            </a:rPr>
                            <m:t>𝑡</m:t>
                          </m:r>
                        </m:e>
                      </m:d>
                    </m:oMath>
                  </m:oMathPara>
                </a14:m>
                <a:endParaRPr lang="en-US" sz="2800" dirty="0"/>
              </a:p>
            </p:txBody>
          </p:sp>
        </mc:Choice>
        <mc:Fallback xmlns="">
          <p:sp>
            <p:nvSpPr>
              <p:cNvPr id="16" name="TextBox 15"/>
              <p:cNvSpPr txBox="1">
                <a:spLocks noRot="1" noChangeAspect="1" noMove="1" noResize="1" noEditPoints="1" noAdjustHandles="1" noChangeArrowheads="1" noChangeShapeType="1" noTextEdit="1"/>
              </p:cNvSpPr>
              <p:nvPr/>
            </p:nvSpPr>
            <p:spPr>
              <a:xfrm>
                <a:off x="3214855" y="3820094"/>
                <a:ext cx="9040761" cy="1209883"/>
              </a:xfrm>
              <a:prstGeom prst="rect">
                <a:avLst/>
              </a:prstGeom>
              <a:blipFill>
                <a:blip r:embed="rId6"/>
                <a:stretch>
                  <a:fillRect/>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7F31E841-14E9-4948-828E-B32C019AD0DF}"/>
              </a:ext>
            </a:extLst>
          </p:cNvPr>
          <p:cNvSpPr txBox="1"/>
          <p:nvPr/>
        </p:nvSpPr>
        <p:spPr>
          <a:xfrm>
            <a:off x="352338" y="1225099"/>
            <a:ext cx="11518083" cy="523220"/>
          </a:xfrm>
          <a:prstGeom prst="rect">
            <a:avLst/>
          </a:prstGeom>
          <a:noFill/>
          <a:ln w="50800">
            <a:noFill/>
          </a:ln>
        </p:spPr>
        <p:txBody>
          <a:bodyPr wrap="square" rtlCol="0">
            <a:spAutoFit/>
          </a:bodyPr>
          <a:lstStyle/>
          <a:p>
            <a:r>
              <a:rPr lang="en-US" sz="2800" b="1" dirty="0">
                <a:solidFill>
                  <a:schemeClr val="accent2"/>
                </a:solidFill>
              </a:rPr>
              <a:t>Problem:</a:t>
            </a:r>
            <a:r>
              <a:rPr lang="en-US" sz="2800" dirty="0"/>
              <a:t> Differential equations allow “fractional” people</a:t>
            </a:r>
          </a:p>
        </p:txBody>
      </p:sp>
      <p:sp>
        <p:nvSpPr>
          <p:cNvPr id="15" name="Rectangle 14">
            <a:extLst>
              <a:ext uri="{FF2B5EF4-FFF2-40B4-BE49-F238E27FC236}">
                <a16:creationId xmlns:a16="http://schemas.microsoft.com/office/drawing/2014/main" id="{90EA3338-B1A2-4EBB-AA45-C95B3A4B0AB1}"/>
              </a:ext>
            </a:extLst>
          </p:cNvPr>
          <p:cNvSpPr/>
          <p:nvPr/>
        </p:nvSpPr>
        <p:spPr>
          <a:xfrm>
            <a:off x="352338" y="1881138"/>
            <a:ext cx="11204356" cy="523220"/>
          </a:xfrm>
          <a:prstGeom prst="rect">
            <a:avLst/>
          </a:prstGeom>
        </p:spPr>
        <p:txBody>
          <a:bodyPr wrap="square">
            <a:spAutoFit/>
          </a:bodyPr>
          <a:lstStyle/>
          <a:p>
            <a:r>
              <a:rPr lang="en-US" sz="2800" b="1" dirty="0">
                <a:solidFill>
                  <a:schemeClr val="accent2"/>
                </a:solidFill>
              </a:rPr>
              <a:t>Solution: </a:t>
            </a:r>
            <a:r>
              <a:rPr lang="en-US" sz="2800" dirty="0"/>
              <a:t>Reformulate in terms of population size &amp; use rounding</a:t>
            </a:r>
          </a:p>
        </p:txBody>
      </p:sp>
    </p:spTree>
    <p:extLst>
      <p:ext uri="{BB962C8B-B14F-4D97-AF65-F5344CB8AC3E}">
        <p14:creationId xmlns:p14="http://schemas.microsoft.com/office/powerpoint/2010/main" val="37028264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237506"/>
            <a:ext cx="12100956" cy="819398"/>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146957" y="130629"/>
            <a:ext cx="11870872" cy="6531428"/>
          </a:xfrm>
          <a:prstGeom prst="rect">
            <a:avLst/>
          </a:pr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endParaRPr>
          </a:p>
        </p:txBody>
      </p:sp>
      <p:sp>
        <p:nvSpPr>
          <p:cNvPr id="3" name="TextBox 2"/>
          <p:cNvSpPr txBox="1"/>
          <p:nvPr/>
        </p:nvSpPr>
        <p:spPr>
          <a:xfrm>
            <a:off x="473529" y="424543"/>
            <a:ext cx="8262257" cy="523220"/>
          </a:xfrm>
          <a:prstGeom prst="rect">
            <a:avLst/>
          </a:prstGeom>
          <a:noFill/>
        </p:spPr>
        <p:txBody>
          <a:bodyPr wrap="square" rtlCol="0">
            <a:spAutoFit/>
          </a:bodyPr>
          <a:lstStyle/>
          <a:p>
            <a:r>
              <a:rPr lang="en-US" sz="2800" dirty="0">
                <a:solidFill>
                  <a:schemeClr val="bg1"/>
                </a:solidFill>
              </a:rPr>
              <a:t>Drawbacks of differential equation models</a:t>
            </a:r>
          </a:p>
        </p:txBody>
      </p:sp>
      <p:sp>
        <p:nvSpPr>
          <p:cNvPr id="7" name="TextBox 6"/>
          <p:cNvSpPr txBox="1"/>
          <p:nvPr/>
        </p:nvSpPr>
        <p:spPr>
          <a:xfrm>
            <a:off x="352338" y="1225099"/>
            <a:ext cx="11518083" cy="523220"/>
          </a:xfrm>
          <a:prstGeom prst="rect">
            <a:avLst/>
          </a:prstGeom>
          <a:noFill/>
          <a:ln w="50800">
            <a:noFill/>
          </a:ln>
        </p:spPr>
        <p:txBody>
          <a:bodyPr wrap="square" rtlCol="0">
            <a:spAutoFit/>
          </a:bodyPr>
          <a:lstStyle/>
          <a:p>
            <a:r>
              <a:rPr lang="en-US" sz="2800" b="1" dirty="0">
                <a:solidFill>
                  <a:schemeClr val="accent2"/>
                </a:solidFill>
              </a:rPr>
              <a:t>Problem: </a:t>
            </a:r>
            <a:r>
              <a:rPr lang="en-US" sz="2800" dirty="0"/>
              <a:t>Model is deterministic</a:t>
            </a:r>
          </a:p>
        </p:txBody>
      </p:sp>
      <mc:AlternateContent xmlns:mc="http://schemas.openxmlformats.org/markup-compatibility/2006" xmlns:a14="http://schemas.microsoft.com/office/drawing/2010/main">
        <mc:Choice Requires="a14">
          <p:sp>
            <p:nvSpPr>
              <p:cNvPr id="12" name="TextBox 11"/>
              <p:cNvSpPr txBox="1"/>
              <p:nvPr/>
            </p:nvSpPr>
            <p:spPr>
              <a:xfrm>
                <a:off x="2330864" y="2814642"/>
                <a:ext cx="6916993" cy="104483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𝑋</m:t>
                      </m:r>
                      <m:d>
                        <m:dPr>
                          <m:ctrlPr>
                            <a:rPr lang="en-US" sz="3200" i="1">
                              <a:latin typeface="Cambria Math" panose="02040503050406030204" pitchFamily="18" charset="0"/>
                            </a:rPr>
                          </m:ctrlPr>
                        </m:dPr>
                        <m:e>
                          <m:r>
                            <a:rPr lang="en-US" sz="3200" i="1">
                              <a:latin typeface="Cambria Math" panose="02040503050406030204" pitchFamily="18" charset="0"/>
                            </a:rPr>
                            <m:t>𝑡</m:t>
                          </m:r>
                          <m:r>
                            <a:rPr lang="en-US" sz="3200" i="1">
                              <a:latin typeface="Cambria Math" panose="02040503050406030204" pitchFamily="18" charset="0"/>
                            </a:rPr>
                            <m:t>+</m:t>
                          </m:r>
                          <m:r>
                            <m:rPr>
                              <m:sty m:val="p"/>
                            </m:rPr>
                            <a:rPr lang="en-US" sz="3200">
                              <a:latin typeface="Cambria Math" panose="02040503050406030204" pitchFamily="18" charset="0"/>
                            </a:rPr>
                            <m:t>Δ</m:t>
                          </m:r>
                          <m:r>
                            <a:rPr lang="en-US" sz="3200" i="1">
                              <a:latin typeface="Cambria Math" panose="02040503050406030204" pitchFamily="18" charset="0"/>
                            </a:rPr>
                            <m:t>𝑡</m:t>
                          </m:r>
                        </m:e>
                      </m:d>
                      <m:r>
                        <a:rPr lang="en-US" sz="3200" b="0" i="1" smtClean="0">
                          <a:latin typeface="Cambria Math" panose="02040503050406030204" pitchFamily="18" charset="0"/>
                        </a:rPr>
                        <m:t>−</m:t>
                      </m:r>
                      <m:r>
                        <a:rPr lang="en-US" sz="3200" b="0" i="1" smtClean="0">
                          <a:latin typeface="Cambria Math" panose="02040503050406030204" pitchFamily="18" charset="0"/>
                        </a:rPr>
                        <m:t>𝑋</m:t>
                      </m:r>
                      <m:d>
                        <m:dPr>
                          <m:ctrlPr>
                            <a:rPr lang="en-US" sz="3200" b="0" i="1" smtClean="0">
                              <a:latin typeface="Cambria Math" panose="02040503050406030204" pitchFamily="18" charset="0"/>
                            </a:rPr>
                          </m:ctrlPr>
                        </m:dPr>
                        <m:e>
                          <m:r>
                            <a:rPr lang="en-US" sz="3200" b="0" i="1" smtClean="0">
                              <a:latin typeface="Cambria Math" panose="02040503050406030204" pitchFamily="18" charset="0"/>
                            </a:rPr>
                            <m:t>𝑡</m:t>
                          </m:r>
                        </m:e>
                      </m:d>
                      <m:r>
                        <a:rPr lang="en-US" sz="3200" b="0" i="1" smtClean="0">
                          <a:latin typeface="Cambria Math" panose="02040503050406030204" pitchFamily="18" charset="0"/>
                        </a:rPr>
                        <m:t>=−</m:t>
                      </m:r>
                      <m:f>
                        <m:fPr>
                          <m:ctrlPr>
                            <a:rPr lang="en-US" sz="3200" b="0" i="1" smtClean="0">
                              <a:latin typeface="Cambria Math" panose="02040503050406030204" pitchFamily="18" charset="0"/>
                            </a:rPr>
                          </m:ctrlPr>
                        </m:fPr>
                        <m:num>
                          <m:r>
                            <a:rPr lang="en-US" sz="3200" b="0" i="1" smtClean="0">
                              <a:latin typeface="Cambria Math" panose="02040503050406030204" pitchFamily="18" charset="0"/>
                            </a:rPr>
                            <m:t>𝛽</m:t>
                          </m:r>
                          <m:r>
                            <a:rPr lang="en-US" sz="3200" b="0" i="1" smtClean="0">
                              <a:latin typeface="Cambria Math" panose="02040503050406030204" pitchFamily="18" charset="0"/>
                            </a:rPr>
                            <m:t>𝑋</m:t>
                          </m:r>
                          <m:d>
                            <m:dPr>
                              <m:ctrlPr>
                                <a:rPr lang="en-US" sz="3200" b="0" i="1" smtClean="0">
                                  <a:latin typeface="Cambria Math" panose="02040503050406030204" pitchFamily="18" charset="0"/>
                                </a:rPr>
                              </m:ctrlPr>
                            </m:dPr>
                            <m:e>
                              <m:r>
                                <a:rPr lang="en-US" sz="3200" b="0" i="1" smtClean="0">
                                  <a:latin typeface="Cambria Math" panose="02040503050406030204" pitchFamily="18" charset="0"/>
                                </a:rPr>
                                <m:t>𝑡</m:t>
                              </m:r>
                            </m:e>
                          </m:d>
                          <m:r>
                            <a:rPr lang="en-US" sz="3200" b="0" i="1" smtClean="0">
                              <a:latin typeface="Cambria Math" panose="02040503050406030204" pitchFamily="18" charset="0"/>
                            </a:rPr>
                            <m:t>𝑌</m:t>
                          </m:r>
                          <m:d>
                            <m:dPr>
                              <m:ctrlPr>
                                <a:rPr lang="en-US" sz="3200" b="0" i="1" smtClean="0">
                                  <a:latin typeface="Cambria Math" panose="02040503050406030204" pitchFamily="18" charset="0"/>
                                </a:rPr>
                              </m:ctrlPr>
                            </m:dPr>
                            <m:e>
                              <m:r>
                                <a:rPr lang="en-US" sz="3200" b="0" i="1" smtClean="0">
                                  <a:latin typeface="Cambria Math" panose="02040503050406030204" pitchFamily="18" charset="0"/>
                                </a:rPr>
                                <m:t>𝑡</m:t>
                              </m:r>
                            </m:e>
                          </m:d>
                        </m:num>
                        <m:den>
                          <m:r>
                            <a:rPr lang="en-US" sz="3200" b="0" i="1" smtClean="0">
                              <a:latin typeface="Cambria Math" panose="02040503050406030204" pitchFamily="18" charset="0"/>
                            </a:rPr>
                            <m:t>𝑁</m:t>
                          </m:r>
                        </m:den>
                      </m:f>
                      <m:r>
                        <a:rPr lang="en-US" sz="3200" b="0" i="1" smtClean="0">
                          <a:latin typeface="Cambria Math" panose="02040503050406030204" pitchFamily="18" charset="0"/>
                        </a:rPr>
                        <m:t>∗</m:t>
                      </m:r>
                      <m:r>
                        <m:rPr>
                          <m:sty m:val="p"/>
                        </m:rPr>
                        <a:rPr lang="en-US" sz="3200" b="0" i="0" smtClean="0">
                          <a:latin typeface="Cambria Math" panose="02040503050406030204" pitchFamily="18" charset="0"/>
                        </a:rPr>
                        <m:t>Δ</m:t>
                      </m:r>
                      <m:r>
                        <a:rPr lang="en-US" sz="3200" b="0" i="1" smtClean="0">
                          <a:latin typeface="Cambria Math" panose="02040503050406030204" pitchFamily="18" charset="0"/>
                        </a:rPr>
                        <m:t>𝑡</m:t>
                      </m:r>
                    </m:oMath>
                  </m:oMathPara>
                </a14:m>
                <a:endParaRPr lang="en-US" sz="3200" dirty="0"/>
              </a:p>
            </p:txBody>
          </p:sp>
        </mc:Choice>
        <mc:Fallback xmlns="">
          <p:sp>
            <p:nvSpPr>
              <p:cNvPr id="12" name="TextBox 11"/>
              <p:cNvSpPr txBox="1">
                <a:spLocks noRot="1" noChangeAspect="1" noMove="1" noResize="1" noEditPoints="1" noAdjustHandles="1" noChangeArrowheads="1" noChangeShapeType="1" noTextEdit="1"/>
              </p:cNvSpPr>
              <p:nvPr/>
            </p:nvSpPr>
            <p:spPr>
              <a:xfrm>
                <a:off x="2330864" y="2814642"/>
                <a:ext cx="6916993" cy="1044838"/>
              </a:xfrm>
              <a:prstGeom prst="rect">
                <a:avLst/>
              </a:prstGeom>
              <a:blipFill>
                <a:blip r:embed="rId3"/>
                <a:stretch>
                  <a:fillRect/>
                </a:stretch>
              </a:blipFill>
            </p:spPr>
            <p:txBody>
              <a:bodyPr/>
              <a:lstStyle/>
              <a:p>
                <a:r>
                  <a:rPr lang="en-US">
                    <a:noFill/>
                  </a:rPr>
                  <a:t> </a:t>
                </a:r>
              </a:p>
            </p:txBody>
          </p:sp>
        </mc:Fallback>
      </mc:AlternateContent>
      <p:sp>
        <p:nvSpPr>
          <p:cNvPr id="9" name="Rectangle 8">
            <a:extLst>
              <a:ext uri="{FF2B5EF4-FFF2-40B4-BE49-F238E27FC236}">
                <a16:creationId xmlns:a16="http://schemas.microsoft.com/office/drawing/2014/main" id="{32FC4885-592D-4ED9-B4B9-0F4BD1453BBF}"/>
              </a:ext>
            </a:extLst>
          </p:cNvPr>
          <p:cNvSpPr/>
          <p:nvPr/>
        </p:nvSpPr>
        <p:spPr>
          <a:xfrm>
            <a:off x="352338" y="1881138"/>
            <a:ext cx="11204356" cy="523220"/>
          </a:xfrm>
          <a:prstGeom prst="rect">
            <a:avLst/>
          </a:prstGeom>
        </p:spPr>
        <p:txBody>
          <a:bodyPr wrap="square">
            <a:spAutoFit/>
          </a:bodyPr>
          <a:lstStyle/>
          <a:p>
            <a:r>
              <a:rPr lang="en-US" sz="2800" b="1" dirty="0">
                <a:solidFill>
                  <a:schemeClr val="accent2"/>
                </a:solidFill>
              </a:rPr>
              <a:t>Solution: </a:t>
            </a:r>
            <a:r>
              <a:rPr lang="en-US" sz="2800" dirty="0"/>
              <a:t>Reformulate in terms of probabilities</a:t>
            </a:r>
          </a:p>
        </p:txBody>
      </p:sp>
      <p:sp>
        <p:nvSpPr>
          <p:cNvPr id="4" name="Rounded Rectangle 3"/>
          <p:cNvSpPr/>
          <p:nvPr/>
        </p:nvSpPr>
        <p:spPr>
          <a:xfrm>
            <a:off x="6365358" y="2757377"/>
            <a:ext cx="2757377" cy="1212111"/>
          </a:xfrm>
          <a:prstGeom prst="round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06455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9" grpId="0"/>
      <p:bldP spid="4"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237506"/>
            <a:ext cx="12100956" cy="819398"/>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146957" y="130629"/>
            <a:ext cx="11870872" cy="6531428"/>
          </a:xfrm>
          <a:prstGeom prst="rect">
            <a:avLst/>
          </a:pr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endParaRPr>
          </a:p>
        </p:txBody>
      </p:sp>
      <p:sp>
        <p:nvSpPr>
          <p:cNvPr id="3" name="TextBox 2"/>
          <p:cNvSpPr txBox="1"/>
          <p:nvPr/>
        </p:nvSpPr>
        <p:spPr>
          <a:xfrm>
            <a:off x="473529" y="424543"/>
            <a:ext cx="8262257" cy="523220"/>
          </a:xfrm>
          <a:prstGeom prst="rect">
            <a:avLst/>
          </a:prstGeom>
          <a:noFill/>
        </p:spPr>
        <p:txBody>
          <a:bodyPr wrap="square" rtlCol="0">
            <a:spAutoFit/>
          </a:bodyPr>
          <a:lstStyle/>
          <a:p>
            <a:r>
              <a:rPr lang="en-US" sz="2800" dirty="0">
                <a:solidFill>
                  <a:schemeClr val="bg1"/>
                </a:solidFill>
              </a:rPr>
              <a:t>Drawbacks of differential equation models</a:t>
            </a:r>
          </a:p>
        </p:txBody>
      </p:sp>
      <mc:AlternateContent xmlns:mc="http://schemas.openxmlformats.org/markup-compatibility/2006" xmlns:a14="http://schemas.microsoft.com/office/drawing/2010/main">
        <mc:Choice Requires="a14">
          <p:sp>
            <p:nvSpPr>
              <p:cNvPr id="12" name="TextBox 11"/>
              <p:cNvSpPr txBox="1"/>
              <p:nvPr/>
            </p:nvSpPr>
            <p:spPr>
              <a:xfrm>
                <a:off x="1891454" y="2674486"/>
                <a:ext cx="8381877" cy="651910"/>
              </a:xfrm>
              <a:prstGeom prst="rect">
                <a:avLst/>
              </a:prstGeom>
              <a:noFill/>
            </p:spPr>
            <p:txBody>
              <a:bodyPr wrap="square" rtlCol="0">
                <a:spAutoFit/>
              </a:bodyPr>
              <a:lstStyle/>
              <a:p>
                <a:r>
                  <a:rPr lang="en-US" sz="2400" b="0" dirty="0"/>
                  <a:t>Number of new infections </a:t>
                </a:r>
                <a14:m>
                  <m:oMath xmlns:m="http://schemas.openxmlformats.org/officeDocument/2006/math">
                    <m:r>
                      <a:rPr lang="en-US" sz="2400" b="0" i="1" smtClean="0">
                        <a:latin typeface="Cambria Math" panose="02040503050406030204" pitchFamily="18" charset="0"/>
                      </a:rPr>
                      <m:t>=</m:t>
                    </m:r>
                    <m:r>
                      <a:rPr lang="en-US" sz="2400" i="1">
                        <a:latin typeface="Cambria Math" panose="02040503050406030204" pitchFamily="18" charset="0"/>
                      </a:rPr>
                      <m:t>𝑋</m:t>
                    </m:r>
                    <m:d>
                      <m:dPr>
                        <m:ctrlPr>
                          <a:rPr lang="en-US" sz="2400" i="1">
                            <a:latin typeface="Cambria Math" panose="02040503050406030204" pitchFamily="18" charset="0"/>
                          </a:rPr>
                        </m:ctrlPr>
                      </m:dPr>
                      <m:e>
                        <m:r>
                          <a:rPr lang="en-US" sz="2400" i="1">
                            <a:latin typeface="Cambria Math" panose="02040503050406030204" pitchFamily="18" charset="0"/>
                          </a:rPr>
                          <m:t>𝑡</m:t>
                        </m:r>
                      </m:e>
                    </m:d>
                    <m:r>
                      <a:rPr lang="en-US" sz="2400" b="0" i="1" smtClean="0">
                        <a:latin typeface="Cambria Math" panose="02040503050406030204" pitchFamily="18" charset="0"/>
                      </a:rPr>
                      <m:t>∗</m:t>
                    </m:r>
                    <m:d>
                      <m:dPr>
                        <m:ctrlPr>
                          <a:rPr lang="en-US" sz="2400" b="0" i="1" smtClean="0">
                            <a:latin typeface="Cambria Math" panose="02040503050406030204" pitchFamily="18" charset="0"/>
                          </a:rPr>
                        </m:ctrlPr>
                      </m:dPr>
                      <m:e>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𝛽</m:t>
                            </m:r>
                            <m:r>
                              <a:rPr lang="en-US" sz="2400" b="0" i="1" smtClean="0">
                                <a:latin typeface="Cambria Math" panose="02040503050406030204" pitchFamily="18" charset="0"/>
                              </a:rPr>
                              <m:t>𝑌</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𝑡</m:t>
                                </m:r>
                              </m:e>
                            </m:d>
                          </m:num>
                          <m:den>
                            <m:r>
                              <a:rPr lang="en-US" sz="2400" b="0" i="1" smtClean="0">
                                <a:latin typeface="Cambria Math" panose="02040503050406030204" pitchFamily="18" charset="0"/>
                              </a:rPr>
                              <m:t>𝑁</m:t>
                            </m:r>
                          </m:den>
                        </m:f>
                        <m:r>
                          <a:rPr lang="en-US" sz="2400" b="0" i="1" smtClean="0">
                            <a:latin typeface="Cambria Math" panose="02040503050406030204" pitchFamily="18" charset="0"/>
                          </a:rPr>
                          <m:t>∗</m:t>
                        </m:r>
                        <m:r>
                          <m:rPr>
                            <m:sty m:val="p"/>
                          </m:rPr>
                          <a:rPr lang="en-US" sz="2400" b="0" i="0" smtClean="0">
                            <a:latin typeface="Cambria Math" panose="02040503050406030204" pitchFamily="18" charset="0"/>
                          </a:rPr>
                          <m:t>Δ</m:t>
                        </m:r>
                        <m:r>
                          <a:rPr lang="en-US" sz="2400" b="0" i="1" smtClean="0">
                            <a:latin typeface="Cambria Math" panose="02040503050406030204" pitchFamily="18" charset="0"/>
                          </a:rPr>
                          <m:t>𝑡</m:t>
                        </m:r>
                      </m:e>
                    </m:d>
                  </m:oMath>
                </a14:m>
                <a:endParaRPr lang="en-US" sz="2400" dirty="0"/>
              </a:p>
            </p:txBody>
          </p:sp>
        </mc:Choice>
        <mc:Fallback xmlns="">
          <p:sp>
            <p:nvSpPr>
              <p:cNvPr id="12" name="TextBox 11"/>
              <p:cNvSpPr txBox="1">
                <a:spLocks noRot="1" noChangeAspect="1" noMove="1" noResize="1" noEditPoints="1" noAdjustHandles="1" noChangeArrowheads="1" noChangeShapeType="1" noTextEdit="1"/>
              </p:cNvSpPr>
              <p:nvPr/>
            </p:nvSpPr>
            <p:spPr>
              <a:xfrm>
                <a:off x="1891454" y="2674486"/>
                <a:ext cx="8381877" cy="651910"/>
              </a:xfrm>
              <a:prstGeom prst="rect">
                <a:avLst/>
              </a:prstGeom>
              <a:blipFill>
                <a:blip r:embed="rId3"/>
                <a:stretch>
                  <a:fillRect l="-1091" b="-7477"/>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2CBEC507-7104-4029-A64C-37FB5F740B8D}"/>
              </a:ext>
            </a:extLst>
          </p:cNvPr>
          <p:cNvSpPr txBox="1"/>
          <p:nvPr/>
        </p:nvSpPr>
        <p:spPr>
          <a:xfrm>
            <a:off x="352338" y="1225099"/>
            <a:ext cx="11518083" cy="523220"/>
          </a:xfrm>
          <a:prstGeom prst="rect">
            <a:avLst/>
          </a:prstGeom>
          <a:noFill/>
          <a:ln w="50800">
            <a:noFill/>
          </a:ln>
        </p:spPr>
        <p:txBody>
          <a:bodyPr wrap="square" rtlCol="0">
            <a:spAutoFit/>
          </a:bodyPr>
          <a:lstStyle/>
          <a:p>
            <a:r>
              <a:rPr lang="en-US" sz="2800" b="1" dirty="0">
                <a:solidFill>
                  <a:schemeClr val="accent2"/>
                </a:solidFill>
              </a:rPr>
              <a:t>Problem: </a:t>
            </a:r>
            <a:r>
              <a:rPr lang="en-US" sz="2800" dirty="0"/>
              <a:t>Model is deterministic</a:t>
            </a:r>
          </a:p>
        </p:txBody>
      </p:sp>
      <p:sp>
        <p:nvSpPr>
          <p:cNvPr id="9" name="Rectangle 8">
            <a:extLst>
              <a:ext uri="{FF2B5EF4-FFF2-40B4-BE49-F238E27FC236}">
                <a16:creationId xmlns:a16="http://schemas.microsoft.com/office/drawing/2014/main" id="{C8F17F38-B401-40EE-AA57-B425FDD9E5CD}"/>
              </a:ext>
            </a:extLst>
          </p:cNvPr>
          <p:cNvSpPr/>
          <p:nvPr/>
        </p:nvSpPr>
        <p:spPr>
          <a:xfrm>
            <a:off x="352338" y="1881138"/>
            <a:ext cx="11204356" cy="523220"/>
          </a:xfrm>
          <a:prstGeom prst="rect">
            <a:avLst/>
          </a:prstGeom>
        </p:spPr>
        <p:txBody>
          <a:bodyPr wrap="square">
            <a:spAutoFit/>
          </a:bodyPr>
          <a:lstStyle/>
          <a:p>
            <a:r>
              <a:rPr lang="en-US" sz="2800" b="1" dirty="0">
                <a:solidFill>
                  <a:schemeClr val="accent2"/>
                </a:solidFill>
              </a:rPr>
              <a:t>Solution: </a:t>
            </a:r>
            <a:r>
              <a:rPr lang="en-US" sz="2800" dirty="0"/>
              <a:t>Reformulate in terms of probabilities</a:t>
            </a:r>
          </a:p>
        </p:txBody>
      </p:sp>
    </p:spTree>
    <p:extLst>
      <p:ext uri="{BB962C8B-B14F-4D97-AF65-F5344CB8AC3E}">
        <p14:creationId xmlns:p14="http://schemas.microsoft.com/office/powerpoint/2010/main" val="140567738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237506"/>
            <a:ext cx="12100956" cy="819398"/>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146957" y="130629"/>
            <a:ext cx="11870872" cy="6531428"/>
          </a:xfrm>
          <a:prstGeom prst="rect">
            <a:avLst/>
          </a:pr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endParaRPr>
          </a:p>
        </p:txBody>
      </p:sp>
      <p:sp>
        <p:nvSpPr>
          <p:cNvPr id="3" name="TextBox 2"/>
          <p:cNvSpPr txBox="1"/>
          <p:nvPr/>
        </p:nvSpPr>
        <p:spPr>
          <a:xfrm>
            <a:off x="473529" y="424543"/>
            <a:ext cx="8262257" cy="523220"/>
          </a:xfrm>
          <a:prstGeom prst="rect">
            <a:avLst/>
          </a:prstGeom>
          <a:noFill/>
        </p:spPr>
        <p:txBody>
          <a:bodyPr wrap="square" rtlCol="0">
            <a:spAutoFit/>
          </a:bodyPr>
          <a:lstStyle/>
          <a:p>
            <a:r>
              <a:rPr lang="en-US" sz="2800" dirty="0">
                <a:solidFill>
                  <a:schemeClr val="bg1"/>
                </a:solidFill>
              </a:rPr>
              <a:t>Drawbacks of differential equation models</a:t>
            </a:r>
          </a:p>
        </p:txBody>
      </p:sp>
      <mc:AlternateContent xmlns:mc="http://schemas.openxmlformats.org/markup-compatibility/2006" xmlns:a14="http://schemas.microsoft.com/office/drawing/2010/main">
        <mc:Choice Requires="a14">
          <p:sp>
            <p:nvSpPr>
              <p:cNvPr id="12" name="TextBox 11"/>
              <p:cNvSpPr txBox="1"/>
              <p:nvPr/>
            </p:nvSpPr>
            <p:spPr>
              <a:xfrm>
                <a:off x="1891454" y="2674486"/>
                <a:ext cx="8381877" cy="651910"/>
              </a:xfrm>
              <a:prstGeom prst="rect">
                <a:avLst/>
              </a:prstGeom>
              <a:noFill/>
            </p:spPr>
            <p:txBody>
              <a:bodyPr wrap="square" rtlCol="0">
                <a:spAutoFit/>
              </a:bodyPr>
              <a:lstStyle/>
              <a:p>
                <a:r>
                  <a:rPr lang="en-US" sz="2400" b="0" dirty="0"/>
                  <a:t>Number of new infections </a:t>
                </a:r>
                <a14:m>
                  <m:oMath xmlns:m="http://schemas.openxmlformats.org/officeDocument/2006/math">
                    <m:r>
                      <a:rPr lang="en-US" sz="2400" b="0" i="1" smtClean="0">
                        <a:latin typeface="Cambria Math" panose="02040503050406030204" pitchFamily="18" charset="0"/>
                      </a:rPr>
                      <m:t>=</m:t>
                    </m:r>
                    <m:r>
                      <a:rPr lang="en-US" sz="2400" i="1">
                        <a:latin typeface="Cambria Math" panose="02040503050406030204" pitchFamily="18" charset="0"/>
                      </a:rPr>
                      <m:t>𝑋</m:t>
                    </m:r>
                    <m:d>
                      <m:dPr>
                        <m:ctrlPr>
                          <a:rPr lang="en-US" sz="2400" i="1">
                            <a:latin typeface="Cambria Math" panose="02040503050406030204" pitchFamily="18" charset="0"/>
                          </a:rPr>
                        </m:ctrlPr>
                      </m:dPr>
                      <m:e>
                        <m:r>
                          <a:rPr lang="en-US" sz="2400" i="1">
                            <a:latin typeface="Cambria Math" panose="02040503050406030204" pitchFamily="18" charset="0"/>
                          </a:rPr>
                          <m:t>𝑡</m:t>
                        </m:r>
                      </m:e>
                    </m:d>
                    <m:r>
                      <a:rPr lang="en-US" sz="2400" b="0" i="1" smtClean="0">
                        <a:latin typeface="Cambria Math" panose="02040503050406030204" pitchFamily="18" charset="0"/>
                      </a:rPr>
                      <m:t>∗</m:t>
                    </m:r>
                    <m:d>
                      <m:dPr>
                        <m:ctrlPr>
                          <a:rPr lang="en-US" sz="2400" b="0" i="1" smtClean="0">
                            <a:latin typeface="Cambria Math" panose="02040503050406030204" pitchFamily="18" charset="0"/>
                          </a:rPr>
                        </m:ctrlPr>
                      </m:dPr>
                      <m:e>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𝛽</m:t>
                            </m:r>
                            <m:r>
                              <a:rPr lang="en-US" sz="2400" b="0" i="1" smtClean="0">
                                <a:latin typeface="Cambria Math" panose="02040503050406030204" pitchFamily="18" charset="0"/>
                              </a:rPr>
                              <m:t>𝑌</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𝑡</m:t>
                                </m:r>
                              </m:e>
                            </m:d>
                          </m:num>
                          <m:den>
                            <m:r>
                              <a:rPr lang="en-US" sz="2400" b="0" i="1" smtClean="0">
                                <a:latin typeface="Cambria Math" panose="02040503050406030204" pitchFamily="18" charset="0"/>
                              </a:rPr>
                              <m:t>𝑁</m:t>
                            </m:r>
                          </m:den>
                        </m:f>
                        <m:r>
                          <a:rPr lang="en-US" sz="2400" b="0" i="1" smtClean="0">
                            <a:latin typeface="Cambria Math" panose="02040503050406030204" pitchFamily="18" charset="0"/>
                          </a:rPr>
                          <m:t>∗</m:t>
                        </m:r>
                        <m:r>
                          <m:rPr>
                            <m:sty m:val="p"/>
                          </m:rPr>
                          <a:rPr lang="en-US" sz="2400" b="0" i="0" smtClean="0">
                            <a:latin typeface="Cambria Math" panose="02040503050406030204" pitchFamily="18" charset="0"/>
                          </a:rPr>
                          <m:t>Δ</m:t>
                        </m:r>
                        <m:r>
                          <a:rPr lang="en-US" sz="2400" b="0" i="1" smtClean="0">
                            <a:latin typeface="Cambria Math" panose="02040503050406030204" pitchFamily="18" charset="0"/>
                          </a:rPr>
                          <m:t>𝑡</m:t>
                        </m:r>
                      </m:e>
                    </m:d>
                  </m:oMath>
                </a14:m>
                <a:endParaRPr lang="en-US" sz="2400" dirty="0"/>
              </a:p>
            </p:txBody>
          </p:sp>
        </mc:Choice>
        <mc:Fallback xmlns="">
          <p:sp>
            <p:nvSpPr>
              <p:cNvPr id="12" name="TextBox 11"/>
              <p:cNvSpPr txBox="1">
                <a:spLocks noRot="1" noChangeAspect="1" noMove="1" noResize="1" noEditPoints="1" noAdjustHandles="1" noChangeArrowheads="1" noChangeShapeType="1" noTextEdit="1"/>
              </p:cNvSpPr>
              <p:nvPr/>
            </p:nvSpPr>
            <p:spPr>
              <a:xfrm>
                <a:off x="1891454" y="2674486"/>
                <a:ext cx="8381877" cy="651910"/>
              </a:xfrm>
              <a:prstGeom prst="rect">
                <a:avLst/>
              </a:prstGeom>
              <a:blipFill>
                <a:blip r:embed="rId3"/>
                <a:stretch>
                  <a:fillRect l="-1091" b="-74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1891454" y="3419434"/>
                <a:ext cx="8649050" cy="1914691"/>
              </a:xfrm>
              <a:prstGeom prst="rect">
                <a:avLst/>
              </a:prstGeom>
              <a:noFill/>
              <a:ln w="50800">
                <a:noFill/>
              </a:ln>
            </p:spPr>
            <p:txBody>
              <a:bodyPr wrap="square" rtlCol="0">
                <a:spAutoFit/>
              </a:bodyPr>
              <a:lstStyle/>
              <a:p>
                <a:r>
                  <a:rPr lang="en-US" sz="2400" dirty="0"/>
                  <a:t>We can re-imagine the number of susceptible people who become infected as a realization from a Binomial draw where the probability of “infection” is </a:t>
                </a:r>
              </a:p>
              <a:p>
                <a:pPr/>
                <a14:m>
                  <m:oMathPara xmlns:m="http://schemas.openxmlformats.org/officeDocument/2006/math">
                    <m:oMathParaPr>
                      <m:jc m:val="centerGroup"/>
                    </m:oMathParaPr>
                    <m:oMath xmlns:m="http://schemas.openxmlformats.org/officeDocument/2006/math">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𝛽</m:t>
                          </m:r>
                          <m:r>
                            <a:rPr lang="en-US" sz="2400" b="0" i="1" smtClean="0">
                              <a:latin typeface="Cambria Math" panose="02040503050406030204" pitchFamily="18" charset="0"/>
                            </a:rPr>
                            <m:t>𝑌</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𝑡</m:t>
                              </m:r>
                            </m:e>
                          </m:d>
                        </m:num>
                        <m:den>
                          <m:r>
                            <a:rPr lang="en-US" sz="2400" b="0" i="1" smtClean="0">
                              <a:latin typeface="Cambria Math" panose="02040503050406030204" pitchFamily="18" charset="0"/>
                            </a:rPr>
                            <m:t>𝑁</m:t>
                          </m:r>
                        </m:den>
                      </m:f>
                      <m:r>
                        <a:rPr lang="en-US" sz="2400" b="0" i="1" smtClean="0">
                          <a:latin typeface="Cambria Math" panose="02040503050406030204" pitchFamily="18" charset="0"/>
                        </a:rPr>
                        <m:t>∗</m:t>
                      </m:r>
                      <m:r>
                        <m:rPr>
                          <m:sty m:val="p"/>
                        </m:rPr>
                        <a:rPr lang="en-US" sz="2400" b="0" i="0" smtClean="0">
                          <a:latin typeface="Cambria Math" panose="02040503050406030204" pitchFamily="18" charset="0"/>
                        </a:rPr>
                        <m:t>Δ</m:t>
                      </m:r>
                      <m:r>
                        <a:rPr lang="en-US" sz="2400" b="0" i="1" smtClean="0">
                          <a:latin typeface="Cambria Math" panose="02040503050406030204" pitchFamily="18" charset="0"/>
                        </a:rPr>
                        <m:t>𝑡</m:t>
                      </m:r>
                    </m:oMath>
                  </m:oMathPara>
                </a14:m>
                <a:endParaRPr lang="en-US" sz="2400" dirty="0"/>
              </a:p>
            </p:txBody>
          </p:sp>
        </mc:Choice>
        <mc:Fallback xmlns="">
          <p:sp>
            <p:nvSpPr>
              <p:cNvPr id="8" name="TextBox 7"/>
              <p:cNvSpPr txBox="1">
                <a:spLocks noRot="1" noChangeAspect="1" noMove="1" noResize="1" noEditPoints="1" noAdjustHandles="1" noChangeArrowheads="1" noChangeShapeType="1" noTextEdit="1"/>
              </p:cNvSpPr>
              <p:nvPr/>
            </p:nvSpPr>
            <p:spPr>
              <a:xfrm>
                <a:off x="1891454" y="3419434"/>
                <a:ext cx="8649050" cy="1914691"/>
              </a:xfrm>
              <a:prstGeom prst="rect">
                <a:avLst/>
              </a:prstGeom>
              <a:blipFill>
                <a:blip r:embed="rId4"/>
                <a:stretch>
                  <a:fillRect l="-1057" t="-2548" r="-916"/>
                </a:stretch>
              </a:blipFill>
              <a:ln w="50800">
                <a:noFill/>
              </a:ln>
            </p:spPr>
            <p:txBody>
              <a:bodyPr/>
              <a:lstStyle/>
              <a:p>
                <a:r>
                  <a:rPr lang="en-US">
                    <a:noFill/>
                  </a:rPr>
                  <a:t> </a:t>
                </a:r>
              </a:p>
            </p:txBody>
          </p:sp>
        </mc:Fallback>
      </mc:AlternateContent>
      <p:sp>
        <p:nvSpPr>
          <p:cNvPr id="9" name="TextBox 8">
            <a:extLst>
              <a:ext uri="{FF2B5EF4-FFF2-40B4-BE49-F238E27FC236}">
                <a16:creationId xmlns:a16="http://schemas.microsoft.com/office/drawing/2014/main" id="{A7EBD383-1ADE-4CF7-94D6-F9C323C9F185}"/>
              </a:ext>
            </a:extLst>
          </p:cNvPr>
          <p:cNvSpPr txBox="1"/>
          <p:nvPr/>
        </p:nvSpPr>
        <p:spPr>
          <a:xfrm>
            <a:off x="352338" y="1225099"/>
            <a:ext cx="11518083" cy="523220"/>
          </a:xfrm>
          <a:prstGeom prst="rect">
            <a:avLst/>
          </a:prstGeom>
          <a:noFill/>
          <a:ln w="50800">
            <a:noFill/>
          </a:ln>
        </p:spPr>
        <p:txBody>
          <a:bodyPr wrap="square" rtlCol="0">
            <a:spAutoFit/>
          </a:bodyPr>
          <a:lstStyle/>
          <a:p>
            <a:r>
              <a:rPr lang="en-US" sz="2800" b="1" dirty="0">
                <a:solidFill>
                  <a:schemeClr val="accent2"/>
                </a:solidFill>
              </a:rPr>
              <a:t>Problem: </a:t>
            </a:r>
            <a:r>
              <a:rPr lang="en-US" sz="2800" dirty="0"/>
              <a:t>Model is deterministic</a:t>
            </a:r>
          </a:p>
        </p:txBody>
      </p:sp>
      <p:sp>
        <p:nvSpPr>
          <p:cNvPr id="11" name="Rectangle 10">
            <a:extLst>
              <a:ext uri="{FF2B5EF4-FFF2-40B4-BE49-F238E27FC236}">
                <a16:creationId xmlns:a16="http://schemas.microsoft.com/office/drawing/2014/main" id="{6BB45310-1790-4CE7-8432-08E1372BF33C}"/>
              </a:ext>
            </a:extLst>
          </p:cNvPr>
          <p:cNvSpPr/>
          <p:nvPr/>
        </p:nvSpPr>
        <p:spPr>
          <a:xfrm>
            <a:off x="352338" y="1881138"/>
            <a:ext cx="11204356" cy="523220"/>
          </a:xfrm>
          <a:prstGeom prst="rect">
            <a:avLst/>
          </a:prstGeom>
        </p:spPr>
        <p:txBody>
          <a:bodyPr wrap="square">
            <a:spAutoFit/>
          </a:bodyPr>
          <a:lstStyle/>
          <a:p>
            <a:r>
              <a:rPr lang="en-US" sz="2800" b="1" dirty="0">
                <a:solidFill>
                  <a:schemeClr val="accent2"/>
                </a:solidFill>
              </a:rPr>
              <a:t>Solution: </a:t>
            </a:r>
            <a:r>
              <a:rPr lang="en-US" sz="2800" dirty="0"/>
              <a:t>Reformulate in terms of probabilities</a:t>
            </a:r>
          </a:p>
        </p:txBody>
      </p:sp>
    </p:spTree>
    <p:extLst>
      <p:ext uri="{BB962C8B-B14F-4D97-AF65-F5344CB8AC3E}">
        <p14:creationId xmlns:p14="http://schemas.microsoft.com/office/powerpoint/2010/main" val="237292627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237506"/>
            <a:ext cx="12100956" cy="819398"/>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146957" y="130629"/>
            <a:ext cx="11870872" cy="6531428"/>
          </a:xfrm>
          <a:prstGeom prst="rect">
            <a:avLst/>
          </a:pr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endParaRPr>
          </a:p>
        </p:txBody>
      </p:sp>
      <p:sp>
        <p:nvSpPr>
          <p:cNvPr id="3" name="TextBox 2"/>
          <p:cNvSpPr txBox="1"/>
          <p:nvPr/>
        </p:nvSpPr>
        <p:spPr>
          <a:xfrm>
            <a:off x="473529" y="424543"/>
            <a:ext cx="8262257" cy="523220"/>
          </a:xfrm>
          <a:prstGeom prst="rect">
            <a:avLst/>
          </a:prstGeom>
          <a:noFill/>
        </p:spPr>
        <p:txBody>
          <a:bodyPr wrap="square" rtlCol="0">
            <a:spAutoFit/>
          </a:bodyPr>
          <a:lstStyle/>
          <a:p>
            <a:r>
              <a:rPr lang="en-US" sz="2800" dirty="0">
                <a:solidFill>
                  <a:schemeClr val="bg1"/>
                </a:solidFill>
              </a:rPr>
              <a:t>Drawbacks of differential equation models</a:t>
            </a:r>
          </a:p>
        </p:txBody>
      </p:sp>
      <mc:AlternateContent xmlns:mc="http://schemas.openxmlformats.org/markup-compatibility/2006" xmlns:a14="http://schemas.microsoft.com/office/drawing/2010/main">
        <mc:Choice Requires="a14">
          <p:sp>
            <p:nvSpPr>
              <p:cNvPr id="12" name="TextBox 11"/>
              <p:cNvSpPr txBox="1"/>
              <p:nvPr/>
            </p:nvSpPr>
            <p:spPr>
              <a:xfrm>
                <a:off x="1891454" y="2674486"/>
                <a:ext cx="8381877" cy="651910"/>
              </a:xfrm>
              <a:prstGeom prst="rect">
                <a:avLst/>
              </a:prstGeom>
              <a:noFill/>
            </p:spPr>
            <p:txBody>
              <a:bodyPr wrap="square" rtlCol="0">
                <a:spAutoFit/>
              </a:bodyPr>
              <a:lstStyle/>
              <a:p>
                <a:r>
                  <a:rPr lang="en-US" sz="2400" b="0" dirty="0"/>
                  <a:t>Number of new infections </a:t>
                </a:r>
                <a14:m>
                  <m:oMath xmlns:m="http://schemas.openxmlformats.org/officeDocument/2006/math">
                    <m:r>
                      <a:rPr lang="en-US" sz="2400" b="0" i="1" smtClean="0">
                        <a:latin typeface="Cambria Math" panose="02040503050406030204" pitchFamily="18" charset="0"/>
                      </a:rPr>
                      <m:t>=</m:t>
                    </m:r>
                    <m:r>
                      <a:rPr lang="en-US" sz="2400" i="1">
                        <a:latin typeface="Cambria Math" panose="02040503050406030204" pitchFamily="18" charset="0"/>
                      </a:rPr>
                      <m:t>𝑋</m:t>
                    </m:r>
                    <m:d>
                      <m:dPr>
                        <m:ctrlPr>
                          <a:rPr lang="en-US" sz="2400" i="1">
                            <a:latin typeface="Cambria Math" panose="02040503050406030204" pitchFamily="18" charset="0"/>
                          </a:rPr>
                        </m:ctrlPr>
                      </m:dPr>
                      <m:e>
                        <m:r>
                          <a:rPr lang="en-US" sz="2400" i="1">
                            <a:latin typeface="Cambria Math" panose="02040503050406030204" pitchFamily="18" charset="0"/>
                          </a:rPr>
                          <m:t>𝑡</m:t>
                        </m:r>
                      </m:e>
                    </m:d>
                    <m:r>
                      <a:rPr lang="en-US" sz="2400" b="0" i="1" smtClean="0">
                        <a:latin typeface="Cambria Math" panose="02040503050406030204" pitchFamily="18" charset="0"/>
                      </a:rPr>
                      <m:t>∗</m:t>
                    </m:r>
                    <m:d>
                      <m:dPr>
                        <m:ctrlPr>
                          <a:rPr lang="en-US" sz="2400" b="0" i="1" smtClean="0">
                            <a:latin typeface="Cambria Math" panose="02040503050406030204" pitchFamily="18" charset="0"/>
                          </a:rPr>
                        </m:ctrlPr>
                      </m:dPr>
                      <m:e>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𝛽</m:t>
                            </m:r>
                            <m:r>
                              <a:rPr lang="en-US" sz="2400" b="0" i="1" smtClean="0">
                                <a:latin typeface="Cambria Math" panose="02040503050406030204" pitchFamily="18" charset="0"/>
                              </a:rPr>
                              <m:t>𝑌</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𝑡</m:t>
                                </m:r>
                              </m:e>
                            </m:d>
                          </m:num>
                          <m:den>
                            <m:r>
                              <a:rPr lang="en-US" sz="2400" b="0" i="1" smtClean="0">
                                <a:latin typeface="Cambria Math" panose="02040503050406030204" pitchFamily="18" charset="0"/>
                              </a:rPr>
                              <m:t>𝑁</m:t>
                            </m:r>
                          </m:den>
                        </m:f>
                        <m:r>
                          <a:rPr lang="en-US" sz="2400" b="0" i="1" smtClean="0">
                            <a:latin typeface="Cambria Math" panose="02040503050406030204" pitchFamily="18" charset="0"/>
                          </a:rPr>
                          <m:t>∗</m:t>
                        </m:r>
                        <m:r>
                          <m:rPr>
                            <m:sty m:val="p"/>
                          </m:rPr>
                          <a:rPr lang="en-US" sz="2400" b="0" i="0" smtClean="0">
                            <a:latin typeface="Cambria Math" panose="02040503050406030204" pitchFamily="18" charset="0"/>
                          </a:rPr>
                          <m:t>Δ</m:t>
                        </m:r>
                        <m:r>
                          <a:rPr lang="en-US" sz="2400" b="0" i="1" smtClean="0">
                            <a:latin typeface="Cambria Math" panose="02040503050406030204" pitchFamily="18" charset="0"/>
                          </a:rPr>
                          <m:t>𝑡</m:t>
                        </m:r>
                      </m:e>
                    </m:d>
                  </m:oMath>
                </a14:m>
                <a:endParaRPr lang="en-US" sz="2400" dirty="0"/>
              </a:p>
            </p:txBody>
          </p:sp>
        </mc:Choice>
        <mc:Fallback xmlns="">
          <p:sp>
            <p:nvSpPr>
              <p:cNvPr id="12" name="TextBox 11"/>
              <p:cNvSpPr txBox="1">
                <a:spLocks noRot="1" noChangeAspect="1" noMove="1" noResize="1" noEditPoints="1" noAdjustHandles="1" noChangeArrowheads="1" noChangeShapeType="1" noTextEdit="1"/>
              </p:cNvSpPr>
              <p:nvPr/>
            </p:nvSpPr>
            <p:spPr>
              <a:xfrm>
                <a:off x="1891454" y="2674486"/>
                <a:ext cx="8381877" cy="651910"/>
              </a:xfrm>
              <a:prstGeom prst="rect">
                <a:avLst/>
              </a:prstGeom>
              <a:blipFill>
                <a:blip r:embed="rId3"/>
                <a:stretch>
                  <a:fillRect l="-1091" b="-74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1891454" y="3419434"/>
                <a:ext cx="8649050" cy="1914691"/>
              </a:xfrm>
              <a:prstGeom prst="rect">
                <a:avLst/>
              </a:prstGeom>
              <a:noFill/>
              <a:ln w="50800">
                <a:noFill/>
              </a:ln>
            </p:spPr>
            <p:txBody>
              <a:bodyPr wrap="square" rtlCol="0">
                <a:spAutoFit/>
              </a:bodyPr>
              <a:lstStyle/>
              <a:p>
                <a:r>
                  <a:rPr lang="en-US" sz="2400" dirty="0"/>
                  <a:t>We can re-imagine the number of susceptible people who become infected as a realization from a Binomial draw where the probability of “infection” is </a:t>
                </a:r>
              </a:p>
              <a:p>
                <a:pPr/>
                <a14:m>
                  <m:oMathPara xmlns:m="http://schemas.openxmlformats.org/officeDocument/2006/math">
                    <m:oMathParaPr>
                      <m:jc m:val="centerGroup"/>
                    </m:oMathParaPr>
                    <m:oMath xmlns:m="http://schemas.openxmlformats.org/officeDocument/2006/math">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𝛽</m:t>
                          </m:r>
                          <m:r>
                            <a:rPr lang="en-US" sz="2400" b="0" i="1" smtClean="0">
                              <a:latin typeface="Cambria Math" panose="02040503050406030204" pitchFamily="18" charset="0"/>
                            </a:rPr>
                            <m:t>𝑌</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𝑡</m:t>
                              </m:r>
                            </m:e>
                          </m:d>
                        </m:num>
                        <m:den>
                          <m:r>
                            <a:rPr lang="en-US" sz="2400" b="0" i="1" smtClean="0">
                              <a:latin typeface="Cambria Math" panose="02040503050406030204" pitchFamily="18" charset="0"/>
                            </a:rPr>
                            <m:t>𝑁</m:t>
                          </m:r>
                        </m:den>
                      </m:f>
                      <m:r>
                        <a:rPr lang="en-US" sz="2400" b="0" i="1" smtClean="0">
                          <a:latin typeface="Cambria Math" panose="02040503050406030204" pitchFamily="18" charset="0"/>
                        </a:rPr>
                        <m:t>∗</m:t>
                      </m:r>
                      <m:r>
                        <m:rPr>
                          <m:sty m:val="p"/>
                        </m:rPr>
                        <a:rPr lang="en-US" sz="2400" b="0" i="0" smtClean="0">
                          <a:latin typeface="Cambria Math" panose="02040503050406030204" pitchFamily="18" charset="0"/>
                        </a:rPr>
                        <m:t>Δ</m:t>
                      </m:r>
                      <m:r>
                        <a:rPr lang="en-US" sz="2400" b="0" i="1" smtClean="0">
                          <a:latin typeface="Cambria Math" panose="02040503050406030204" pitchFamily="18" charset="0"/>
                        </a:rPr>
                        <m:t>𝑡</m:t>
                      </m:r>
                    </m:oMath>
                  </m:oMathPara>
                </a14:m>
                <a:endParaRPr lang="en-US" sz="2400" dirty="0"/>
              </a:p>
            </p:txBody>
          </p:sp>
        </mc:Choice>
        <mc:Fallback xmlns="">
          <p:sp>
            <p:nvSpPr>
              <p:cNvPr id="8" name="TextBox 7"/>
              <p:cNvSpPr txBox="1">
                <a:spLocks noRot="1" noChangeAspect="1" noMove="1" noResize="1" noEditPoints="1" noAdjustHandles="1" noChangeArrowheads="1" noChangeShapeType="1" noTextEdit="1"/>
              </p:cNvSpPr>
              <p:nvPr/>
            </p:nvSpPr>
            <p:spPr>
              <a:xfrm>
                <a:off x="1891454" y="3419434"/>
                <a:ext cx="8649050" cy="1914691"/>
              </a:xfrm>
              <a:prstGeom prst="rect">
                <a:avLst/>
              </a:prstGeom>
              <a:blipFill>
                <a:blip r:embed="rId4"/>
                <a:stretch>
                  <a:fillRect l="-1057" t="-2548" r="-916"/>
                </a:stretch>
              </a:blipFill>
              <a:ln w="5080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angle 3"/>
              <p:cNvSpPr/>
              <p:nvPr/>
            </p:nvSpPr>
            <p:spPr>
              <a:xfrm>
                <a:off x="1891454" y="5506243"/>
                <a:ext cx="10159068" cy="651910"/>
              </a:xfrm>
              <a:prstGeom prst="rect">
                <a:avLst/>
              </a:prstGeom>
            </p:spPr>
            <p:txBody>
              <a:bodyPr wrap="square">
                <a:spAutoFit/>
              </a:bodyPr>
              <a:lstStyle/>
              <a:p>
                <a:r>
                  <a:rPr lang="en-US" sz="2400" dirty="0"/>
                  <a:t>Number of new infections </a:t>
                </a:r>
                <a14:m>
                  <m:oMath xmlns:m="http://schemas.openxmlformats.org/officeDocument/2006/math">
                    <m:r>
                      <a:rPr lang="en-US" sz="2400" i="1">
                        <a:latin typeface="Cambria Math" panose="02040503050406030204" pitchFamily="18" charset="0"/>
                      </a:rPr>
                      <m:t>∼</m:t>
                    </m:r>
                    <m:r>
                      <a:rPr lang="en-US" sz="2400" i="1">
                        <a:latin typeface="Cambria Math" panose="02040503050406030204" pitchFamily="18" charset="0"/>
                      </a:rPr>
                      <m:t>𝐵𝑖𝑛𝑜𝑚𝑖𝑎𝑙</m:t>
                    </m:r>
                    <m:d>
                      <m:dPr>
                        <m:ctrlPr>
                          <a:rPr lang="en-US" sz="2400" i="1">
                            <a:latin typeface="Cambria Math" panose="02040503050406030204" pitchFamily="18" charset="0"/>
                          </a:rPr>
                        </m:ctrlPr>
                      </m:dPr>
                      <m:e>
                        <m:r>
                          <a:rPr lang="en-US" sz="2400" i="1">
                            <a:latin typeface="Cambria Math" panose="02040503050406030204" pitchFamily="18" charset="0"/>
                          </a:rPr>
                          <m:t>𝑛</m:t>
                        </m:r>
                        <m:r>
                          <a:rPr lang="en-US" sz="2400" i="1">
                            <a:latin typeface="Cambria Math" panose="02040503050406030204" pitchFamily="18" charset="0"/>
                          </a:rPr>
                          <m:t>=</m:t>
                        </m:r>
                        <m:r>
                          <a:rPr lang="en-US" sz="2400" i="1">
                            <a:latin typeface="Cambria Math" panose="02040503050406030204" pitchFamily="18" charset="0"/>
                          </a:rPr>
                          <m:t>𝑋</m:t>
                        </m:r>
                        <m:d>
                          <m:dPr>
                            <m:ctrlPr>
                              <a:rPr lang="en-US" sz="2400" i="1">
                                <a:latin typeface="Cambria Math" panose="02040503050406030204" pitchFamily="18" charset="0"/>
                              </a:rPr>
                            </m:ctrlPr>
                          </m:dPr>
                          <m:e>
                            <m:r>
                              <a:rPr lang="en-US" sz="2400" i="1">
                                <a:latin typeface="Cambria Math" panose="02040503050406030204" pitchFamily="18" charset="0"/>
                              </a:rPr>
                              <m:t>𝑡</m:t>
                            </m:r>
                          </m:e>
                        </m:d>
                        <m:r>
                          <a:rPr lang="en-US" sz="2400" i="1">
                            <a:latin typeface="Cambria Math" panose="02040503050406030204" pitchFamily="18" charset="0"/>
                          </a:rPr>
                          <m:t>, </m:t>
                        </m:r>
                        <m:r>
                          <a:rPr lang="en-US" sz="2400" i="1">
                            <a:latin typeface="Cambria Math" panose="02040503050406030204" pitchFamily="18" charset="0"/>
                          </a:rPr>
                          <m:t>𝑝</m:t>
                        </m:r>
                        <m:r>
                          <a:rPr lang="en-US" sz="2400" i="1">
                            <a:latin typeface="Cambria Math" panose="02040503050406030204" pitchFamily="18" charset="0"/>
                          </a:rPr>
                          <m:t>=</m:t>
                        </m:r>
                        <m:f>
                          <m:fPr>
                            <m:ctrlPr>
                              <a:rPr lang="en-US" sz="2400" i="1">
                                <a:latin typeface="Cambria Math" panose="02040503050406030204" pitchFamily="18" charset="0"/>
                              </a:rPr>
                            </m:ctrlPr>
                          </m:fPr>
                          <m:num>
                            <m:r>
                              <a:rPr lang="en-US" sz="2400" i="1">
                                <a:latin typeface="Cambria Math" panose="02040503050406030204" pitchFamily="18" charset="0"/>
                              </a:rPr>
                              <m:t>𝛽</m:t>
                            </m:r>
                            <m:r>
                              <a:rPr lang="en-US" sz="2400" i="1">
                                <a:latin typeface="Cambria Math" panose="02040503050406030204" pitchFamily="18" charset="0"/>
                              </a:rPr>
                              <m:t>𝑌</m:t>
                            </m:r>
                            <m:d>
                              <m:dPr>
                                <m:ctrlPr>
                                  <a:rPr lang="en-US" sz="2400" i="1">
                                    <a:latin typeface="Cambria Math" panose="02040503050406030204" pitchFamily="18" charset="0"/>
                                  </a:rPr>
                                </m:ctrlPr>
                              </m:dPr>
                              <m:e>
                                <m:r>
                                  <a:rPr lang="en-US" sz="2400" i="1">
                                    <a:latin typeface="Cambria Math" panose="02040503050406030204" pitchFamily="18" charset="0"/>
                                  </a:rPr>
                                  <m:t>𝑡</m:t>
                                </m:r>
                              </m:e>
                            </m:d>
                          </m:num>
                          <m:den>
                            <m:r>
                              <a:rPr lang="en-US" sz="2400" i="1">
                                <a:latin typeface="Cambria Math" panose="02040503050406030204" pitchFamily="18" charset="0"/>
                              </a:rPr>
                              <m:t>𝑁</m:t>
                            </m:r>
                          </m:den>
                        </m:f>
                        <m:r>
                          <a:rPr lang="en-US" sz="2400" i="1">
                            <a:latin typeface="Cambria Math" panose="02040503050406030204" pitchFamily="18" charset="0"/>
                          </a:rPr>
                          <m:t>∗</m:t>
                        </m:r>
                        <m:r>
                          <m:rPr>
                            <m:sty m:val="p"/>
                          </m:rPr>
                          <a:rPr lang="en-US" sz="2400">
                            <a:latin typeface="Cambria Math" panose="02040503050406030204" pitchFamily="18" charset="0"/>
                          </a:rPr>
                          <m:t>Δ</m:t>
                        </m:r>
                        <m:r>
                          <a:rPr lang="en-US" sz="2400" i="1">
                            <a:latin typeface="Cambria Math" panose="02040503050406030204" pitchFamily="18" charset="0"/>
                          </a:rPr>
                          <m:t>𝑡</m:t>
                        </m:r>
                      </m:e>
                    </m:d>
                  </m:oMath>
                </a14:m>
                <a:endParaRPr lang="en-US" sz="2400" dirty="0"/>
              </a:p>
            </p:txBody>
          </p:sp>
        </mc:Choice>
        <mc:Fallback xmlns="">
          <p:sp>
            <p:nvSpPr>
              <p:cNvPr id="4" name="Rectangle 3"/>
              <p:cNvSpPr>
                <a:spLocks noRot="1" noChangeAspect="1" noMove="1" noResize="1" noEditPoints="1" noAdjustHandles="1" noChangeArrowheads="1" noChangeShapeType="1" noTextEdit="1"/>
              </p:cNvSpPr>
              <p:nvPr/>
            </p:nvSpPr>
            <p:spPr>
              <a:xfrm>
                <a:off x="1891454" y="5506243"/>
                <a:ext cx="10159068" cy="651910"/>
              </a:xfrm>
              <a:prstGeom prst="rect">
                <a:avLst/>
              </a:prstGeom>
              <a:blipFill>
                <a:blip r:embed="rId5"/>
                <a:stretch>
                  <a:fillRect l="-900" b="-7477"/>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044B0BE2-3F3A-455F-9F64-B94B5B145D71}"/>
              </a:ext>
            </a:extLst>
          </p:cNvPr>
          <p:cNvSpPr txBox="1"/>
          <p:nvPr/>
        </p:nvSpPr>
        <p:spPr>
          <a:xfrm>
            <a:off x="352338" y="1225099"/>
            <a:ext cx="11518083" cy="523220"/>
          </a:xfrm>
          <a:prstGeom prst="rect">
            <a:avLst/>
          </a:prstGeom>
          <a:noFill/>
          <a:ln w="50800">
            <a:noFill/>
          </a:ln>
        </p:spPr>
        <p:txBody>
          <a:bodyPr wrap="square" rtlCol="0">
            <a:spAutoFit/>
          </a:bodyPr>
          <a:lstStyle/>
          <a:p>
            <a:r>
              <a:rPr lang="en-US" sz="2800" b="1" dirty="0">
                <a:solidFill>
                  <a:schemeClr val="accent2"/>
                </a:solidFill>
              </a:rPr>
              <a:t>Problem: </a:t>
            </a:r>
            <a:r>
              <a:rPr lang="en-US" sz="2800" dirty="0"/>
              <a:t>Model is deterministic</a:t>
            </a:r>
          </a:p>
        </p:txBody>
      </p:sp>
      <p:sp>
        <p:nvSpPr>
          <p:cNvPr id="11" name="Rectangle 10">
            <a:extLst>
              <a:ext uri="{FF2B5EF4-FFF2-40B4-BE49-F238E27FC236}">
                <a16:creationId xmlns:a16="http://schemas.microsoft.com/office/drawing/2014/main" id="{5FDC4663-9C87-40B6-B455-58AED8356A23}"/>
              </a:ext>
            </a:extLst>
          </p:cNvPr>
          <p:cNvSpPr/>
          <p:nvPr/>
        </p:nvSpPr>
        <p:spPr>
          <a:xfrm>
            <a:off x="352338" y="1881138"/>
            <a:ext cx="11204356" cy="523220"/>
          </a:xfrm>
          <a:prstGeom prst="rect">
            <a:avLst/>
          </a:prstGeom>
        </p:spPr>
        <p:txBody>
          <a:bodyPr wrap="square">
            <a:spAutoFit/>
          </a:bodyPr>
          <a:lstStyle/>
          <a:p>
            <a:r>
              <a:rPr lang="en-US" sz="2800" b="1" dirty="0">
                <a:solidFill>
                  <a:schemeClr val="accent2"/>
                </a:solidFill>
              </a:rPr>
              <a:t>Solution: </a:t>
            </a:r>
            <a:r>
              <a:rPr lang="en-US" sz="2800" dirty="0"/>
              <a:t>Reformulate in terms of probabilities</a:t>
            </a:r>
          </a:p>
        </p:txBody>
      </p:sp>
    </p:spTree>
    <p:extLst>
      <p:ext uri="{BB962C8B-B14F-4D97-AF65-F5344CB8AC3E}">
        <p14:creationId xmlns:p14="http://schemas.microsoft.com/office/powerpoint/2010/main" val="375330971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237506"/>
            <a:ext cx="12100956" cy="819398"/>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146957" y="130629"/>
            <a:ext cx="11870872" cy="6531428"/>
          </a:xfrm>
          <a:prstGeom prst="rect">
            <a:avLst/>
          </a:pr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endParaRPr>
          </a:p>
        </p:txBody>
      </p:sp>
      <p:sp>
        <p:nvSpPr>
          <p:cNvPr id="3" name="TextBox 2"/>
          <p:cNvSpPr txBox="1"/>
          <p:nvPr/>
        </p:nvSpPr>
        <p:spPr>
          <a:xfrm>
            <a:off x="473529" y="424543"/>
            <a:ext cx="8262257" cy="523220"/>
          </a:xfrm>
          <a:prstGeom prst="rect">
            <a:avLst/>
          </a:prstGeom>
          <a:noFill/>
        </p:spPr>
        <p:txBody>
          <a:bodyPr wrap="square" rtlCol="0">
            <a:spAutoFit/>
          </a:bodyPr>
          <a:lstStyle/>
          <a:p>
            <a:r>
              <a:rPr lang="en-US" sz="2800" dirty="0">
                <a:solidFill>
                  <a:schemeClr val="bg1"/>
                </a:solidFill>
              </a:rPr>
              <a:t>Drawbacks of differential equation models</a:t>
            </a:r>
          </a:p>
        </p:txBody>
      </p:sp>
      <mc:AlternateContent xmlns:mc="http://schemas.openxmlformats.org/markup-compatibility/2006" xmlns:a14="http://schemas.microsoft.com/office/drawing/2010/main">
        <mc:Choice Requires="a14">
          <p:sp>
            <p:nvSpPr>
              <p:cNvPr id="12" name="TextBox 11"/>
              <p:cNvSpPr txBox="1"/>
              <p:nvPr/>
            </p:nvSpPr>
            <p:spPr>
              <a:xfrm>
                <a:off x="2079193" y="2785226"/>
                <a:ext cx="7251257" cy="193899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𝑋</m:t>
                      </m:r>
                      <m:d>
                        <m:dPr>
                          <m:ctrlPr>
                            <a:rPr lang="en-US" sz="2400" i="1">
                              <a:latin typeface="Cambria Math" panose="02040503050406030204" pitchFamily="18" charset="0"/>
                            </a:rPr>
                          </m:ctrlPr>
                        </m:dPr>
                        <m:e>
                          <m:r>
                            <a:rPr lang="en-US" sz="2400" i="1">
                              <a:latin typeface="Cambria Math" panose="02040503050406030204" pitchFamily="18" charset="0"/>
                            </a:rPr>
                            <m:t>𝑡</m:t>
                          </m:r>
                          <m:r>
                            <a:rPr lang="en-US" sz="2400" i="1">
                              <a:latin typeface="Cambria Math" panose="02040503050406030204" pitchFamily="18" charset="0"/>
                            </a:rPr>
                            <m:t>+</m:t>
                          </m:r>
                          <m:r>
                            <m:rPr>
                              <m:sty m:val="p"/>
                            </m:rPr>
                            <a:rPr lang="en-US" sz="2400">
                              <a:latin typeface="Cambria Math" panose="02040503050406030204" pitchFamily="18" charset="0"/>
                            </a:rPr>
                            <m:t>Δ</m:t>
                          </m:r>
                          <m:r>
                            <a:rPr lang="en-US" sz="2400" i="1">
                              <a:latin typeface="Cambria Math" panose="02040503050406030204" pitchFamily="18" charset="0"/>
                            </a:rPr>
                            <m:t>𝑡</m:t>
                          </m:r>
                        </m:e>
                      </m:d>
                      <m:r>
                        <a:rPr lang="en-US" sz="2400" b="0" i="1" smtClean="0">
                          <a:latin typeface="Cambria Math" panose="02040503050406030204" pitchFamily="18" charset="0"/>
                        </a:rPr>
                        <m:t>=</m:t>
                      </m:r>
                      <m:r>
                        <a:rPr lang="en-US" sz="2400" b="0" i="1" smtClean="0">
                          <a:latin typeface="Cambria Math" panose="02040503050406030204" pitchFamily="18" charset="0"/>
                        </a:rPr>
                        <m:t>𝑋</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𝑡</m:t>
                          </m:r>
                        </m:e>
                      </m:d>
                      <m:r>
                        <a:rPr lang="en-US" sz="2400" b="0" i="1" smtClean="0">
                          <a:latin typeface="Cambria Math" panose="02040503050406030204" pitchFamily="18" charset="0"/>
                        </a:rPr>
                        <m:t>−</m:t>
                      </m:r>
                      <m:r>
                        <m:rPr>
                          <m:sty m:val="p"/>
                        </m:rPr>
                        <a:rPr lang="en-US" sz="2400" b="0" i="0" smtClean="0">
                          <a:latin typeface="Cambria Math" panose="02040503050406030204" pitchFamily="18" charset="0"/>
                        </a:rPr>
                        <m:t>Δ</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𝑁</m:t>
                          </m:r>
                        </m:e>
                        <m:sub>
                          <m:r>
                            <a:rPr lang="en-US" sz="2400" b="0" i="1" smtClean="0">
                              <a:latin typeface="Cambria Math" panose="02040503050406030204" pitchFamily="18" charset="0"/>
                            </a:rPr>
                            <m:t>𝑖</m:t>
                          </m:r>
                        </m:sub>
                      </m:sSub>
                    </m:oMath>
                    <m:oMath xmlns:m="http://schemas.openxmlformats.org/officeDocument/2006/math">
                      <m:r>
                        <a:rPr lang="en-US" sz="2400" b="0" i="1" smtClean="0">
                          <a:latin typeface="Cambria Math" panose="02040503050406030204" pitchFamily="18" charset="0"/>
                        </a:rPr>
                        <m:t>𝑌</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𝑡</m:t>
                          </m:r>
                          <m:r>
                            <a:rPr lang="en-US" sz="2400" b="0" i="1" smtClean="0">
                              <a:latin typeface="Cambria Math" panose="02040503050406030204" pitchFamily="18" charset="0"/>
                            </a:rPr>
                            <m:t>+</m:t>
                          </m:r>
                          <m:r>
                            <m:rPr>
                              <m:sty m:val="p"/>
                            </m:rPr>
                            <a:rPr lang="en-US" sz="2400" b="0" i="0" smtClean="0">
                              <a:latin typeface="Cambria Math" panose="02040503050406030204" pitchFamily="18" charset="0"/>
                            </a:rPr>
                            <m:t>Δ</m:t>
                          </m:r>
                          <m:r>
                            <a:rPr lang="en-US" sz="2400" b="0" i="1" smtClean="0">
                              <a:latin typeface="Cambria Math" panose="02040503050406030204" pitchFamily="18" charset="0"/>
                            </a:rPr>
                            <m:t>𝑡</m:t>
                          </m:r>
                        </m:e>
                      </m:d>
                      <m:r>
                        <a:rPr lang="en-US" sz="2400" b="0" i="1" smtClean="0">
                          <a:latin typeface="Cambria Math" panose="02040503050406030204" pitchFamily="18" charset="0"/>
                        </a:rPr>
                        <m:t>=</m:t>
                      </m:r>
                      <m:r>
                        <a:rPr lang="en-US" sz="2400" b="0" i="1" smtClean="0">
                          <a:latin typeface="Cambria Math" panose="02040503050406030204" pitchFamily="18" charset="0"/>
                        </a:rPr>
                        <m:t>𝑌</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𝑡</m:t>
                          </m:r>
                        </m:e>
                      </m:d>
                      <m:r>
                        <a:rPr lang="en-US" sz="2400" b="0" i="1" smtClean="0">
                          <a:latin typeface="Cambria Math" panose="02040503050406030204" pitchFamily="18" charset="0"/>
                        </a:rPr>
                        <m:t>+</m:t>
                      </m:r>
                      <m:r>
                        <m:rPr>
                          <m:sty m:val="p"/>
                        </m:rPr>
                        <a:rPr lang="en-US" sz="2400" b="0" i="0" smtClean="0">
                          <a:latin typeface="Cambria Math" panose="02040503050406030204" pitchFamily="18" charset="0"/>
                        </a:rPr>
                        <m:t>Δ</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𝑁</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m:t>
                      </m:r>
                      <m:r>
                        <m:rPr>
                          <m:sty m:val="p"/>
                        </m:rPr>
                        <a:rPr lang="en-US" sz="2400" b="0" i="0" smtClean="0">
                          <a:latin typeface="Cambria Math" panose="02040503050406030204" pitchFamily="18" charset="0"/>
                        </a:rPr>
                        <m:t>Δ</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𝑁</m:t>
                          </m:r>
                        </m:e>
                        <m:sub>
                          <m:r>
                            <a:rPr lang="en-US" sz="2400" b="0" i="1" smtClean="0">
                              <a:latin typeface="Cambria Math" panose="02040503050406030204" pitchFamily="18" charset="0"/>
                            </a:rPr>
                            <m:t>𝑟</m:t>
                          </m:r>
                        </m:sub>
                      </m:sSub>
                    </m:oMath>
                    <m:oMath xmlns:m="http://schemas.openxmlformats.org/officeDocument/2006/math">
                      <m:r>
                        <a:rPr lang="en-US" sz="2400" b="0" i="1" smtClean="0">
                          <a:latin typeface="Cambria Math" panose="02040503050406030204" pitchFamily="18" charset="0"/>
                        </a:rPr>
                        <m:t>𝑍</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𝑡</m:t>
                          </m:r>
                          <m:r>
                            <a:rPr lang="en-US" sz="2400" b="0" i="1" smtClean="0">
                              <a:latin typeface="Cambria Math" panose="02040503050406030204" pitchFamily="18" charset="0"/>
                            </a:rPr>
                            <m:t>+</m:t>
                          </m:r>
                          <m:r>
                            <m:rPr>
                              <m:sty m:val="p"/>
                            </m:rPr>
                            <a:rPr lang="en-US" sz="2400" b="0" i="0" smtClean="0">
                              <a:latin typeface="Cambria Math" panose="02040503050406030204" pitchFamily="18" charset="0"/>
                            </a:rPr>
                            <m:t>Δ</m:t>
                          </m:r>
                          <m:r>
                            <a:rPr lang="en-US" sz="2400" b="0" i="1" smtClean="0">
                              <a:latin typeface="Cambria Math" panose="02040503050406030204" pitchFamily="18" charset="0"/>
                            </a:rPr>
                            <m:t>𝑡</m:t>
                          </m:r>
                        </m:e>
                      </m:d>
                      <m:r>
                        <a:rPr lang="en-US" sz="2400" b="0" i="1" smtClean="0">
                          <a:latin typeface="Cambria Math" panose="02040503050406030204" pitchFamily="18" charset="0"/>
                        </a:rPr>
                        <m:t>=</m:t>
                      </m:r>
                      <m:r>
                        <a:rPr lang="en-US" sz="2400" b="0" i="1" smtClean="0">
                          <a:latin typeface="Cambria Math" panose="02040503050406030204" pitchFamily="18" charset="0"/>
                        </a:rPr>
                        <m:t>𝑍</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𝑡</m:t>
                          </m:r>
                        </m:e>
                      </m:d>
                      <m:r>
                        <a:rPr lang="en-US" sz="2400" b="0" i="1" smtClean="0">
                          <a:latin typeface="Cambria Math" panose="02040503050406030204" pitchFamily="18" charset="0"/>
                        </a:rPr>
                        <m:t>+</m:t>
                      </m:r>
                      <m:r>
                        <m:rPr>
                          <m:sty m:val="p"/>
                        </m:rPr>
                        <a:rPr lang="en-US" sz="2400" b="0" i="0" smtClean="0">
                          <a:latin typeface="Cambria Math" panose="02040503050406030204" pitchFamily="18" charset="0"/>
                        </a:rPr>
                        <m:t>Δ</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𝑁</m:t>
                          </m:r>
                        </m:e>
                        <m:sub>
                          <m:r>
                            <a:rPr lang="en-US" sz="2400" b="0" i="1" smtClean="0">
                              <a:latin typeface="Cambria Math" panose="02040503050406030204" pitchFamily="18" charset="0"/>
                            </a:rPr>
                            <m:t>𝑟</m:t>
                          </m:r>
                        </m:sub>
                      </m:sSub>
                    </m:oMath>
                  </m:oMathPara>
                </a14:m>
                <a:endParaRPr lang="en-US" sz="2400" b="0" dirty="0"/>
              </a:p>
              <a:p>
                <a:r>
                  <a:rPr lang="en-US" sz="2400" dirty="0"/>
                  <a:t>where</a:t>
                </a:r>
              </a:p>
              <a:p>
                <a:endParaRPr lang="en-US" sz="2400" b="0" dirty="0"/>
              </a:p>
            </p:txBody>
          </p:sp>
        </mc:Choice>
        <mc:Fallback xmlns="">
          <p:sp>
            <p:nvSpPr>
              <p:cNvPr id="12" name="TextBox 11"/>
              <p:cNvSpPr txBox="1">
                <a:spLocks noRot="1" noChangeAspect="1" noMove="1" noResize="1" noEditPoints="1" noAdjustHandles="1" noChangeArrowheads="1" noChangeShapeType="1" noTextEdit="1"/>
              </p:cNvSpPr>
              <p:nvPr/>
            </p:nvSpPr>
            <p:spPr>
              <a:xfrm>
                <a:off x="2079193" y="2785226"/>
                <a:ext cx="7251257" cy="1938992"/>
              </a:xfrm>
              <a:prstGeom prst="rect">
                <a:avLst/>
              </a:prstGeom>
              <a:blipFill>
                <a:blip r:embed="rId3"/>
                <a:stretch>
                  <a:fillRect l="-1261"/>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5D979C99-9999-44B1-9337-C89A9CF0451E}"/>
              </a:ext>
            </a:extLst>
          </p:cNvPr>
          <p:cNvSpPr txBox="1"/>
          <p:nvPr/>
        </p:nvSpPr>
        <p:spPr>
          <a:xfrm>
            <a:off x="352338" y="1225099"/>
            <a:ext cx="11518083" cy="523220"/>
          </a:xfrm>
          <a:prstGeom prst="rect">
            <a:avLst/>
          </a:prstGeom>
          <a:noFill/>
          <a:ln w="50800">
            <a:noFill/>
          </a:ln>
        </p:spPr>
        <p:txBody>
          <a:bodyPr wrap="square" rtlCol="0">
            <a:spAutoFit/>
          </a:bodyPr>
          <a:lstStyle/>
          <a:p>
            <a:r>
              <a:rPr lang="en-US" sz="2800" b="1" dirty="0">
                <a:solidFill>
                  <a:schemeClr val="accent2"/>
                </a:solidFill>
              </a:rPr>
              <a:t>Problem: </a:t>
            </a:r>
            <a:r>
              <a:rPr lang="en-US" sz="2800" dirty="0"/>
              <a:t>Model is deterministic</a:t>
            </a:r>
          </a:p>
        </p:txBody>
      </p:sp>
      <p:sp>
        <p:nvSpPr>
          <p:cNvPr id="8" name="Rectangle 7">
            <a:extLst>
              <a:ext uri="{FF2B5EF4-FFF2-40B4-BE49-F238E27FC236}">
                <a16:creationId xmlns:a16="http://schemas.microsoft.com/office/drawing/2014/main" id="{CB702361-2C25-4D9C-8B7A-8191DC0AB777}"/>
              </a:ext>
            </a:extLst>
          </p:cNvPr>
          <p:cNvSpPr/>
          <p:nvPr/>
        </p:nvSpPr>
        <p:spPr>
          <a:xfrm>
            <a:off x="352338" y="1881138"/>
            <a:ext cx="11204356" cy="523220"/>
          </a:xfrm>
          <a:prstGeom prst="rect">
            <a:avLst/>
          </a:prstGeom>
        </p:spPr>
        <p:txBody>
          <a:bodyPr wrap="square">
            <a:spAutoFit/>
          </a:bodyPr>
          <a:lstStyle/>
          <a:p>
            <a:r>
              <a:rPr lang="en-US" sz="2800" b="1" dirty="0">
                <a:solidFill>
                  <a:schemeClr val="accent2"/>
                </a:solidFill>
              </a:rPr>
              <a:t>Solution: </a:t>
            </a:r>
            <a:r>
              <a:rPr lang="en-US" sz="2800" dirty="0"/>
              <a:t>Reformulate in terms of probabilities</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3500BCA8-4311-4FF4-9403-53FCAFCA8DB6}"/>
                  </a:ext>
                </a:extLst>
              </p:cNvPr>
              <p:cNvSpPr txBox="1"/>
              <p:nvPr/>
            </p:nvSpPr>
            <p:spPr>
              <a:xfrm>
                <a:off x="2861550" y="4043652"/>
                <a:ext cx="7251257" cy="1337097"/>
              </a:xfrm>
              <a:prstGeom prst="rect">
                <a:avLst/>
              </a:prstGeom>
              <a:noFill/>
            </p:spPr>
            <p:txBody>
              <a:bodyPr wrap="square" rtlCol="0">
                <a:spAutoFit/>
              </a:bodyPr>
              <a:lstStyle/>
              <a:p>
                <a:pPr>
                  <a:lnSpc>
                    <a:spcPct val="150000"/>
                  </a:lnSpc>
                </a:pPr>
                <a14:m>
                  <m:oMathPara xmlns:m="http://schemas.openxmlformats.org/officeDocument/2006/math">
                    <m:oMathParaPr>
                      <m:jc m:val="centerGroup"/>
                    </m:oMathParaPr>
                    <m:oMath xmlns:m="http://schemas.openxmlformats.org/officeDocument/2006/math">
                      <m:r>
                        <m:rPr>
                          <m:sty m:val="p"/>
                        </m:rPr>
                        <a:rPr lang="en-US" sz="2400" b="0" i="0" smtClean="0">
                          <a:latin typeface="Cambria Math" panose="02040503050406030204" pitchFamily="18" charset="0"/>
                        </a:rPr>
                        <m:t>Δ</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𝑁</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m:t>
                      </m:r>
                      <m:r>
                        <a:rPr lang="en-US" sz="2400" i="1">
                          <a:latin typeface="Cambria Math" panose="02040503050406030204" pitchFamily="18" charset="0"/>
                        </a:rPr>
                        <m:t>𝐵𝑖𝑛𝑜𝑚𝑖𝑎𝑙</m:t>
                      </m:r>
                      <m:d>
                        <m:dPr>
                          <m:ctrlPr>
                            <a:rPr lang="en-US" sz="2400" i="1">
                              <a:latin typeface="Cambria Math" panose="02040503050406030204" pitchFamily="18" charset="0"/>
                            </a:rPr>
                          </m:ctrlPr>
                        </m:dPr>
                        <m:e>
                          <m:r>
                            <a:rPr lang="en-US" sz="2400" i="1">
                              <a:latin typeface="Cambria Math" panose="02040503050406030204" pitchFamily="18" charset="0"/>
                            </a:rPr>
                            <m:t>𝑛</m:t>
                          </m:r>
                          <m:r>
                            <a:rPr lang="en-US" sz="2400" i="1">
                              <a:latin typeface="Cambria Math" panose="02040503050406030204" pitchFamily="18" charset="0"/>
                            </a:rPr>
                            <m:t>=</m:t>
                          </m:r>
                          <m:r>
                            <a:rPr lang="en-US" sz="2400" i="1">
                              <a:latin typeface="Cambria Math" panose="02040503050406030204" pitchFamily="18" charset="0"/>
                            </a:rPr>
                            <m:t>𝑋</m:t>
                          </m:r>
                          <m:d>
                            <m:dPr>
                              <m:ctrlPr>
                                <a:rPr lang="en-US" sz="2400" i="1">
                                  <a:latin typeface="Cambria Math" panose="02040503050406030204" pitchFamily="18" charset="0"/>
                                </a:rPr>
                              </m:ctrlPr>
                            </m:dPr>
                            <m:e>
                              <m:r>
                                <a:rPr lang="en-US" sz="2400" i="1">
                                  <a:latin typeface="Cambria Math" panose="02040503050406030204" pitchFamily="18" charset="0"/>
                                </a:rPr>
                                <m:t>𝑡</m:t>
                              </m:r>
                            </m:e>
                          </m:d>
                          <m:r>
                            <a:rPr lang="en-US" sz="2400" i="1">
                              <a:latin typeface="Cambria Math" panose="02040503050406030204" pitchFamily="18" charset="0"/>
                            </a:rPr>
                            <m:t>, </m:t>
                          </m:r>
                          <m:r>
                            <a:rPr lang="en-US" sz="2400" i="1">
                              <a:latin typeface="Cambria Math" panose="02040503050406030204" pitchFamily="18" charset="0"/>
                            </a:rPr>
                            <m:t>𝑝</m:t>
                          </m:r>
                          <m:r>
                            <a:rPr lang="en-US" sz="2400" i="1">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𝛽</m:t>
                              </m:r>
                              <m:r>
                                <a:rPr lang="en-US" sz="2400" b="0" i="1" smtClean="0">
                                  <a:latin typeface="Cambria Math" panose="02040503050406030204" pitchFamily="18" charset="0"/>
                                </a:rPr>
                                <m:t>𝑌</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𝑡</m:t>
                                  </m:r>
                                </m:e>
                              </m:d>
                            </m:num>
                            <m:den>
                              <m:r>
                                <a:rPr lang="en-US" sz="2400" b="0" i="1" smtClean="0">
                                  <a:latin typeface="Cambria Math" panose="02040503050406030204" pitchFamily="18" charset="0"/>
                                </a:rPr>
                                <m:t>𝑁</m:t>
                              </m:r>
                            </m:den>
                          </m:f>
                          <m:r>
                            <a:rPr lang="en-US" sz="2400" b="0" i="1" smtClean="0">
                              <a:latin typeface="Cambria Math" panose="02040503050406030204" pitchFamily="18" charset="0"/>
                            </a:rPr>
                            <m:t>∗</m:t>
                          </m:r>
                          <m:r>
                            <m:rPr>
                              <m:sty m:val="p"/>
                            </m:rPr>
                            <a:rPr lang="en-US" sz="2400" b="0" i="0" smtClean="0">
                              <a:latin typeface="Cambria Math" panose="02040503050406030204" pitchFamily="18" charset="0"/>
                            </a:rPr>
                            <m:t>Δ</m:t>
                          </m:r>
                          <m:r>
                            <a:rPr lang="en-US" sz="2400" b="0" i="1" smtClean="0">
                              <a:latin typeface="Cambria Math" panose="02040503050406030204" pitchFamily="18" charset="0"/>
                            </a:rPr>
                            <m:t>𝑡</m:t>
                          </m:r>
                        </m:e>
                      </m:d>
                    </m:oMath>
                  </m:oMathPara>
                </a14:m>
                <a:br>
                  <a:rPr lang="en-US" sz="2400" b="0" i="1" dirty="0">
                    <a:latin typeface="Cambria Math" panose="02040503050406030204" pitchFamily="18" charset="0"/>
                  </a:rPr>
                </a:br>
                <a:endParaRPr lang="en-US" sz="2400" b="0" dirty="0"/>
              </a:p>
            </p:txBody>
          </p:sp>
        </mc:Choice>
        <mc:Fallback xmlns="">
          <p:sp>
            <p:nvSpPr>
              <p:cNvPr id="9" name="TextBox 8">
                <a:extLst>
                  <a:ext uri="{FF2B5EF4-FFF2-40B4-BE49-F238E27FC236}">
                    <a16:creationId xmlns:a16="http://schemas.microsoft.com/office/drawing/2014/main" id="{3500BCA8-4311-4FF4-9403-53FCAFCA8DB6}"/>
                  </a:ext>
                </a:extLst>
              </p:cNvPr>
              <p:cNvSpPr txBox="1">
                <a:spLocks noRot="1" noChangeAspect="1" noMove="1" noResize="1" noEditPoints="1" noAdjustHandles="1" noChangeArrowheads="1" noChangeShapeType="1" noTextEdit="1"/>
              </p:cNvSpPr>
              <p:nvPr/>
            </p:nvSpPr>
            <p:spPr>
              <a:xfrm>
                <a:off x="2861550" y="4043652"/>
                <a:ext cx="7251257" cy="1337097"/>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90F78BC-0A31-4ABF-9CCC-AD22EFD2DE32}"/>
                  </a:ext>
                </a:extLst>
              </p:cNvPr>
              <p:cNvSpPr txBox="1"/>
              <p:nvPr/>
            </p:nvSpPr>
            <p:spPr>
              <a:xfrm>
                <a:off x="2485750" y="5058351"/>
                <a:ext cx="7251257" cy="1200329"/>
              </a:xfrm>
              <a:prstGeom prst="rect">
                <a:avLst/>
              </a:prstGeom>
              <a:noFill/>
            </p:spPr>
            <p:txBody>
              <a:bodyPr wrap="square" rtlCol="0">
                <a:spAutoFit/>
              </a:bodyPr>
              <a:lstStyle/>
              <a:p>
                <a:pPr/>
                <a:br>
                  <a:rPr lang="en-US" sz="2400" b="0" i="1" dirty="0">
                    <a:latin typeface="Cambria Math" panose="02040503050406030204" pitchFamily="18" charset="0"/>
                  </a:rPr>
                </a:br>
                <a14:m>
                  <m:oMathPara xmlns:m="http://schemas.openxmlformats.org/officeDocument/2006/math">
                    <m:oMathParaPr>
                      <m:jc m:val="centerGroup"/>
                    </m:oMathParaPr>
                    <m:oMath xmlns:m="http://schemas.openxmlformats.org/officeDocument/2006/math">
                      <m:r>
                        <m:rPr>
                          <m:sty m:val="p"/>
                        </m:rPr>
                        <a:rPr lang="en-US" sz="2400">
                          <a:latin typeface="Cambria Math" panose="02040503050406030204" pitchFamily="18" charset="0"/>
                        </a:rPr>
                        <m:t>Δ</m:t>
                      </m:r>
                      <m:sSub>
                        <m:sSubPr>
                          <m:ctrlPr>
                            <a:rPr lang="en-US" sz="2400" i="1">
                              <a:latin typeface="Cambria Math" panose="02040503050406030204" pitchFamily="18" charset="0"/>
                            </a:rPr>
                          </m:ctrlPr>
                        </m:sSubPr>
                        <m:e>
                          <m:r>
                            <a:rPr lang="en-US" sz="2400" i="1">
                              <a:latin typeface="Cambria Math" panose="02040503050406030204" pitchFamily="18" charset="0"/>
                            </a:rPr>
                            <m:t>𝑁</m:t>
                          </m:r>
                        </m:e>
                        <m:sub>
                          <m:r>
                            <a:rPr lang="en-US" sz="2400" b="0" i="1" smtClean="0">
                              <a:latin typeface="Cambria Math" panose="02040503050406030204" pitchFamily="18" charset="0"/>
                            </a:rPr>
                            <m:t>𝑟</m:t>
                          </m:r>
                        </m:sub>
                      </m:sSub>
                      <m:r>
                        <a:rPr lang="en-US" sz="2400" i="1">
                          <a:latin typeface="Cambria Math" panose="02040503050406030204" pitchFamily="18" charset="0"/>
                        </a:rPr>
                        <m:t>∼</m:t>
                      </m:r>
                      <m:r>
                        <a:rPr lang="en-US" sz="2400" i="1">
                          <a:latin typeface="Cambria Math" panose="02040503050406030204" pitchFamily="18" charset="0"/>
                        </a:rPr>
                        <m:t>𝐵𝑖𝑛𝑜𝑚𝑖𝑎𝑙</m:t>
                      </m:r>
                      <m:d>
                        <m:dPr>
                          <m:ctrlPr>
                            <a:rPr lang="en-US" sz="2400" i="1">
                              <a:latin typeface="Cambria Math" panose="02040503050406030204" pitchFamily="18" charset="0"/>
                            </a:rPr>
                          </m:ctrlPr>
                        </m:dPr>
                        <m:e>
                          <m:r>
                            <a:rPr lang="en-US" sz="2400" i="1">
                              <a:latin typeface="Cambria Math" panose="02040503050406030204" pitchFamily="18" charset="0"/>
                            </a:rPr>
                            <m:t>𝑛</m:t>
                          </m:r>
                          <m:r>
                            <a:rPr lang="en-US" sz="2400" i="1">
                              <a:latin typeface="Cambria Math" panose="02040503050406030204" pitchFamily="18" charset="0"/>
                            </a:rPr>
                            <m:t>=</m:t>
                          </m:r>
                          <m:r>
                            <a:rPr lang="en-US" sz="2400" b="0" i="1" smtClean="0">
                              <a:latin typeface="Cambria Math" panose="02040503050406030204" pitchFamily="18" charset="0"/>
                            </a:rPr>
                            <m:t>𝑌</m:t>
                          </m:r>
                          <m:d>
                            <m:dPr>
                              <m:ctrlPr>
                                <a:rPr lang="en-US" sz="2400" i="1">
                                  <a:latin typeface="Cambria Math" panose="02040503050406030204" pitchFamily="18" charset="0"/>
                                </a:rPr>
                              </m:ctrlPr>
                            </m:dPr>
                            <m:e>
                              <m:r>
                                <a:rPr lang="en-US" sz="2400" i="1">
                                  <a:latin typeface="Cambria Math" panose="02040503050406030204" pitchFamily="18" charset="0"/>
                                </a:rPr>
                                <m:t>𝑡</m:t>
                              </m:r>
                            </m:e>
                          </m:d>
                          <m:r>
                            <a:rPr lang="en-US" sz="2400" i="1">
                              <a:latin typeface="Cambria Math" panose="02040503050406030204" pitchFamily="18" charset="0"/>
                            </a:rPr>
                            <m:t>, </m:t>
                          </m:r>
                          <m:r>
                            <a:rPr lang="en-US" sz="2400" i="1">
                              <a:latin typeface="Cambria Math" panose="02040503050406030204" pitchFamily="18" charset="0"/>
                            </a:rPr>
                            <m:t>𝑝</m:t>
                          </m:r>
                          <m:r>
                            <a:rPr lang="en-US" sz="2400" i="1">
                              <a:latin typeface="Cambria Math" panose="02040503050406030204" pitchFamily="18" charset="0"/>
                            </a:rPr>
                            <m:t>=</m:t>
                          </m:r>
                          <m:r>
                            <a:rPr lang="en-US" sz="2400" b="0" i="1" smtClean="0">
                              <a:latin typeface="Cambria Math" panose="02040503050406030204" pitchFamily="18" charset="0"/>
                            </a:rPr>
                            <m:t>𝛾</m:t>
                          </m:r>
                          <m:r>
                            <a:rPr lang="en-US" sz="2400" b="0" i="1" smtClean="0">
                              <a:latin typeface="Cambria Math" panose="02040503050406030204" pitchFamily="18" charset="0"/>
                            </a:rPr>
                            <m:t>∗</m:t>
                          </m:r>
                          <m:r>
                            <m:rPr>
                              <m:sty m:val="p"/>
                            </m:rPr>
                            <a:rPr lang="en-US" sz="2400" b="0" i="0" smtClean="0">
                              <a:latin typeface="Cambria Math" panose="02040503050406030204" pitchFamily="18" charset="0"/>
                            </a:rPr>
                            <m:t>Δ</m:t>
                          </m:r>
                          <m:r>
                            <a:rPr lang="en-US" sz="2400" b="0" i="1" smtClean="0">
                              <a:latin typeface="Cambria Math" panose="02040503050406030204" pitchFamily="18" charset="0"/>
                            </a:rPr>
                            <m:t>𝑡</m:t>
                          </m:r>
                        </m:e>
                      </m:d>
                    </m:oMath>
                  </m:oMathPara>
                </a14:m>
                <a:endParaRPr lang="en-US" sz="2400" dirty="0"/>
              </a:p>
              <a:p>
                <a:endParaRPr lang="en-US" sz="2400" b="0" dirty="0"/>
              </a:p>
            </p:txBody>
          </p:sp>
        </mc:Choice>
        <mc:Fallback xmlns="">
          <p:sp>
            <p:nvSpPr>
              <p:cNvPr id="11" name="TextBox 10">
                <a:extLst>
                  <a:ext uri="{FF2B5EF4-FFF2-40B4-BE49-F238E27FC236}">
                    <a16:creationId xmlns:a16="http://schemas.microsoft.com/office/drawing/2014/main" id="{690F78BC-0A31-4ABF-9CCC-AD22EFD2DE32}"/>
                  </a:ext>
                </a:extLst>
              </p:cNvPr>
              <p:cNvSpPr txBox="1">
                <a:spLocks noRot="1" noChangeAspect="1" noMove="1" noResize="1" noEditPoints="1" noAdjustHandles="1" noChangeArrowheads="1" noChangeShapeType="1" noTextEdit="1"/>
              </p:cNvSpPr>
              <p:nvPr/>
            </p:nvSpPr>
            <p:spPr>
              <a:xfrm>
                <a:off x="2485750" y="5058351"/>
                <a:ext cx="7251257" cy="1200329"/>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551484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237506"/>
            <a:ext cx="12100956" cy="819398"/>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146957" y="130629"/>
            <a:ext cx="11870872" cy="6531428"/>
          </a:xfrm>
          <a:prstGeom prst="rect">
            <a:avLst/>
          </a:pr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endParaRPr>
          </a:p>
        </p:txBody>
      </p:sp>
      <p:sp>
        <p:nvSpPr>
          <p:cNvPr id="3" name="TextBox 2"/>
          <p:cNvSpPr txBox="1"/>
          <p:nvPr/>
        </p:nvSpPr>
        <p:spPr>
          <a:xfrm>
            <a:off x="473529" y="424543"/>
            <a:ext cx="8262257" cy="523220"/>
          </a:xfrm>
          <a:prstGeom prst="rect">
            <a:avLst/>
          </a:prstGeom>
          <a:noFill/>
        </p:spPr>
        <p:txBody>
          <a:bodyPr wrap="square" rtlCol="0">
            <a:spAutoFit/>
          </a:bodyPr>
          <a:lstStyle/>
          <a:p>
            <a:r>
              <a:rPr lang="en-US" sz="2800" dirty="0">
                <a:solidFill>
                  <a:schemeClr val="bg1"/>
                </a:solidFill>
              </a:rPr>
              <a:t>Drawbacks of differential equation models</a:t>
            </a:r>
          </a:p>
        </p:txBody>
      </p:sp>
      <p:sp>
        <p:nvSpPr>
          <p:cNvPr id="20" name="TextBox 19"/>
          <p:cNvSpPr txBox="1"/>
          <p:nvPr/>
        </p:nvSpPr>
        <p:spPr>
          <a:xfrm>
            <a:off x="4522214" y="6168277"/>
            <a:ext cx="3147572" cy="400110"/>
          </a:xfrm>
          <a:prstGeom prst="rect">
            <a:avLst/>
          </a:prstGeom>
          <a:noFill/>
          <a:ln w="50800">
            <a:solidFill>
              <a:schemeClr val="accent2"/>
            </a:solidFill>
          </a:ln>
        </p:spPr>
        <p:txBody>
          <a:bodyPr wrap="square" rtlCol="0">
            <a:spAutoFit/>
          </a:bodyPr>
          <a:lstStyle/>
          <a:p>
            <a:pPr algn="ctr"/>
            <a:r>
              <a:rPr lang="en-US" sz="2000" dirty="0">
                <a:hlinkClick r:id="rId3"/>
              </a:rPr>
              <a:t>Stochastic models in Shiny</a:t>
            </a:r>
            <a:endParaRPr lang="en-US" sz="2000" dirty="0"/>
          </a:p>
        </p:txBody>
      </p:sp>
      <p:pic>
        <p:nvPicPr>
          <p:cNvPr id="5" name="Picture 4" descr="RStudio"/>
          <p:cNvPicPr>
            <a:picLocks noChangeAspect="1"/>
          </p:cNvPicPr>
          <p:nvPr/>
        </p:nvPicPr>
        <p:blipFill rotWithShape="1">
          <a:blip r:embed="rId4" cstate="print">
            <a:extLst>
              <a:ext uri="{28A0092B-C50C-407E-A947-70E740481C1C}">
                <a14:useLocalDpi xmlns:a14="http://schemas.microsoft.com/office/drawing/2010/main" val="0"/>
              </a:ext>
            </a:extLst>
          </a:blip>
          <a:srcRect l="6202" t="34815" r="57573" b="23333"/>
          <a:stretch/>
        </p:blipFill>
        <p:spPr>
          <a:xfrm>
            <a:off x="6653583" y="1500258"/>
            <a:ext cx="4958306" cy="4038256"/>
          </a:xfrm>
          <a:prstGeom prst="rect">
            <a:avLst/>
          </a:prstGeom>
          <a:ln>
            <a:solidFill>
              <a:schemeClr val="accent1"/>
            </a:solidFill>
          </a:ln>
        </p:spPr>
      </p:pic>
      <p:pic>
        <p:nvPicPr>
          <p:cNvPr id="6" name="Picture 5" descr="RStudio"/>
          <p:cNvPicPr>
            <a:picLocks noChangeAspect="1"/>
          </p:cNvPicPr>
          <p:nvPr/>
        </p:nvPicPr>
        <p:blipFill rotWithShape="1">
          <a:blip r:embed="rId5" cstate="print">
            <a:extLst>
              <a:ext uri="{28A0092B-C50C-407E-A947-70E740481C1C}">
                <a14:useLocalDpi xmlns:a14="http://schemas.microsoft.com/office/drawing/2010/main" val="0"/>
              </a:ext>
            </a:extLst>
          </a:blip>
          <a:srcRect l="6137" t="23056" r="65665" b="40648"/>
          <a:stretch/>
        </p:blipFill>
        <p:spPr>
          <a:xfrm>
            <a:off x="745049" y="1500258"/>
            <a:ext cx="3859608" cy="3502163"/>
          </a:xfrm>
          <a:prstGeom prst="rect">
            <a:avLst/>
          </a:prstGeom>
          <a:ln>
            <a:solidFill>
              <a:schemeClr val="accent1"/>
            </a:solidFill>
          </a:ln>
        </p:spPr>
      </p:pic>
      <p:sp>
        <p:nvSpPr>
          <p:cNvPr id="7" name="Right Arrow 6"/>
          <p:cNvSpPr/>
          <p:nvPr/>
        </p:nvSpPr>
        <p:spPr>
          <a:xfrm>
            <a:off x="5041127" y="3069203"/>
            <a:ext cx="1216550" cy="81103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8853041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237506"/>
            <a:ext cx="12100956" cy="819398"/>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146957" y="130629"/>
            <a:ext cx="11870872" cy="6531428"/>
          </a:xfrm>
          <a:prstGeom prst="rect">
            <a:avLst/>
          </a:pr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endParaRPr>
          </a:p>
        </p:txBody>
      </p:sp>
      <p:sp>
        <p:nvSpPr>
          <p:cNvPr id="4" name="TextBox 3"/>
          <p:cNvSpPr txBox="1"/>
          <p:nvPr/>
        </p:nvSpPr>
        <p:spPr>
          <a:xfrm>
            <a:off x="473529" y="1163781"/>
            <a:ext cx="10983903" cy="5232202"/>
          </a:xfrm>
          <a:prstGeom prst="rect">
            <a:avLst/>
          </a:prstGeom>
          <a:noFill/>
        </p:spPr>
        <p:txBody>
          <a:bodyPr wrap="square" rtlCol="0">
            <a:spAutoFit/>
          </a:bodyPr>
          <a:lstStyle/>
          <a:p>
            <a:r>
              <a:rPr lang="en-US" sz="2800" b="1" u="sng" dirty="0"/>
              <a:t>Extensions of SIR questions (stochastic):</a:t>
            </a:r>
          </a:p>
          <a:p>
            <a:pPr marL="514350" indent="-514350">
              <a:spcBef>
                <a:spcPts val="1200"/>
              </a:spcBef>
              <a:buFont typeface="+mj-lt"/>
              <a:buAutoNum type="arabicPeriod"/>
            </a:pPr>
            <a:r>
              <a:rPr lang="en-US" sz="2400" dirty="0"/>
              <a:t>Create an outbreak that has a narrow range of uncertainty.</a:t>
            </a:r>
          </a:p>
          <a:p>
            <a:pPr marL="514350" indent="-514350">
              <a:spcBef>
                <a:spcPts val="1200"/>
              </a:spcBef>
              <a:buFont typeface="+mj-lt"/>
              <a:buAutoNum type="arabicPeriod"/>
            </a:pPr>
            <a:endParaRPr lang="en-US" sz="2400" dirty="0"/>
          </a:p>
          <a:p>
            <a:pPr marL="514350" indent="-514350">
              <a:spcBef>
                <a:spcPts val="1200"/>
              </a:spcBef>
              <a:buFont typeface="+mj-lt"/>
              <a:buAutoNum type="arabicPeriod"/>
            </a:pPr>
            <a:r>
              <a:rPr lang="en-US" sz="2400" dirty="0"/>
              <a:t>For an SIS model, can you create an outbreak where the average of the simulations has the fractions of susceptibles and </a:t>
            </a:r>
            <a:r>
              <a:rPr lang="en-US" sz="2400" dirty="0" err="1"/>
              <a:t>infecteds</a:t>
            </a:r>
            <a:r>
              <a:rPr lang="en-US" sz="2400" dirty="0"/>
              <a:t> equal in the long run?</a:t>
            </a:r>
          </a:p>
          <a:p>
            <a:pPr marL="514350" indent="-514350">
              <a:spcBef>
                <a:spcPts val="1200"/>
              </a:spcBef>
              <a:buFont typeface="+mj-lt"/>
              <a:buAutoNum type="arabicPeriod"/>
            </a:pPr>
            <a:endParaRPr lang="en-US" sz="2400" dirty="0"/>
          </a:p>
          <a:p>
            <a:pPr marL="514350" indent="-514350">
              <a:spcBef>
                <a:spcPts val="1200"/>
              </a:spcBef>
              <a:buFont typeface="+mj-lt"/>
              <a:buAutoNum type="arabicPeriod"/>
            </a:pPr>
            <a:r>
              <a:rPr lang="en-US" sz="2400" dirty="0"/>
              <a:t>Can you create a scenario where some realizations have the number of susceptibles increase in the beginning of the outbreak, but eventually all realizations have at most 80% of the population susceptible?</a:t>
            </a:r>
          </a:p>
          <a:p>
            <a:pPr marL="514350" indent="-514350">
              <a:buFont typeface="+mj-lt"/>
              <a:buAutoNum type="arabicPeriod"/>
            </a:pPr>
            <a:endParaRPr lang="en-US" sz="2400" dirty="0"/>
          </a:p>
          <a:p>
            <a:r>
              <a:rPr lang="en-US" sz="2000" b="1" dirty="0"/>
              <a:t>Note:  These simulations may take a while. Try reducing the number of models run at once, simulation duration, and population size.</a:t>
            </a:r>
            <a:endParaRPr lang="en-US" sz="2400" dirty="0"/>
          </a:p>
        </p:txBody>
      </p:sp>
      <p:sp>
        <p:nvSpPr>
          <p:cNvPr id="7" name="TextBox 6"/>
          <p:cNvSpPr txBox="1"/>
          <p:nvPr/>
        </p:nvSpPr>
        <p:spPr>
          <a:xfrm>
            <a:off x="473529" y="424543"/>
            <a:ext cx="8262257" cy="523220"/>
          </a:xfrm>
          <a:prstGeom prst="rect">
            <a:avLst/>
          </a:prstGeom>
          <a:noFill/>
        </p:spPr>
        <p:txBody>
          <a:bodyPr wrap="square" rtlCol="0">
            <a:spAutoFit/>
          </a:bodyPr>
          <a:lstStyle/>
          <a:p>
            <a:r>
              <a:rPr lang="en-US" sz="2800" dirty="0">
                <a:solidFill>
                  <a:schemeClr val="bg1"/>
                </a:solidFill>
              </a:rPr>
              <a:t>Extensions of the SIR model</a:t>
            </a:r>
          </a:p>
        </p:txBody>
      </p:sp>
      <p:sp>
        <p:nvSpPr>
          <p:cNvPr id="9" name="TextBox 8"/>
          <p:cNvSpPr txBox="1"/>
          <p:nvPr/>
        </p:nvSpPr>
        <p:spPr>
          <a:xfrm>
            <a:off x="4522214" y="6163975"/>
            <a:ext cx="3147572" cy="400110"/>
          </a:xfrm>
          <a:prstGeom prst="rect">
            <a:avLst/>
          </a:prstGeom>
          <a:noFill/>
          <a:ln w="50800">
            <a:solidFill>
              <a:schemeClr val="accent2"/>
            </a:solidFill>
          </a:ln>
        </p:spPr>
        <p:txBody>
          <a:bodyPr wrap="square" rtlCol="0">
            <a:spAutoFit/>
          </a:bodyPr>
          <a:lstStyle/>
          <a:p>
            <a:pPr algn="ctr"/>
            <a:r>
              <a:rPr lang="en-US" sz="2000" dirty="0">
                <a:hlinkClick r:id="rId3"/>
              </a:rPr>
              <a:t>Stochastic models in Shiny</a:t>
            </a:r>
            <a:endParaRPr lang="en-US" sz="2000" dirty="0"/>
          </a:p>
        </p:txBody>
      </p:sp>
    </p:spTree>
    <p:extLst>
      <p:ext uri="{BB962C8B-B14F-4D97-AF65-F5344CB8AC3E}">
        <p14:creationId xmlns:p14="http://schemas.microsoft.com/office/powerpoint/2010/main" val="18580577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237506"/>
            <a:ext cx="12100956" cy="819398"/>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146957" y="130629"/>
            <a:ext cx="11870872" cy="6531428"/>
          </a:xfrm>
          <a:prstGeom prst="rect">
            <a:avLst/>
          </a:pr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endParaRPr>
          </a:p>
        </p:txBody>
      </p:sp>
      <p:sp>
        <p:nvSpPr>
          <p:cNvPr id="4" name="TextBox 3"/>
          <p:cNvSpPr txBox="1"/>
          <p:nvPr/>
        </p:nvSpPr>
        <p:spPr>
          <a:xfrm>
            <a:off x="473529" y="1245678"/>
            <a:ext cx="8539701" cy="523220"/>
          </a:xfrm>
          <a:prstGeom prst="rect">
            <a:avLst/>
          </a:prstGeom>
          <a:noFill/>
        </p:spPr>
        <p:txBody>
          <a:bodyPr wrap="square" rtlCol="0">
            <a:spAutoFit/>
          </a:bodyPr>
          <a:lstStyle/>
          <a:p>
            <a:r>
              <a:rPr lang="en-US" sz="2800" b="1" u="sng" dirty="0"/>
              <a:t>Question 3:</a:t>
            </a:r>
          </a:p>
        </p:txBody>
      </p:sp>
      <p:sp>
        <p:nvSpPr>
          <p:cNvPr id="7" name="TextBox 6"/>
          <p:cNvSpPr txBox="1"/>
          <p:nvPr/>
        </p:nvSpPr>
        <p:spPr>
          <a:xfrm>
            <a:off x="473529" y="424543"/>
            <a:ext cx="8262257" cy="523220"/>
          </a:xfrm>
          <a:prstGeom prst="rect">
            <a:avLst/>
          </a:prstGeom>
          <a:noFill/>
        </p:spPr>
        <p:txBody>
          <a:bodyPr wrap="square" rtlCol="0">
            <a:spAutoFit/>
          </a:bodyPr>
          <a:lstStyle/>
          <a:p>
            <a:r>
              <a:rPr lang="en-US" sz="2800" dirty="0">
                <a:solidFill>
                  <a:schemeClr val="bg1"/>
                </a:solidFill>
              </a:rPr>
              <a:t>Extensions of the SIR model</a:t>
            </a:r>
          </a:p>
        </p:txBody>
      </p:sp>
      <p:pic>
        <p:nvPicPr>
          <p:cNvPr id="3" name="Picture 2" descr="C:/Users/bcreiner/Dropbox/Mandy/ASTMH/2019 - Shiny"/>
          <p:cNvPicPr>
            <a:picLocks noChangeAspect="1"/>
          </p:cNvPicPr>
          <p:nvPr/>
        </p:nvPicPr>
        <p:blipFill rotWithShape="1">
          <a:blip r:embed="rId3" cstate="print">
            <a:extLst>
              <a:ext uri="{28A0092B-C50C-407E-A947-70E740481C1C}">
                <a14:useLocalDpi xmlns:a14="http://schemas.microsoft.com/office/drawing/2010/main" val="0"/>
              </a:ext>
            </a:extLst>
          </a:blip>
          <a:srcRect l="17640" t="11144" r="2957" b="9850"/>
          <a:stretch/>
        </p:blipFill>
        <p:spPr>
          <a:xfrm>
            <a:off x="5144509" y="1758220"/>
            <a:ext cx="6730519" cy="4720877"/>
          </a:xfrm>
          <a:prstGeom prst="rect">
            <a:avLst/>
          </a:prstGeom>
        </p:spPr>
      </p:pic>
      <p:pic>
        <p:nvPicPr>
          <p:cNvPr id="8" name="Picture 7" descr="C:/Users/bcreiner/Dropbox/Mandy/ASTMH/2019 - Shiny"/>
          <p:cNvPicPr>
            <a:picLocks noChangeAspect="1"/>
          </p:cNvPicPr>
          <p:nvPr/>
        </p:nvPicPr>
        <p:blipFill rotWithShape="1">
          <a:blip r:embed="rId3" cstate="print">
            <a:extLst>
              <a:ext uri="{28A0092B-C50C-407E-A947-70E740481C1C}">
                <a14:useLocalDpi xmlns:a14="http://schemas.microsoft.com/office/drawing/2010/main" val="0"/>
              </a:ext>
            </a:extLst>
          </a:blip>
          <a:srcRect l="17640" t="25680" r="66864" b="54519"/>
          <a:stretch/>
        </p:blipFill>
        <p:spPr>
          <a:xfrm>
            <a:off x="302251" y="2671649"/>
            <a:ext cx="3892780" cy="3506702"/>
          </a:xfrm>
          <a:prstGeom prst="rect">
            <a:avLst/>
          </a:prstGeom>
          <a:ln w="34925">
            <a:solidFill>
              <a:schemeClr val="accent1"/>
            </a:solidFill>
          </a:ln>
        </p:spPr>
      </p:pic>
      <p:sp>
        <p:nvSpPr>
          <p:cNvPr id="5" name="Rectangle 4"/>
          <p:cNvSpPr/>
          <p:nvPr/>
        </p:nvSpPr>
        <p:spPr>
          <a:xfrm>
            <a:off x="5102604" y="2574458"/>
            <a:ext cx="1100300" cy="1185091"/>
          </a:xfrm>
          <a:prstGeom prst="rect">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p:cNvCxnSpPr/>
          <p:nvPr/>
        </p:nvCxnSpPr>
        <p:spPr>
          <a:xfrm flipH="1">
            <a:off x="302251" y="2574458"/>
            <a:ext cx="4800353" cy="97191"/>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H="1">
            <a:off x="4195031" y="3759549"/>
            <a:ext cx="2007873" cy="2418802"/>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92196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237506"/>
            <a:ext cx="12100956" cy="819398"/>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146957" y="130629"/>
            <a:ext cx="11870872" cy="6531428"/>
          </a:xfrm>
          <a:prstGeom prst="rect">
            <a:avLst/>
          </a:pr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endParaRPr>
          </a:p>
        </p:txBody>
      </p:sp>
      <p:sp>
        <p:nvSpPr>
          <p:cNvPr id="3" name="TextBox 2"/>
          <p:cNvSpPr txBox="1"/>
          <p:nvPr/>
        </p:nvSpPr>
        <p:spPr>
          <a:xfrm>
            <a:off x="473529" y="424543"/>
            <a:ext cx="8262257" cy="523220"/>
          </a:xfrm>
          <a:prstGeom prst="rect">
            <a:avLst/>
          </a:prstGeom>
          <a:noFill/>
        </p:spPr>
        <p:txBody>
          <a:bodyPr wrap="square" rtlCol="0">
            <a:spAutoFit/>
          </a:bodyPr>
          <a:lstStyle/>
          <a:p>
            <a:r>
              <a:rPr lang="en-US" sz="2800" dirty="0">
                <a:solidFill>
                  <a:schemeClr val="bg1"/>
                </a:solidFill>
              </a:rPr>
              <a:t>Drawbacks of differential equation models</a:t>
            </a:r>
          </a:p>
        </p:txBody>
      </p:sp>
      <mc:AlternateContent xmlns:mc="http://schemas.openxmlformats.org/markup-compatibility/2006" xmlns:a14="http://schemas.microsoft.com/office/drawing/2010/main">
        <mc:Choice Requires="a14">
          <p:sp>
            <p:nvSpPr>
              <p:cNvPr id="7" name="TextBox 6"/>
              <p:cNvSpPr txBox="1"/>
              <p:nvPr/>
            </p:nvSpPr>
            <p:spPr>
              <a:xfrm>
                <a:off x="2330864" y="2814642"/>
                <a:ext cx="6916993" cy="104483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𝑋</m:t>
                      </m:r>
                      <m:d>
                        <m:dPr>
                          <m:ctrlPr>
                            <a:rPr lang="en-US" sz="3200" i="1">
                              <a:latin typeface="Cambria Math" panose="02040503050406030204" pitchFamily="18" charset="0"/>
                            </a:rPr>
                          </m:ctrlPr>
                        </m:dPr>
                        <m:e>
                          <m:r>
                            <a:rPr lang="en-US" sz="3200" i="1">
                              <a:latin typeface="Cambria Math" panose="02040503050406030204" pitchFamily="18" charset="0"/>
                            </a:rPr>
                            <m:t>𝑡</m:t>
                          </m:r>
                          <m:r>
                            <a:rPr lang="en-US" sz="3200" i="1">
                              <a:latin typeface="Cambria Math" panose="02040503050406030204" pitchFamily="18" charset="0"/>
                            </a:rPr>
                            <m:t>+</m:t>
                          </m:r>
                          <m:r>
                            <m:rPr>
                              <m:sty m:val="p"/>
                            </m:rPr>
                            <a:rPr lang="en-US" sz="3200">
                              <a:latin typeface="Cambria Math" panose="02040503050406030204" pitchFamily="18" charset="0"/>
                            </a:rPr>
                            <m:t>Δ</m:t>
                          </m:r>
                          <m:r>
                            <a:rPr lang="en-US" sz="3200" i="1">
                              <a:latin typeface="Cambria Math" panose="02040503050406030204" pitchFamily="18" charset="0"/>
                            </a:rPr>
                            <m:t>𝑡</m:t>
                          </m:r>
                        </m:e>
                      </m:d>
                      <m:r>
                        <a:rPr lang="en-US" sz="3200" b="0" i="1" smtClean="0">
                          <a:latin typeface="Cambria Math" panose="02040503050406030204" pitchFamily="18" charset="0"/>
                        </a:rPr>
                        <m:t>−</m:t>
                      </m:r>
                      <m:r>
                        <a:rPr lang="en-US" sz="3200" b="0" i="1" smtClean="0">
                          <a:latin typeface="Cambria Math" panose="02040503050406030204" pitchFamily="18" charset="0"/>
                        </a:rPr>
                        <m:t>𝑋</m:t>
                      </m:r>
                      <m:d>
                        <m:dPr>
                          <m:ctrlPr>
                            <a:rPr lang="en-US" sz="3200" b="0" i="1" smtClean="0">
                              <a:latin typeface="Cambria Math" panose="02040503050406030204" pitchFamily="18" charset="0"/>
                            </a:rPr>
                          </m:ctrlPr>
                        </m:dPr>
                        <m:e>
                          <m:r>
                            <a:rPr lang="en-US" sz="3200" b="0" i="1" smtClean="0">
                              <a:latin typeface="Cambria Math" panose="02040503050406030204" pitchFamily="18" charset="0"/>
                            </a:rPr>
                            <m:t>𝑡</m:t>
                          </m:r>
                        </m:e>
                      </m:d>
                      <m:r>
                        <a:rPr lang="en-US" sz="3200" b="0" i="1" smtClean="0">
                          <a:latin typeface="Cambria Math" panose="02040503050406030204" pitchFamily="18" charset="0"/>
                        </a:rPr>
                        <m:t>=−</m:t>
                      </m:r>
                      <m:f>
                        <m:fPr>
                          <m:ctrlPr>
                            <a:rPr lang="en-US" sz="3200" b="0" i="1" smtClean="0">
                              <a:latin typeface="Cambria Math" panose="02040503050406030204" pitchFamily="18" charset="0"/>
                            </a:rPr>
                          </m:ctrlPr>
                        </m:fPr>
                        <m:num>
                          <m:r>
                            <a:rPr lang="en-US" sz="3200" b="0" i="1" smtClean="0">
                              <a:latin typeface="Cambria Math" panose="02040503050406030204" pitchFamily="18" charset="0"/>
                            </a:rPr>
                            <m:t>𝛽</m:t>
                          </m:r>
                          <m:r>
                            <a:rPr lang="en-US" sz="3200" b="0" i="1" smtClean="0">
                              <a:latin typeface="Cambria Math" panose="02040503050406030204" pitchFamily="18" charset="0"/>
                            </a:rPr>
                            <m:t>𝑋</m:t>
                          </m:r>
                          <m:d>
                            <m:dPr>
                              <m:ctrlPr>
                                <a:rPr lang="en-US" sz="3200" b="0" i="1" smtClean="0">
                                  <a:latin typeface="Cambria Math" panose="02040503050406030204" pitchFamily="18" charset="0"/>
                                </a:rPr>
                              </m:ctrlPr>
                            </m:dPr>
                            <m:e>
                              <m:r>
                                <a:rPr lang="en-US" sz="3200" b="0" i="1" smtClean="0">
                                  <a:latin typeface="Cambria Math" panose="02040503050406030204" pitchFamily="18" charset="0"/>
                                </a:rPr>
                                <m:t>𝑡</m:t>
                              </m:r>
                            </m:e>
                          </m:d>
                          <m:r>
                            <a:rPr lang="en-US" sz="3200" b="0" i="1" smtClean="0">
                              <a:latin typeface="Cambria Math" panose="02040503050406030204" pitchFamily="18" charset="0"/>
                            </a:rPr>
                            <m:t>𝑌</m:t>
                          </m:r>
                          <m:d>
                            <m:dPr>
                              <m:ctrlPr>
                                <a:rPr lang="en-US" sz="3200" b="0" i="1" smtClean="0">
                                  <a:latin typeface="Cambria Math" panose="02040503050406030204" pitchFamily="18" charset="0"/>
                                </a:rPr>
                              </m:ctrlPr>
                            </m:dPr>
                            <m:e>
                              <m:r>
                                <a:rPr lang="en-US" sz="3200" b="0" i="1" smtClean="0">
                                  <a:latin typeface="Cambria Math" panose="02040503050406030204" pitchFamily="18" charset="0"/>
                                </a:rPr>
                                <m:t>𝑡</m:t>
                              </m:r>
                            </m:e>
                          </m:d>
                        </m:num>
                        <m:den>
                          <m:r>
                            <a:rPr lang="en-US" sz="3200" b="0" i="1" smtClean="0">
                              <a:latin typeface="Cambria Math" panose="02040503050406030204" pitchFamily="18" charset="0"/>
                            </a:rPr>
                            <m:t>𝑁</m:t>
                          </m:r>
                        </m:den>
                      </m:f>
                      <m:r>
                        <a:rPr lang="en-US" sz="3200" b="0" i="1" smtClean="0">
                          <a:latin typeface="Cambria Math" panose="02040503050406030204" pitchFamily="18" charset="0"/>
                        </a:rPr>
                        <m:t>∗</m:t>
                      </m:r>
                      <m:r>
                        <m:rPr>
                          <m:sty m:val="p"/>
                        </m:rPr>
                        <a:rPr lang="en-US" sz="3200" b="0" i="0" smtClean="0">
                          <a:latin typeface="Cambria Math" panose="02040503050406030204" pitchFamily="18" charset="0"/>
                        </a:rPr>
                        <m:t>Δ</m:t>
                      </m:r>
                      <m:r>
                        <a:rPr lang="en-US" sz="3200" b="0" i="1" smtClean="0">
                          <a:latin typeface="Cambria Math" panose="02040503050406030204" pitchFamily="18" charset="0"/>
                        </a:rPr>
                        <m:t>𝑡</m:t>
                      </m:r>
                    </m:oMath>
                  </m:oMathPara>
                </a14:m>
                <a:endParaRPr lang="en-US" sz="3200" dirty="0"/>
              </a:p>
            </p:txBody>
          </p:sp>
        </mc:Choice>
        <mc:Fallback xmlns="">
          <p:sp>
            <p:nvSpPr>
              <p:cNvPr id="7" name="TextBox 6"/>
              <p:cNvSpPr txBox="1">
                <a:spLocks noRot="1" noChangeAspect="1" noMove="1" noResize="1" noEditPoints="1" noAdjustHandles="1" noChangeArrowheads="1" noChangeShapeType="1" noTextEdit="1"/>
              </p:cNvSpPr>
              <p:nvPr/>
            </p:nvSpPr>
            <p:spPr>
              <a:xfrm>
                <a:off x="2330864" y="2814642"/>
                <a:ext cx="6916993" cy="1044838"/>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2253822" y="4293732"/>
                <a:ext cx="7593312" cy="104483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𝑋</m:t>
                      </m:r>
                      <m:d>
                        <m:dPr>
                          <m:ctrlPr>
                            <a:rPr lang="en-US" sz="3200" i="1">
                              <a:latin typeface="Cambria Math" panose="02040503050406030204" pitchFamily="18" charset="0"/>
                            </a:rPr>
                          </m:ctrlPr>
                        </m:dPr>
                        <m:e>
                          <m:r>
                            <a:rPr lang="en-US" sz="3200" i="1">
                              <a:latin typeface="Cambria Math" panose="02040503050406030204" pitchFamily="18" charset="0"/>
                            </a:rPr>
                            <m:t>𝑡</m:t>
                          </m:r>
                          <m:r>
                            <a:rPr lang="en-US" sz="3200" i="1">
                              <a:latin typeface="Cambria Math" panose="02040503050406030204" pitchFamily="18" charset="0"/>
                            </a:rPr>
                            <m:t>+</m:t>
                          </m:r>
                          <m:r>
                            <m:rPr>
                              <m:sty m:val="p"/>
                            </m:rPr>
                            <a:rPr lang="en-US" sz="3200">
                              <a:latin typeface="Cambria Math" panose="02040503050406030204" pitchFamily="18" charset="0"/>
                            </a:rPr>
                            <m:t>Δ</m:t>
                          </m:r>
                          <m:r>
                            <a:rPr lang="en-US" sz="3200" i="1">
                              <a:latin typeface="Cambria Math" panose="02040503050406030204" pitchFamily="18" charset="0"/>
                            </a:rPr>
                            <m:t>𝑡</m:t>
                          </m:r>
                        </m:e>
                      </m:d>
                      <m:r>
                        <a:rPr lang="en-US" sz="3200" b="0" i="1" smtClean="0">
                          <a:latin typeface="Cambria Math" panose="02040503050406030204" pitchFamily="18" charset="0"/>
                        </a:rPr>
                        <m:t>−</m:t>
                      </m:r>
                      <m:r>
                        <a:rPr lang="en-US" sz="3200" b="0" i="1" smtClean="0">
                          <a:latin typeface="Cambria Math" panose="02040503050406030204" pitchFamily="18" charset="0"/>
                        </a:rPr>
                        <m:t>𝑋</m:t>
                      </m:r>
                      <m:d>
                        <m:dPr>
                          <m:ctrlPr>
                            <a:rPr lang="en-US" sz="3200" b="0" i="1" smtClean="0">
                              <a:latin typeface="Cambria Math" panose="02040503050406030204" pitchFamily="18" charset="0"/>
                            </a:rPr>
                          </m:ctrlPr>
                        </m:dPr>
                        <m:e>
                          <m:r>
                            <a:rPr lang="en-US" sz="3200" b="0" i="1" smtClean="0">
                              <a:latin typeface="Cambria Math" panose="02040503050406030204" pitchFamily="18" charset="0"/>
                            </a:rPr>
                            <m:t>𝑡</m:t>
                          </m:r>
                        </m:e>
                      </m:d>
                      <m:r>
                        <a:rPr lang="en-US" sz="3200" b="0" i="1" smtClean="0">
                          <a:latin typeface="Cambria Math" panose="02040503050406030204" pitchFamily="18" charset="0"/>
                        </a:rPr>
                        <m:t>=−</m:t>
                      </m:r>
                      <m:f>
                        <m:fPr>
                          <m:ctrlPr>
                            <a:rPr lang="en-US" sz="3200" b="0" i="1" smtClean="0">
                              <a:latin typeface="Cambria Math" panose="02040503050406030204" pitchFamily="18" charset="0"/>
                            </a:rPr>
                          </m:ctrlPr>
                        </m:fPr>
                        <m:num>
                          <m:r>
                            <a:rPr lang="en-US" sz="3200" b="0" i="1" smtClean="0">
                              <a:latin typeface="Cambria Math" panose="02040503050406030204" pitchFamily="18" charset="0"/>
                            </a:rPr>
                            <m:t>𝛽</m:t>
                          </m:r>
                          <m:r>
                            <a:rPr lang="en-US" sz="3200" b="0" i="1" smtClean="0">
                              <a:latin typeface="Cambria Math" panose="02040503050406030204" pitchFamily="18" charset="0"/>
                            </a:rPr>
                            <m:t>(</m:t>
                          </m:r>
                          <m:r>
                            <a:rPr lang="en-US" sz="3200" b="0" i="1" smtClean="0">
                              <a:latin typeface="Cambria Math" panose="02040503050406030204" pitchFamily="18" charset="0"/>
                            </a:rPr>
                            <m:t>𝑡</m:t>
                          </m:r>
                          <m:r>
                            <a:rPr lang="en-US" sz="3200" b="0" i="1" smtClean="0">
                              <a:latin typeface="Cambria Math" panose="02040503050406030204" pitchFamily="18" charset="0"/>
                            </a:rPr>
                            <m:t>)</m:t>
                          </m:r>
                          <m:r>
                            <a:rPr lang="en-US" sz="3200" b="0" i="1" smtClean="0">
                              <a:latin typeface="Cambria Math" panose="02040503050406030204" pitchFamily="18" charset="0"/>
                            </a:rPr>
                            <m:t>𝑋</m:t>
                          </m:r>
                          <m:d>
                            <m:dPr>
                              <m:ctrlPr>
                                <a:rPr lang="en-US" sz="3200" b="0" i="1" smtClean="0">
                                  <a:latin typeface="Cambria Math" panose="02040503050406030204" pitchFamily="18" charset="0"/>
                                </a:rPr>
                              </m:ctrlPr>
                            </m:dPr>
                            <m:e>
                              <m:r>
                                <a:rPr lang="en-US" sz="3200" b="0" i="1" smtClean="0">
                                  <a:latin typeface="Cambria Math" panose="02040503050406030204" pitchFamily="18" charset="0"/>
                                </a:rPr>
                                <m:t>𝑡</m:t>
                              </m:r>
                            </m:e>
                          </m:d>
                          <m:r>
                            <a:rPr lang="en-US" sz="3200" b="0" i="1" smtClean="0">
                              <a:latin typeface="Cambria Math" panose="02040503050406030204" pitchFamily="18" charset="0"/>
                            </a:rPr>
                            <m:t>𝑌</m:t>
                          </m:r>
                          <m:d>
                            <m:dPr>
                              <m:ctrlPr>
                                <a:rPr lang="en-US" sz="3200" b="0" i="1" smtClean="0">
                                  <a:latin typeface="Cambria Math" panose="02040503050406030204" pitchFamily="18" charset="0"/>
                                </a:rPr>
                              </m:ctrlPr>
                            </m:dPr>
                            <m:e>
                              <m:r>
                                <a:rPr lang="en-US" sz="3200" b="0" i="1" smtClean="0">
                                  <a:latin typeface="Cambria Math" panose="02040503050406030204" pitchFamily="18" charset="0"/>
                                </a:rPr>
                                <m:t>𝑡</m:t>
                              </m:r>
                            </m:e>
                          </m:d>
                        </m:num>
                        <m:den>
                          <m:r>
                            <a:rPr lang="en-US" sz="3200" b="0" i="1" smtClean="0">
                              <a:latin typeface="Cambria Math" panose="02040503050406030204" pitchFamily="18" charset="0"/>
                            </a:rPr>
                            <m:t>𝑁</m:t>
                          </m:r>
                        </m:den>
                      </m:f>
                      <m:r>
                        <a:rPr lang="en-US" sz="3200" b="0" i="1" smtClean="0">
                          <a:latin typeface="Cambria Math" panose="02040503050406030204" pitchFamily="18" charset="0"/>
                        </a:rPr>
                        <m:t>∗</m:t>
                      </m:r>
                      <m:r>
                        <m:rPr>
                          <m:sty m:val="p"/>
                        </m:rPr>
                        <a:rPr lang="en-US" sz="3200" b="0" i="0" smtClean="0">
                          <a:latin typeface="Cambria Math" panose="02040503050406030204" pitchFamily="18" charset="0"/>
                        </a:rPr>
                        <m:t>Δ</m:t>
                      </m:r>
                      <m:r>
                        <a:rPr lang="en-US" sz="3200" b="0" i="1" smtClean="0">
                          <a:latin typeface="Cambria Math" panose="02040503050406030204" pitchFamily="18" charset="0"/>
                        </a:rPr>
                        <m:t>𝑡</m:t>
                      </m:r>
                    </m:oMath>
                  </m:oMathPara>
                </a14:m>
                <a:endParaRPr lang="en-US" sz="3200" dirty="0"/>
              </a:p>
            </p:txBody>
          </p:sp>
        </mc:Choice>
        <mc:Fallback xmlns="">
          <p:sp>
            <p:nvSpPr>
              <p:cNvPr id="8" name="TextBox 7"/>
              <p:cNvSpPr txBox="1">
                <a:spLocks noRot="1" noChangeAspect="1" noMove="1" noResize="1" noEditPoints="1" noAdjustHandles="1" noChangeArrowheads="1" noChangeShapeType="1" noTextEdit="1"/>
              </p:cNvSpPr>
              <p:nvPr/>
            </p:nvSpPr>
            <p:spPr>
              <a:xfrm>
                <a:off x="2253822" y="4293732"/>
                <a:ext cx="7593312" cy="1044838"/>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4822770" y="5545951"/>
                <a:ext cx="2100949" cy="707886"/>
              </a:xfrm>
              <a:prstGeom prst="rect">
                <a:avLst/>
              </a:prstGeom>
              <a:noFill/>
              <a:ln w="50800">
                <a:solidFill>
                  <a:schemeClr val="accent2"/>
                </a:solidFill>
              </a:ln>
            </p:spPr>
            <p:txBody>
              <a:bodyPr wrap="square" rtlCol="0">
                <a:spAutoFit/>
              </a:bodyPr>
              <a:lstStyle/>
              <a:p>
                <a:pPr algn="ctr"/>
                <a:r>
                  <a:rPr lang="en-US" sz="2000" dirty="0"/>
                  <a:t>How should </a:t>
                </a:r>
                <a14:m>
                  <m:oMath xmlns:m="http://schemas.openxmlformats.org/officeDocument/2006/math">
                    <m:r>
                      <a:rPr lang="en-US" sz="2000" b="0" i="1" dirty="0" smtClean="0">
                        <a:latin typeface="Cambria Math" panose="02040503050406030204" pitchFamily="18" charset="0"/>
                      </a:rPr>
                      <m:t>𝛽</m:t>
                    </m:r>
                    <m:d>
                      <m:dPr>
                        <m:ctrlPr>
                          <a:rPr lang="en-US" sz="2000" b="0" i="1" dirty="0" smtClean="0">
                            <a:latin typeface="Cambria Math" panose="02040503050406030204" pitchFamily="18" charset="0"/>
                          </a:rPr>
                        </m:ctrlPr>
                      </m:dPr>
                      <m:e>
                        <m:r>
                          <a:rPr lang="en-US" sz="2000" b="0" i="1" dirty="0" smtClean="0">
                            <a:latin typeface="Cambria Math" panose="02040503050406030204" pitchFamily="18" charset="0"/>
                          </a:rPr>
                          <m:t>𝑡</m:t>
                        </m:r>
                      </m:e>
                    </m:d>
                  </m:oMath>
                </a14:m>
                <a:r>
                  <a:rPr lang="en-US" sz="2000" dirty="0"/>
                  <a:t> vary in time?</a:t>
                </a:r>
              </a:p>
            </p:txBody>
          </p:sp>
        </mc:Choice>
        <mc:Fallback xmlns="">
          <p:sp>
            <p:nvSpPr>
              <p:cNvPr id="9" name="TextBox 8"/>
              <p:cNvSpPr txBox="1">
                <a:spLocks noRot="1" noChangeAspect="1" noMove="1" noResize="1" noEditPoints="1" noAdjustHandles="1" noChangeArrowheads="1" noChangeShapeType="1" noTextEdit="1"/>
              </p:cNvSpPr>
              <p:nvPr/>
            </p:nvSpPr>
            <p:spPr>
              <a:xfrm>
                <a:off x="4822770" y="5545951"/>
                <a:ext cx="2100949" cy="707886"/>
              </a:xfrm>
              <a:prstGeom prst="rect">
                <a:avLst/>
              </a:prstGeom>
              <a:blipFill>
                <a:blip r:embed="rId5"/>
                <a:stretch>
                  <a:fillRect t="-1613" b="-10484"/>
                </a:stretch>
              </a:blipFill>
              <a:ln w="50800">
                <a:solidFill>
                  <a:schemeClr val="accent2"/>
                </a:solidFill>
              </a:ln>
            </p:spPr>
            <p:txBody>
              <a:bodyPr/>
              <a:lstStyle/>
              <a:p>
                <a:r>
                  <a:rPr lang="en-US">
                    <a:noFill/>
                  </a:rPr>
                  <a:t> </a:t>
                </a:r>
              </a:p>
            </p:txBody>
          </p:sp>
        </mc:Fallback>
      </mc:AlternateContent>
      <p:sp>
        <p:nvSpPr>
          <p:cNvPr id="11" name="TextBox 10">
            <a:extLst>
              <a:ext uri="{FF2B5EF4-FFF2-40B4-BE49-F238E27FC236}">
                <a16:creationId xmlns:a16="http://schemas.microsoft.com/office/drawing/2014/main" id="{4ABCF04F-52FC-4419-A168-DE9BA61EC0E4}"/>
              </a:ext>
            </a:extLst>
          </p:cNvPr>
          <p:cNvSpPr txBox="1"/>
          <p:nvPr/>
        </p:nvSpPr>
        <p:spPr>
          <a:xfrm>
            <a:off x="352338" y="1225099"/>
            <a:ext cx="11518083" cy="523220"/>
          </a:xfrm>
          <a:prstGeom prst="rect">
            <a:avLst/>
          </a:prstGeom>
          <a:noFill/>
          <a:ln w="50800">
            <a:noFill/>
          </a:ln>
        </p:spPr>
        <p:txBody>
          <a:bodyPr wrap="square" rtlCol="0">
            <a:spAutoFit/>
          </a:bodyPr>
          <a:lstStyle/>
          <a:p>
            <a:r>
              <a:rPr lang="en-US" sz="2800" b="1" dirty="0">
                <a:solidFill>
                  <a:schemeClr val="accent2"/>
                </a:solidFill>
              </a:rPr>
              <a:t>Problem: </a:t>
            </a:r>
            <a:r>
              <a:rPr lang="en-US" sz="2800" dirty="0"/>
              <a:t>Rates are constant in time</a:t>
            </a:r>
          </a:p>
        </p:txBody>
      </p:sp>
      <p:sp>
        <p:nvSpPr>
          <p:cNvPr id="12" name="Rectangle 11">
            <a:extLst>
              <a:ext uri="{FF2B5EF4-FFF2-40B4-BE49-F238E27FC236}">
                <a16:creationId xmlns:a16="http://schemas.microsoft.com/office/drawing/2014/main" id="{46F3CD69-8A6D-4F73-89B9-A3D1EBDE123F}"/>
              </a:ext>
            </a:extLst>
          </p:cNvPr>
          <p:cNvSpPr/>
          <p:nvPr/>
        </p:nvSpPr>
        <p:spPr>
          <a:xfrm>
            <a:off x="352338" y="1881138"/>
            <a:ext cx="11204356" cy="523220"/>
          </a:xfrm>
          <a:prstGeom prst="rect">
            <a:avLst/>
          </a:prstGeom>
        </p:spPr>
        <p:txBody>
          <a:bodyPr wrap="square">
            <a:spAutoFit/>
          </a:bodyPr>
          <a:lstStyle/>
          <a:p>
            <a:r>
              <a:rPr lang="en-US" sz="2800" b="1" dirty="0">
                <a:solidFill>
                  <a:schemeClr val="accent2"/>
                </a:solidFill>
              </a:rPr>
              <a:t>Solution: </a:t>
            </a:r>
            <a:r>
              <a:rPr lang="en-US" sz="2800" dirty="0"/>
              <a:t>Allow rates to change in time</a:t>
            </a:r>
          </a:p>
        </p:txBody>
      </p:sp>
    </p:spTree>
    <p:extLst>
      <p:ext uri="{BB962C8B-B14F-4D97-AF65-F5344CB8AC3E}">
        <p14:creationId xmlns:p14="http://schemas.microsoft.com/office/powerpoint/2010/main" val="3722694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animBg="1"/>
      <p:bldP spid="1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237506"/>
            <a:ext cx="12100956" cy="819398"/>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7B3BDD05-9C39-4E63-A4E7-9B2BEACA6C66}"/>
              </a:ext>
            </a:extLst>
          </p:cNvPr>
          <p:cNvSpPr txBox="1"/>
          <p:nvPr/>
        </p:nvSpPr>
        <p:spPr>
          <a:xfrm>
            <a:off x="484959" y="424543"/>
            <a:ext cx="8262257" cy="523220"/>
          </a:xfrm>
          <a:prstGeom prst="rect">
            <a:avLst/>
          </a:prstGeom>
          <a:noFill/>
        </p:spPr>
        <p:txBody>
          <a:bodyPr wrap="square" rtlCol="0" anchor="t">
            <a:spAutoFit/>
          </a:bodyPr>
          <a:lstStyle/>
          <a:p>
            <a:r>
              <a:rPr lang="en-US" sz="2800" dirty="0">
                <a:solidFill>
                  <a:schemeClr val="bg1"/>
                </a:solidFill>
              </a:rPr>
              <a:t>About IDM</a:t>
            </a:r>
          </a:p>
        </p:txBody>
      </p:sp>
      <p:sp>
        <p:nvSpPr>
          <p:cNvPr id="9" name="Rectangle 8">
            <a:extLst>
              <a:ext uri="{FF2B5EF4-FFF2-40B4-BE49-F238E27FC236}">
                <a16:creationId xmlns:a16="http://schemas.microsoft.com/office/drawing/2014/main" id="{B5F72E8F-255F-4CF7-ACF8-4CAEF496541E}"/>
              </a:ext>
            </a:extLst>
          </p:cNvPr>
          <p:cNvSpPr/>
          <p:nvPr/>
        </p:nvSpPr>
        <p:spPr>
          <a:xfrm>
            <a:off x="146957" y="130628"/>
            <a:ext cx="11870872" cy="6531428"/>
          </a:xfrm>
          <a:prstGeom prst="rect">
            <a:avLst/>
          </a:pr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endParaRPr>
          </a:p>
        </p:txBody>
      </p:sp>
      <p:sp>
        <p:nvSpPr>
          <p:cNvPr id="41" name="TextBox 40">
            <a:extLst>
              <a:ext uri="{FF2B5EF4-FFF2-40B4-BE49-F238E27FC236}">
                <a16:creationId xmlns:a16="http://schemas.microsoft.com/office/drawing/2014/main" id="{62B80F7F-3BB0-47C7-BDB2-EEFD208A1827}"/>
              </a:ext>
            </a:extLst>
          </p:cNvPr>
          <p:cNvSpPr txBox="1"/>
          <p:nvPr/>
        </p:nvSpPr>
        <p:spPr>
          <a:xfrm>
            <a:off x="525517" y="1828154"/>
            <a:ext cx="2136867" cy="4062651"/>
          </a:xfrm>
          <a:prstGeom prst="rect">
            <a:avLst/>
          </a:prstGeom>
          <a:noFill/>
        </p:spPr>
        <p:txBody>
          <a:bodyPr wrap="none" rtlCol="0">
            <a:spAutoFit/>
          </a:bodyPr>
          <a:lstStyle/>
          <a:p>
            <a:r>
              <a:rPr lang="en-US" sz="2400" dirty="0"/>
              <a:t>Malaria</a:t>
            </a:r>
          </a:p>
          <a:p>
            <a:r>
              <a:rPr lang="en-US" sz="2400" dirty="0"/>
              <a:t>Polio</a:t>
            </a:r>
          </a:p>
          <a:p>
            <a:r>
              <a:rPr lang="en-US" sz="2400" dirty="0"/>
              <a:t>TB</a:t>
            </a:r>
          </a:p>
          <a:p>
            <a:r>
              <a:rPr lang="en-US" sz="2400" dirty="0"/>
              <a:t>HIV</a:t>
            </a:r>
          </a:p>
          <a:p>
            <a:r>
              <a:rPr lang="en-US" sz="2400" dirty="0"/>
              <a:t>Typhoid</a:t>
            </a:r>
          </a:p>
          <a:p>
            <a:r>
              <a:rPr lang="en-US" sz="2400" dirty="0"/>
              <a:t>Cholera</a:t>
            </a:r>
          </a:p>
          <a:p>
            <a:r>
              <a:rPr lang="en-US" sz="2400" dirty="0"/>
              <a:t>Epidemics</a:t>
            </a:r>
          </a:p>
          <a:p>
            <a:r>
              <a:rPr lang="en-US" sz="2400" dirty="0"/>
              <a:t>Vaccine Econ</a:t>
            </a:r>
          </a:p>
          <a:p>
            <a:r>
              <a:rPr lang="en-US" sz="2400" dirty="0"/>
              <a:t>Family Planning</a:t>
            </a:r>
          </a:p>
          <a:p>
            <a:r>
              <a:rPr lang="en-US" sz="2400" dirty="0"/>
              <a:t>Applied Math</a:t>
            </a:r>
          </a:p>
          <a:p>
            <a:endParaRPr lang="en-US" dirty="0"/>
          </a:p>
        </p:txBody>
      </p:sp>
      <p:sp>
        <p:nvSpPr>
          <p:cNvPr id="42" name="TextBox 41">
            <a:extLst>
              <a:ext uri="{FF2B5EF4-FFF2-40B4-BE49-F238E27FC236}">
                <a16:creationId xmlns:a16="http://schemas.microsoft.com/office/drawing/2014/main" id="{AB5E883E-B86C-431E-AEAF-8349113E82EC}"/>
              </a:ext>
            </a:extLst>
          </p:cNvPr>
          <p:cNvSpPr txBox="1"/>
          <p:nvPr/>
        </p:nvSpPr>
        <p:spPr>
          <a:xfrm>
            <a:off x="10024089" y="2678275"/>
            <a:ext cx="1879041" cy="2893100"/>
          </a:xfrm>
          <a:prstGeom prst="rect">
            <a:avLst/>
          </a:prstGeom>
          <a:noFill/>
        </p:spPr>
        <p:txBody>
          <a:bodyPr wrap="none" rtlCol="0">
            <a:spAutoFit/>
          </a:bodyPr>
          <a:lstStyle/>
          <a:p>
            <a:r>
              <a:rPr lang="en-US" sz="2400" dirty="0"/>
              <a:t>Model dev</a:t>
            </a:r>
          </a:p>
          <a:p>
            <a:r>
              <a:rPr lang="en-US" sz="2400" dirty="0"/>
              <a:t>Testing</a:t>
            </a:r>
          </a:p>
          <a:p>
            <a:r>
              <a:rPr lang="en-US" sz="2400" dirty="0"/>
              <a:t>UI dev</a:t>
            </a:r>
          </a:p>
          <a:p>
            <a:r>
              <a:rPr lang="en-US" sz="2400" dirty="0"/>
              <a:t>Visualizations</a:t>
            </a:r>
          </a:p>
          <a:p>
            <a:r>
              <a:rPr lang="en-US" sz="2400" dirty="0"/>
              <a:t>HPC </a:t>
            </a:r>
            <a:r>
              <a:rPr lang="en-US" sz="2400" dirty="0" err="1"/>
              <a:t>mgmt</a:t>
            </a:r>
            <a:endParaRPr lang="en-US" sz="2400" dirty="0"/>
          </a:p>
          <a:p>
            <a:r>
              <a:rPr lang="en-US" sz="2400" dirty="0"/>
              <a:t>Python tools</a:t>
            </a:r>
          </a:p>
          <a:p>
            <a:endParaRPr lang="en-US" sz="2000" dirty="0"/>
          </a:p>
          <a:p>
            <a:endParaRPr lang="en-US" dirty="0"/>
          </a:p>
        </p:txBody>
      </p:sp>
      <p:grpSp>
        <p:nvGrpSpPr>
          <p:cNvPr id="50" name="Group 49">
            <a:extLst>
              <a:ext uri="{FF2B5EF4-FFF2-40B4-BE49-F238E27FC236}">
                <a16:creationId xmlns:a16="http://schemas.microsoft.com/office/drawing/2014/main" id="{0E8F7B5C-63EA-40F5-9AB8-E1504A9AECFE}"/>
              </a:ext>
            </a:extLst>
          </p:cNvPr>
          <p:cNvGrpSpPr/>
          <p:nvPr/>
        </p:nvGrpSpPr>
        <p:grpSpPr>
          <a:xfrm>
            <a:off x="1813332" y="999309"/>
            <a:ext cx="8161033" cy="5285113"/>
            <a:chOff x="1813332" y="999309"/>
            <a:chExt cx="8161033" cy="5285113"/>
          </a:xfrm>
        </p:grpSpPr>
        <p:grpSp>
          <p:nvGrpSpPr>
            <p:cNvPr id="48" name="Group 47">
              <a:extLst>
                <a:ext uri="{FF2B5EF4-FFF2-40B4-BE49-F238E27FC236}">
                  <a16:creationId xmlns:a16="http://schemas.microsoft.com/office/drawing/2014/main" id="{E09B4C0B-DD49-4215-BA60-1F3309B40DCE}"/>
                </a:ext>
              </a:extLst>
            </p:cNvPr>
            <p:cNvGrpSpPr/>
            <p:nvPr/>
          </p:nvGrpSpPr>
          <p:grpSpPr>
            <a:xfrm>
              <a:off x="1813332" y="999309"/>
              <a:ext cx="5120640" cy="5120640"/>
              <a:chOff x="1813332" y="999309"/>
              <a:chExt cx="5120640" cy="5120640"/>
            </a:xfrm>
          </p:grpSpPr>
          <p:pic>
            <p:nvPicPr>
              <p:cNvPr id="45" name="Graphic 44" descr="Puzzle">
                <a:extLst>
                  <a:ext uri="{FF2B5EF4-FFF2-40B4-BE49-F238E27FC236}">
                    <a16:creationId xmlns:a16="http://schemas.microsoft.com/office/drawing/2014/main" id="{B0C8C026-69DF-4325-9BF8-3D420CA73BC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8100000">
                <a:off x="1813332" y="999309"/>
                <a:ext cx="5120640" cy="5120640"/>
              </a:xfrm>
              <a:prstGeom prst="rect">
                <a:avLst/>
              </a:prstGeom>
            </p:spPr>
          </p:pic>
          <p:sp>
            <p:nvSpPr>
              <p:cNvPr id="46" name="TextBox 45">
                <a:extLst>
                  <a:ext uri="{FF2B5EF4-FFF2-40B4-BE49-F238E27FC236}">
                    <a16:creationId xmlns:a16="http://schemas.microsoft.com/office/drawing/2014/main" id="{CA948BCB-DF9D-463F-8A28-835FCB0284EF}"/>
                  </a:ext>
                </a:extLst>
              </p:cNvPr>
              <p:cNvSpPr txBox="1"/>
              <p:nvPr/>
            </p:nvSpPr>
            <p:spPr>
              <a:xfrm>
                <a:off x="3519853" y="2450981"/>
                <a:ext cx="1955151" cy="584775"/>
              </a:xfrm>
              <a:prstGeom prst="rect">
                <a:avLst/>
              </a:prstGeom>
              <a:noFill/>
            </p:spPr>
            <p:txBody>
              <a:bodyPr wrap="none" rtlCol="0">
                <a:spAutoFit/>
              </a:bodyPr>
              <a:lstStyle/>
              <a:p>
                <a:r>
                  <a:rPr lang="en-US" sz="3200" b="1" dirty="0">
                    <a:solidFill>
                      <a:schemeClr val="bg1"/>
                    </a:solidFill>
                  </a:rPr>
                  <a:t>RESEARCH</a:t>
                </a:r>
              </a:p>
            </p:txBody>
          </p:sp>
        </p:grpSp>
        <p:grpSp>
          <p:nvGrpSpPr>
            <p:cNvPr id="49" name="Group 48">
              <a:extLst>
                <a:ext uri="{FF2B5EF4-FFF2-40B4-BE49-F238E27FC236}">
                  <a16:creationId xmlns:a16="http://schemas.microsoft.com/office/drawing/2014/main" id="{1A3DC178-7225-4582-9672-990210629E02}"/>
                </a:ext>
              </a:extLst>
            </p:cNvPr>
            <p:cNvGrpSpPr/>
            <p:nvPr/>
          </p:nvGrpSpPr>
          <p:grpSpPr>
            <a:xfrm>
              <a:off x="4853725" y="1163782"/>
              <a:ext cx="5120640" cy="5120640"/>
              <a:chOff x="4938623" y="1191147"/>
              <a:chExt cx="5120640" cy="5120640"/>
            </a:xfrm>
          </p:grpSpPr>
          <p:pic>
            <p:nvPicPr>
              <p:cNvPr id="44" name="Graphic 43" descr="Puzzle">
                <a:extLst>
                  <a:ext uri="{FF2B5EF4-FFF2-40B4-BE49-F238E27FC236}">
                    <a16:creationId xmlns:a16="http://schemas.microsoft.com/office/drawing/2014/main" id="{3E5DA06E-2FB6-4741-8BB8-F0653303885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2700000">
                <a:off x="4938623" y="1191147"/>
                <a:ext cx="5120640" cy="5120640"/>
              </a:xfrm>
              <a:prstGeom prst="rect">
                <a:avLst/>
              </a:prstGeom>
            </p:spPr>
          </p:pic>
          <p:sp>
            <p:nvSpPr>
              <p:cNvPr id="47" name="TextBox 46">
                <a:extLst>
                  <a:ext uri="{FF2B5EF4-FFF2-40B4-BE49-F238E27FC236}">
                    <a16:creationId xmlns:a16="http://schemas.microsoft.com/office/drawing/2014/main" id="{FA5C491E-E0A9-461A-84D1-4615BA3DF45E}"/>
                  </a:ext>
                </a:extLst>
              </p:cNvPr>
              <p:cNvSpPr txBox="1"/>
              <p:nvPr/>
            </p:nvSpPr>
            <p:spPr>
              <a:xfrm>
                <a:off x="6156161" y="3035756"/>
                <a:ext cx="2780698" cy="1077218"/>
              </a:xfrm>
              <a:prstGeom prst="rect">
                <a:avLst/>
              </a:prstGeom>
              <a:noFill/>
            </p:spPr>
            <p:txBody>
              <a:bodyPr wrap="none" rtlCol="0">
                <a:spAutoFit/>
              </a:bodyPr>
              <a:lstStyle/>
              <a:p>
                <a:pPr algn="ctr"/>
                <a:r>
                  <a:rPr lang="en-US" sz="3200" b="1" dirty="0">
                    <a:solidFill>
                      <a:schemeClr val="bg1"/>
                    </a:solidFill>
                  </a:rPr>
                  <a:t>SOFTWARE</a:t>
                </a:r>
              </a:p>
              <a:p>
                <a:pPr algn="ctr"/>
                <a:r>
                  <a:rPr lang="en-US" sz="3200" b="1" dirty="0">
                    <a:solidFill>
                      <a:schemeClr val="bg1"/>
                    </a:solidFill>
                  </a:rPr>
                  <a:t>DEVELOPMENT</a:t>
                </a:r>
              </a:p>
            </p:txBody>
          </p:sp>
        </p:grpSp>
      </p:grpSp>
    </p:spTree>
    <p:extLst>
      <p:ext uri="{BB962C8B-B14F-4D97-AF65-F5344CB8AC3E}">
        <p14:creationId xmlns:p14="http://schemas.microsoft.com/office/powerpoint/2010/main" val="329173561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237506"/>
            <a:ext cx="12100956" cy="819398"/>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146957" y="130629"/>
            <a:ext cx="11870872" cy="6531428"/>
          </a:xfrm>
          <a:prstGeom prst="rect">
            <a:avLst/>
          </a:pr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endParaRPr>
          </a:p>
        </p:txBody>
      </p:sp>
      <p:sp>
        <p:nvSpPr>
          <p:cNvPr id="3" name="TextBox 2"/>
          <p:cNvSpPr txBox="1"/>
          <p:nvPr/>
        </p:nvSpPr>
        <p:spPr>
          <a:xfrm>
            <a:off x="473529" y="424543"/>
            <a:ext cx="8262257" cy="523220"/>
          </a:xfrm>
          <a:prstGeom prst="rect">
            <a:avLst/>
          </a:prstGeom>
          <a:noFill/>
        </p:spPr>
        <p:txBody>
          <a:bodyPr wrap="square" rtlCol="0">
            <a:spAutoFit/>
          </a:bodyPr>
          <a:lstStyle/>
          <a:p>
            <a:r>
              <a:rPr lang="en-US" sz="2800" dirty="0">
                <a:solidFill>
                  <a:schemeClr val="bg1"/>
                </a:solidFill>
              </a:rPr>
              <a:t>Drawbacks of differential equation models</a:t>
            </a:r>
          </a:p>
        </p:txBody>
      </p:sp>
      <mc:AlternateContent xmlns:mc="http://schemas.openxmlformats.org/markup-compatibility/2006" xmlns:a14="http://schemas.microsoft.com/office/drawing/2010/main">
        <mc:Choice Requires="a14">
          <p:sp>
            <p:nvSpPr>
              <p:cNvPr id="8" name="TextBox 7"/>
              <p:cNvSpPr txBox="1"/>
              <p:nvPr/>
            </p:nvSpPr>
            <p:spPr>
              <a:xfrm>
                <a:off x="2052486" y="2814642"/>
                <a:ext cx="7593312" cy="104483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𝑋</m:t>
                      </m:r>
                      <m:d>
                        <m:dPr>
                          <m:ctrlPr>
                            <a:rPr lang="en-US" sz="3200" i="1">
                              <a:latin typeface="Cambria Math" panose="02040503050406030204" pitchFamily="18" charset="0"/>
                            </a:rPr>
                          </m:ctrlPr>
                        </m:dPr>
                        <m:e>
                          <m:r>
                            <a:rPr lang="en-US" sz="3200" i="1">
                              <a:latin typeface="Cambria Math" panose="02040503050406030204" pitchFamily="18" charset="0"/>
                            </a:rPr>
                            <m:t>𝑡</m:t>
                          </m:r>
                          <m:r>
                            <a:rPr lang="en-US" sz="3200" i="1">
                              <a:latin typeface="Cambria Math" panose="02040503050406030204" pitchFamily="18" charset="0"/>
                            </a:rPr>
                            <m:t>+</m:t>
                          </m:r>
                          <m:r>
                            <m:rPr>
                              <m:sty m:val="p"/>
                            </m:rPr>
                            <a:rPr lang="en-US" sz="3200">
                              <a:latin typeface="Cambria Math" panose="02040503050406030204" pitchFamily="18" charset="0"/>
                            </a:rPr>
                            <m:t>Δ</m:t>
                          </m:r>
                          <m:r>
                            <a:rPr lang="en-US" sz="3200" i="1">
                              <a:latin typeface="Cambria Math" panose="02040503050406030204" pitchFamily="18" charset="0"/>
                            </a:rPr>
                            <m:t>𝑡</m:t>
                          </m:r>
                        </m:e>
                      </m:d>
                      <m:r>
                        <a:rPr lang="en-US" sz="3200" b="0" i="1" smtClean="0">
                          <a:latin typeface="Cambria Math" panose="02040503050406030204" pitchFamily="18" charset="0"/>
                        </a:rPr>
                        <m:t>−</m:t>
                      </m:r>
                      <m:r>
                        <a:rPr lang="en-US" sz="3200" b="0" i="1" smtClean="0">
                          <a:latin typeface="Cambria Math" panose="02040503050406030204" pitchFamily="18" charset="0"/>
                        </a:rPr>
                        <m:t>𝑋</m:t>
                      </m:r>
                      <m:d>
                        <m:dPr>
                          <m:ctrlPr>
                            <a:rPr lang="en-US" sz="3200" b="0" i="1" smtClean="0">
                              <a:latin typeface="Cambria Math" panose="02040503050406030204" pitchFamily="18" charset="0"/>
                            </a:rPr>
                          </m:ctrlPr>
                        </m:dPr>
                        <m:e>
                          <m:r>
                            <a:rPr lang="en-US" sz="3200" b="0" i="1" smtClean="0">
                              <a:latin typeface="Cambria Math" panose="02040503050406030204" pitchFamily="18" charset="0"/>
                            </a:rPr>
                            <m:t>𝑡</m:t>
                          </m:r>
                        </m:e>
                      </m:d>
                      <m:r>
                        <a:rPr lang="en-US" sz="3200" b="0" i="1" smtClean="0">
                          <a:latin typeface="Cambria Math" panose="02040503050406030204" pitchFamily="18" charset="0"/>
                        </a:rPr>
                        <m:t>=−</m:t>
                      </m:r>
                      <m:f>
                        <m:fPr>
                          <m:ctrlPr>
                            <a:rPr lang="en-US" sz="3200" b="0" i="1" smtClean="0">
                              <a:latin typeface="Cambria Math" panose="02040503050406030204" pitchFamily="18" charset="0"/>
                            </a:rPr>
                          </m:ctrlPr>
                        </m:fPr>
                        <m:num>
                          <m:r>
                            <a:rPr lang="en-US" sz="3200" b="0" i="1" smtClean="0">
                              <a:latin typeface="Cambria Math" panose="02040503050406030204" pitchFamily="18" charset="0"/>
                            </a:rPr>
                            <m:t>𝛽</m:t>
                          </m:r>
                          <m:r>
                            <a:rPr lang="en-US" sz="3200" b="0" i="1" smtClean="0">
                              <a:latin typeface="Cambria Math" panose="02040503050406030204" pitchFamily="18" charset="0"/>
                            </a:rPr>
                            <m:t>(</m:t>
                          </m:r>
                          <m:r>
                            <a:rPr lang="en-US" sz="3200" b="0" i="1" smtClean="0">
                              <a:latin typeface="Cambria Math" panose="02040503050406030204" pitchFamily="18" charset="0"/>
                            </a:rPr>
                            <m:t>𝑡</m:t>
                          </m:r>
                          <m:r>
                            <a:rPr lang="en-US" sz="3200" b="0" i="1" smtClean="0">
                              <a:latin typeface="Cambria Math" panose="02040503050406030204" pitchFamily="18" charset="0"/>
                            </a:rPr>
                            <m:t>)</m:t>
                          </m:r>
                          <m:r>
                            <a:rPr lang="en-US" sz="3200" b="0" i="1" smtClean="0">
                              <a:latin typeface="Cambria Math" panose="02040503050406030204" pitchFamily="18" charset="0"/>
                            </a:rPr>
                            <m:t>𝑋</m:t>
                          </m:r>
                          <m:d>
                            <m:dPr>
                              <m:ctrlPr>
                                <a:rPr lang="en-US" sz="3200" b="0" i="1" smtClean="0">
                                  <a:latin typeface="Cambria Math" panose="02040503050406030204" pitchFamily="18" charset="0"/>
                                </a:rPr>
                              </m:ctrlPr>
                            </m:dPr>
                            <m:e>
                              <m:r>
                                <a:rPr lang="en-US" sz="3200" b="0" i="1" smtClean="0">
                                  <a:latin typeface="Cambria Math" panose="02040503050406030204" pitchFamily="18" charset="0"/>
                                </a:rPr>
                                <m:t>𝑡</m:t>
                              </m:r>
                            </m:e>
                          </m:d>
                          <m:r>
                            <a:rPr lang="en-US" sz="3200" b="0" i="1" smtClean="0">
                              <a:latin typeface="Cambria Math" panose="02040503050406030204" pitchFamily="18" charset="0"/>
                            </a:rPr>
                            <m:t>𝑌</m:t>
                          </m:r>
                          <m:d>
                            <m:dPr>
                              <m:ctrlPr>
                                <a:rPr lang="en-US" sz="3200" b="0" i="1" smtClean="0">
                                  <a:latin typeface="Cambria Math" panose="02040503050406030204" pitchFamily="18" charset="0"/>
                                </a:rPr>
                              </m:ctrlPr>
                            </m:dPr>
                            <m:e>
                              <m:r>
                                <a:rPr lang="en-US" sz="3200" b="0" i="1" smtClean="0">
                                  <a:latin typeface="Cambria Math" panose="02040503050406030204" pitchFamily="18" charset="0"/>
                                </a:rPr>
                                <m:t>𝑡</m:t>
                              </m:r>
                            </m:e>
                          </m:d>
                        </m:num>
                        <m:den>
                          <m:r>
                            <a:rPr lang="en-US" sz="3200" b="0" i="1" smtClean="0">
                              <a:latin typeface="Cambria Math" panose="02040503050406030204" pitchFamily="18" charset="0"/>
                            </a:rPr>
                            <m:t>𝑁</m:t>
                          </m:r>
                        </m:den>
                      </m:f>
                      <m:r>
                        <a:rPr lang="en-US" sz="3200" b="0" i="1" smtClean="0">
                          <a:latin typeface="Cambria Math" panose="02040503050406030204" pitchFamily="18" charset="0"/>
                        </a:rPr>
                        <m:t>∗</m:t>
                      </m:r>
                      <m:r>
                        <m:rPr>
                          <m:sty m:val="p"/>
                        </m:rPr>
                        <a:rPr lang="en-US" sz="3200" b="0" i="0" smtClean="0">
                          <a:latin typeface="Cambria Math" panose="02040503050406030204" pitchFamily="18" charset="0"/>
                        </a:rPr>
                        <m:t>Δ</m:t>
                      </m:r>
                      <m:r>
                        <a:rPr lang="en-US" sz="3200" b="0" i="1" smtClean="0">
                          <a:latin typeface="Cambria Math" panose="02040503050406030204" pitchFamily="18" charset="0"/>
                        </a:rPr>
                        <m:t>𝑡</m:t>
                      </m:r>
                    </m:oMath>
                  </m:oMathPara>
                </a14:m>
                <a:endParaRPr lang="en-US" sz="3200" dirty="0"/>
              </a:p>
            </p:txBody>
          </p:sp>
        </mc:Choice>
        <mc:Fallback xmlns="">
          <p:sp>
            <p:nvSpPr>
              <p:cNvPr id="8" name="TextBox 7"/>
              <p:cNvSpPr txBox="1">
                <a:spLocks noRot="1" noChangeAspect="1" noMove="1" noResize="1" noEditPoints="1" noAdjustHandles="1" noChangeArrowheads="1" noChangeShapeType="1" noTextEdit="1"/>
              </p:cNvSpPr>
              <p:nvPr/>
            </p:nvSpPr>
            <p:spPr>
              <a:xfrm>
                <a:off x="2052486" y="2814642"/>
                <a:ext cx="7593312" cy="1044838"/>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p:cNvSpPr txBox="1"/>
              <p:nvPr/>
            </p:nvSpPr>
            <p:spPr>
              <a:xfrm>
                <a:off x="2052486" y="3859480"/>
                <a:ext cx="7593312" cy="119891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𝛽</m:t>
                      </m:r>
                      <m:d>
                        <m:dPr>
                          <m:ctrlPr>
                            <a:rPr lang="en-US" sz="3200" b="0" i="1" smtClean="0">
                              <a:latin typeface="Cambria Math" panose="02040503050406030204" pitchFamily="18" charset="0"/>
                            </a:rPr>
                          </m:ctrlPr>
                        </m:dPr>
                        <m:e>
                          <m:r>
                            <a:rPr lang="en-US" sz="3200" b="0" i="1" smtClean="0">
                              <a:latin typeface="Cambria Math" panose="02040503050406030204" pitchFamily="18" charset="0"/>
                            </a:rPr>
                            <m:t>𝑡</m:t>
                          </m:r>
                        </m:e>
                      </m:d>
                      <m:r>
                        <a:rPr lang="en-US" sz="3200" b="0" i="1" smtClean="0">
                          <a:latin typeface="Cambria Math" panose="02040503050406030204" pitchFamily="18" charset="0"/>
                        </a:rPr>
                        <m:t>=</m:t>
                      </m:r>
                      <m:r>
                        <a:rPr lang="en-US" sz="3200" b="0" i="1" smtClean="0">
                          <a:latin typeface="Cambria Math" panose="02040503050406030204" pitchFamily="18" charset="0"/>
                        </a:rPr>
                        <m:t>𝛽</m:t>
                      </m:r>
                      <m:r>
                        <a:rPr lang="en-US" sz="3200" b="0" i="1" smtClean="0">
                          <a:latin typeface="Cambria Math" panose="02040503050406030204" pitchFamily="18" charset="0"/>
                        </a:rPr>
                        <m:t>∗</m:t>
                      </m:r>
                      <m:func>
                        <m:funcPr>
                          <m:ctrlPr>
                            <a:rPr lang="en-US" sz="3200" b="0" i="1" smtClean="0">
                              <a:latin typeface="Cambria Math" panose="02040503050406030204" pitchFamily="18" charset="0"/>
                            </a:rPr>
                          </m:ctrlPr>
                        </m:funcPr>
                        <m:fName>
                          <m:r>
                            <m:rPr>
                              <m:sty m:val="p"/>
                            </m:rPr>
                            <a:rPr lang="en-US" sz="3200" b="0" i="0" smtClean="0">
                              <a:latin typeface="Cambria Math" panose="02040503050406030204" pitchFamily="18" charset="0"/>
                            </a:rPr>
                            <m:t>sin</m:t>
                          </m:r>
                        </m:fName>
                        <m:e>
                          <m:d>
                            <m:dPr>
                              <m:ctrlPr>
                                <a:rPr lang="en-US" sz="3200" b="0" i="1" smtClean="0">
                                  <a:latin typeface="Cambria Math" panose="02040503050406030204" pitchFamily="18" charset="0"/>
                                </a:rPr>
                              </m:ctrlPr>
                            </m:dPr>
                            <m:e>
                              <m:f>
                                <m:fPr>
                                  <m:ctrlPr>
                                    <a:rPr lang="en-US" sz="3200" b="0" i="1" smtClean="0">
                                      <a:latin typeface="Cambria Math" panose="02040503050406030204" pitchFamily="18" charset="0"/>
                                    </a:rPr>
                                  </m:ctrlPr>
                                </m:fPr>
                                <m:num>
                                  <m:r>
                                    <a:rPr lang="en-US" sz="3200" b="0" i="1" smtClean="0">
                                      <a:latin typeface="Cambria Math" panose="02040503050406030204" pitchFamily="18" charset="0"/>
                                    </a:rPr>
                                    <m:t>2</m:t>
                                  </m:r>
                                  <m:r>
                                    <a:rPr lang="en-US" sz="3200" b="0" i="1" smtClean="0">
                                      <a:latin typeface="Cambria Math" panose="02040503050406030204" pitchFamily="18" charset="0"/>
                                    </a:rPr>
                                    <m:t>𝜋</m:t>
                                  </m:r>
                                  <m:r>
                                    <a:rPr lang="en-US" sz="3200" b="0" i="1" smtClean="0">
                                      <a:latin typeface="Cambria Math" panose="02040503050406030204" pitchFamily="18" charset="0"/>
                                    </a:rPr>
                                    <m:t>𝑡</m:t>
                                  </m:r>
                                </m:num>
                                <m:den>
                                  <m:r>
                                    <a:rPr lang="en-US" sz="3200" b="0" i="1" smtClean="0">
                                      <a:latin typeface="Cambria Math" panose="02040503050406030204" pitchFamily="18" charset="0"/>
                                    </a:rPr>
                                    <m:t>365</m:t>
                                  </m:r>
                                </m:den>
                              </m:f>
                              <m:r>
                                <a:rPr lang="en-US" sz="3200" b="0" i="1" smtClean="0">
                                  <a:latin typeface="Cambria Math" panose="02040503050406030204" pitchFamily="18" charset="0"/>
                                </a:rPr>
                                <m:t>+</m:t>
                              </m:r>
                              <m:r>
                                <a:rPr lang="en-US" sz="3200" b="0" i="1" smtClean="0">
                                  <a:latin typeface="Cambria Math" panose="02040503050406030204" pitchFamily="18" charset="0"/>
                                </a:rPr>
                                <m:t>h</m:t>
                              </m:r>
                            </m:e>
                          </m:d>
                        </m:e>
                      </m:func>
                    </m:oMath>
                  </m:oMathPara>
                </a14:m>
                <a:endParaRPr lang="en-US" sz="3200" dirty="0"/>
              </a:p>
            </p:txBody>
          </p:sp>
        </mc:Choice>
        <mc:Fallback xmlns="">
          <p:sp>
            <p:nvSpPr>
              <p:cNvPr id="11" name="TextBox 10"/>
              <p:cNvSpPr txBox="1">
                <a:spLocks noRot="1" noChangeAspect="1" noMove="1" noResize="1" noEditPoints="1" noAdjustHandles="1" noChangeArrowheads="1" noChangeShapeType="1" noTextEdit="1"/>
              </p:cNvSpPr>
              <p:nvPr/>
            </p:nvSpPr>
            <p:spPr>
              <a:xfrm>
                <a:off x="2052486" y="3859480"/>
                <a:ext cx="7593312" cy="1198918"/>
              </a:xfrm>
              <a:prstGeom prst="rect">
                <a:avLst/>
              </a:prstGeom>
              <a:blipFill>
                <a:blip r:embed="rId4"/>
                <a:stretch>
                  <a:fillRect/>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CCAC1D9B-A115-4E3B-8CE6-CF249C35BEFE}"/>
              </a:ext>
            </a:extLst>
          </p:cNvPr>
          <p:cNvSpPr txBox="1"/>
          <p:nvPr/>
        </p:nvSpPr>
        <p:spPr>
          <a:xfrm>
            <a:off x="352338" y="1225099"/>
            <a:ext cx="11518083" cy="523220"/>
          </a:xfrm>
          <a:prstGeom prst="rect">
            <a:avLst/>
          </a:prstGeom>
          <a:noFill/>
          <a:ln w="50800">
            <a:noFill/>
          </a:ln>
        </p:spPr>
        <p:txBody>
          <a:bodyPr wrap="square" rtlCol="0">
            <a:spAutoFit/>
          </a:bodyPr>
          <a:lstStyle/>
          <a:p>
            <a:r>
              <a:rPr lang="en-US" sz="2800" b="1" dirty="0">
                <a:solidFill>
                  <a:schemeClr val="accent2"/>
                </a:solidFill>
              </a:rPr>
              <a:t>Problem: </a:t>
            </a:r>
            <a:r>
              <a:rPr lang="en-US" sz="2800" dirty="0"/>
              <a:t>Rates are constant in time</a:t>
            </a:r>
          </a:p>
        </p:txBody>
      </p:sp>
      <p:sp>
        <p:nvSpPr>
          <p:cNvPr id="12" name="Rectangle 11">
            <a:extLst>
              <a:ext uri="{FF2B5EF4-FFF2-40B4-BE49-F238E27FC236}">
                <a16:creationId xmlns:a16="http://schemas.microsoft.com/office/drawing/2014/main" id="{4E69A5D3-C412-4471-BD7B-9D742CBAEA99}"/>
              </a:ext>
            </a:extLst>
          </p:cNvPr>
          <p:cNvSpPr/>
          <p:nvPr/>
        </p:nvSpPr>
        <p:spPr>
          <a:xfrm>
            <a:off x="352338" y="1881138"/>
            <a:ext cx="11204356" cy="523220"/>
          </a:xfrm>
          <a:prstGeom prst="rect">
            <a:avLst/>
          </a:prstGeom>
        </p:spPr>
        <p:txBody>
          <a:bodyPr wrap="square">
            <a:spAutoFit/>
          </a:bodyPr>
          <a:lstStyle/>
          <a:p>
            <a:r>
              <a:rPr lang="en-US" sz="2800" b="1" dirty="0">
                <a:solidFill>
                  <a:schemeClr val="accent2"/>
                </a:solidFill>
              </a:rPr>
              <a:t>Solution: </a:t>
            </a:r>
            <a:r>
              <a:rPr lang="en-US" sz="2800" dirty="0"/>
              <a:t>Allow rates to change in time</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2BA03500-75FC-42F5-8F89-7FBAE6A29708}"/>
                  </a:ext>
                </a:extLst>
              </p:cNvPr>
              <p:cNvSpPr txBox="1"/>
              <p:nvPr/>
            </p:nvSpPr>
            <p:spPr>
              <a:xfrm>
                <a:off x="2052486" y="5133363"/>
                <a:ext cx="7593312"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3200" i="1">
                          <a:latin typeface="Cambria Math" panose="02040503050406030204" pitchFamily="18" charset="0"/>
                        </a:rPr>
                        <m:t>𝛽</m:t>
                      </m:r>
                      <m:d>
                        <m:dPr>
                          <m:ctrlPr>
                            <a:rPr lang="en-US" sz="3200" i="1">
                              <a:latin typeface="Cambria Math" panose="02040503050406030204" pitchFamily="18" charset="0"/>
                            </a:rPr>
                          </m:ctrlPr>
                        </m:dPr>
                        <m:e>
                          <m:r>
                            <a:rPr lang="en-US" sz="3200" i="1">
                              <a:latin typeface="Cambria Math" panose="02040503050406030204" pitchFamily="18" charset="0"/>
                            </a:rPr>
                            <m:t>𝑡</m:t>
                          </m:r>
                        </m:e>
                      </m:d>
                      <m:r>
                        <a:rPr lang="en-US" sz="3200" i="1">
                          <a:latin typeface="Cambria Math" panose="02040503050406030204" pitchFamily="18" charset="0"/>
                        </a:rPr>
                        <m:t>=</m:t>
                      </m:r>
                      <m:r>
                        <a:rPr lang="en-US" sz="3200" i="1">
                          <a:latin typeface="Cambria Math" panose="02040503050406030204" pitchFamily="18" charset="0"/>
                        </a:rPr>
                        <m:t>𝛽</m:t>
                      </m:r>
                      <m:r>
                        <a:rPr lang="en-US" sz="3200" i="1">
                          <a:latin typeface="Cambria Math" panose="02040503050406030204" pitchFamily="18" charset="0"/>
                        </a:rPr>
                        <m:t>∗</m:t>
                      </m:r>
                      <m:r>
                        <a:rPr lang="en-US" sz="3200" i="1">
                          <a:latin typeface="Cambria Math" panose="02040503050406030204" pitchFamily="18" charset="0"/>
                        </a:rPr>
                        <m:t>𝑓</m:t>
                      </m:r>
                      <m:r>
                        <a:rPr lang="en-US" sz="3200" i="1">
                          <a:latin typeface="Cambria Math" panose="02040503050406030204" pitchFamily="18" charset="0"/>
                        </a:rPr>
                        <m:t>(</m:t>
                      </m:r>
                      <m:r>
                        <a:rPr lang="en-US" sz="3200" i="1">
                          <a:latin typeface="Cambria Math" panose="02040503050406030204" pitchFamily="18" charset="0"/>
                        </a:rPr>
                        <m:t>𝑤𝑒𝑎𝑡h𝑒𝑟</m:t>
                      </m:r>
                      <m:r>
                        <a:rPr lang="en-US" sz="3200" i="1">
                          <a:latin typeface="Cambria Math" panose="02040503050406030204" pitchFamily="18" charset="0"/>
                        </a:rPr>
                        <m:t>)</m:t>
                      </m:r>
                    </m:oMath>
                  </m:oMathPara>
                </a14:m>
                <a:endParaRPr lang="en-US" sz="3200" dirty="0"/>
              </a:p>
            </p:txBody>
          </p:sp>
        </mc:Choice>
        <mc:Fallback xmlns="">
          <p:sp>
            <p:nvSpPr>
              <p:cNvPr id="13" name="TextBox 12">
                <a:extLst>
                  <a:ext uri="{FF2B5EF4-FFF2-40B4-BE49-F238E27FC236}">
                    <a16:creationId xmlns:a16="http://schemas.microsoft.com/office/drawing/2014/main" id="{2BA03500-75FC-42F5-8F89-7FBAE6A29708}"/>
                  </a:ext>
                </a:extLst>
              </p:cNvPr>
              <p:cNvSpPr txBox="1">
                <a:spLocks noRot="1" noChangeAspect="1" noMove="1" noResize="1" noEditPoints="1" noAdjustHandles="1" noChangeArrowheads="1" noChangeShapeType="1" noTextEdit="1"/>
              </p:cNvSpPr>
              <p:nvPr/>
            </p:nvSpPr>
            <p:spPr>
              <a:xfrm>
                <a:off x="2052486" y="5133363"/>
                <a:ext cx="7593312" cy="584775"/>
              </a:xfrm>
              <a:prstGeom prst="rect">
                <a:avLst/>
              </a:prstGeom>
              <a:blipFill>
                <a:blip r:embed="rId5"/>
                <a:stretch>
                  <a:fillRect/>
                </a:stretch>
              </a:blipFill>
            </p:spPr>
            <p:txBody>
              <a:bodyPr/>
              <a:lstStyle/>
              <a:p>
                <a:r>
                  <a:rPr lang="en-US">
                    <a:noFill/>
                  </a:rPr>
                  <a:t> </a:t>
                </a:r>
              </a:p>
            </p:txBody>
          </p:sp>
        </mc:Fallback>
      </mc:AlternateContent>
      <p:sp>
        <p:nvSpPr>
          <p:cNvPr id="14" name="TextBox 13">
            <a:extLst>
              <a:ext uri="{FF2B5EF4-FFF2-40B4-BE49-F238E27FC236}">
                <a16:creationId xmlns:a16="http://schemas.microsoft.com/office/drawing/2014/main" id="{D7A82300-14B8-41BC-9CAC-B6C5C49A8B7C}"/>
              </a:ext>
            </a:extLst>
          </p:cNvPr>
          <p:cNvSpPr txBox="1"/>
          <p:nvPr/>
        </p:nvSpPr>
        <p:spPr>
          <a:xfrm>
            <a:off x="3462715" y="5793103"/>
            <a:ext cx="4068385" cy="584775"/>
          </a:xfrm>
          <a:prstGeom prst="rect">
            <a:avLst/>
          </a:prstGeom>
          <a:noFill/>
        </p:spPr>
        <p:txBody>
          <a:bodyPr wrap="square" rtlCol="0">
            <a:spAutoFit/>
          </a:bodyPr>
          <a:lstStyle/>
          <a:p>
            <a:r>
              <a:rPr lang="en-US" sz="3200" dirty="0"/>
              <a:t>		Etc…</a:t>
            </a:r>
          </a:p>
        </p:txBody>
      </p:sp>
    </p:spTree>
    <p:extLst>
      <p:ext uri="{BB962C8B-B14F-4D97-AF65-F5344CB8AC3E}">
        <p14:creationId xmlns:p14="http://schemas.microsoft.com/office/powerpoint/2010/main" val="1877782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p:bldP spid="14"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237506"/>
            <a:ext cx="12100956" cy="819398"/>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146957" y="130629"/>
            <a:ext cx="11870872" cy="6531428"/>
          </a:xfrm>
          <a:prstGeom prst="rect">
            <a:avLst/>
          </a:pr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endParaRPr>
          </a:p>
        </p:txBody>
      </p:sp>
      <p:sp>
        <p:nvSpPr>
          <p:cNvPr id="3" name="TextBox 2"/>
          <p:cNvSpPr txBox="1"/>
          <p:nvPr/>
        </p:nvSpPr>
        <p:spPr>
          <a:xfrm>
            <a:off x="473529" y="424543"/>
            <a:ext cx="8262257" cy="523220"/>
          </a:xfrm>
          <a:prstGeom prst="rect">
            <a:avLst/>
          </a:prstGeom>
          <a:noFill/>
        </p:spPr>
        <p:txBody>
          <a:bodyPr wrap="square" rtlCol="0">
            <a:spAutoFit/>
          </a:bodyPr>
          <a:lstStyle/>
          <a:p>
            <a:r>
              <a:rPr lang="en-US" sz="2800" dirty="0">
                <a:solidFill>
                  <a:schemeClr val="bg1"/>
                </a:solidFill>
              </a:rPr>
              <a:t>Drawbacks of differential equation models</a:t>
            </a:r>
          </a:p>
        </p:txBody>
      </p:sp>
      <p:sp>
        <p:nvSpPr>
          <p:cNvPr id="6" name="TextBox 5">
            <a:extLst>
              <a:ext uri="{FF2B5EF4-FFF2-40B4-BE49-F238E27FC236}">
                <a16:creationId xmlns:a16="http://schemas.microsoft.com/office/drawing/2014/main" id="{1E8A8C74-1582-48EB-8175-9FBEB929389C}"/>
              </a:ext>
            </a:extLst>
          </p:cNvPr>
          <p:cNvSpPr txBox="1"/>
          <p:nvPr/>
        </p:nvSpPr>
        <p:spPr>
          <a:xfrm>
            <a:off x="352338" y="1225099"/>
            <a:ext cx="11518083" cy="523220"/>
          </a:xfrm>
          <a:prstGeom prst="rect">
            <a:avLst/>
          </a:prstGeom>
          <a:noFill/>
          <a:ln w="50800">
            <a:noFill/>
          </a:ln>
        </p:spPr>
        <p:txBody>
          <a:bodyPr wrap="square" rtlCol="0">
            <a:spAutoFit/>
          </a:bodyPr>
          <a:lstStyle/>
          <a:p>
            <a:r>
              <a:rPr lang="en-US" sz="2800" b="1" dirty="0">
                <a:solidFill>
                  <a:schemeClr val="accent2"/>
                </a:solidFill>
              </a:rPr>
              <a:t>Problem: </a:t>
            </a:r>
            <a:r>
              <a:rPr lang="en-US" sz="2800" dirty="0"/>
              <a:t>Populations are homogenous</a:t>
            </a:r>
          </a:p>
        </p:txBody>
      </p:sp>
      <p:sp>
        <p:nvSpPr>
          <p:cNvPr id="8" name="Rectangle 7">
            <a:extLst>
              <a:ext uri="{FF2B5EF4-FFF2-40B4-BE49-F238E27FC236}">
                <a16:creationId xmlns:a16="http://schemas.microsoft.com/office/drawing/2014/main" id="{07FBEED9-E9EA-4CAA-88C0-FA4099B2245F}"/>
              </a:ext>
            </a:extLst>
          </p:cNvPr>
          <p:cNvSpPr/>
          <p:nvPr/>
        </p:nvSpPr>
        <p:spPr>
          <a:xfrm>
            <a:off x="352338" y="1881138"/>
            <a:ext cx="11204356" cy="523220"/>
          </a:xfrm>
          <a:prstGeom prst="rect">
            <a:avLst/>
          </a:prstGeom>
        </p:spPr>
        <p:txBody>
          <a:bodyPr wrap="square">
            <a:spAutoFit/>
          </a:bodyPr>
          <a:lstStyle/>
          <a:p>
            <a:r>
              <a:rPr lang="en-US" sz="2800" b="1" dirty="0">
                <a:solidFill>
                  <a:schemeClr val="accent2"/>
                </a:solidFill>
              </a:rPr>
              <a:t>Solution: </a:t>
            </a:r>
            <a:r>
              <a:rPr lang="en-US" sz="2800" dirty="0"/>
              <a:t>Introduce even more equations…</a:t>
            </a:r>
          </a:p>
        </p:txBody>
      </p:sp>
    </p:spTree>
    <p:extLst>
      <p:ext uri="{BB962C8B-B14F-4D97-AF65-F5344CB8AC3E}">
        <p14:creationId xmlns:p14="http://schemas.microsoft.com/office/powerpoint/2010/main" val="1941919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237506"/>
            <a:ext cx="12100956" cy="819398"/>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146957" y="130629"/>
            <a:ext cx="11870872" cy="6531428"/>
          </a:xfrm>
          <a:prstGeom prst="rect">
            <a:avLst/>
          </a:pr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endParaRPr>
          </a:p>
        </p:txBody>
      </p:sp>
      <p:sp>
        <p:nvSpPr>
          <p:cNvPr id="3" name="TextBox 2"/>
          <p:cNvSpPr txBox="1"/>
          <p:nvPr/>
        </p:nvSpPr>
        <p:spPr>
          <a:xfrm>
            <a:off x="473529" y="424543"/>
            <a:ext cx="8262257" cy="523220"/>
          </a:xfrm>
          <a:prstGeom prst="rect">
            <a:avLst/>
          </a:prstGeom>
          <a:noFill/>
        </p:spPr>
        <p:txBody>
          <a:bodyPr wrap="square" rtlCol="0">
            <a:spAutoFit/>
          </a:bodyPr>
          <a:lstStyle/>
          <a:p>
            <a:r>
              <a:rPr lang="en-US" sz="2800" dirty="0">
                <a:solidFill>
                  <a:schemeClr val="bg1"/>
                </a:solidFill>
              </a:rPr>
              <a:t>Drawbacks of differential equation models</a:t>
            </a:r>
          </a:p>
        </p:txBody>
      </p:sp>
      <p:sp>
        <p:nvSpPr>
          <p:cNvPr id="6" name="Rectangle: Rounded Corners 5">
            <a:extLst>
              <a:ext uri="{FF2B5EF4-FFF2-40B4-BE49-F238E27FC236}">
                <a16:creationId xmlns:a16="http://schemas.microsoft.com/office/drawing/2014/main" id="{199FC41B-F136-4723-85D9-14FC6AAF3EC3}"/>
              </a:ext>
            </a:extLst>
          </p:cNvPr>
          <p:cNvSpPr/>
          <p:nvPr/>
        </p:nvSpPr>
        <p:spPr>
          <a:xfrm>
            <a:off x="1932708" y="1288630"/>
            <a:ext cx="2189018" cy="704018"/>
          </a:xfrm>
          <a:prstGeom prst="roundRect">
            <a:avLst/>
          </a:prstGeom>
          <a:solidFill>
            <a:srgbClr val="7EBA56"/>
          </a:solidFill>
          <a:ln w="285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Susceptible</a:t>
            </a:r>
          </a:p>
        </p:txBody>
      </p:sp>
      <p:sp>
        <p:nvSpPr>
          <p:cNvPr id="8" name="Rectangle: Rounded Corners 6">
            <a:extLst>
              <a:ext uri="{FF2B5EF4-FFF2-40B4-BE49-F238E27FC236}">
                <a16:creationId xmlns:a16="http://schemas.microsoft.com/office/drawing/2014/main" id="{116772CA-E7E3-40CE-AF17-1D506399576E}"/>
              </a:ext>
            </a:extLst>
          </p:cNvPr>
          <p:cNvSpPr/>
          <p:nvPr/>
        </p:nvSpPr>
        <p:spPr>
          <a:xfrm>
            <a:off x="4955969" y="1288630"/>
            <a:ext cx="2189018" cy="704018"/>
          </a:xfrm>
          <a:prstGeom prst="roundRect">
            <a:avLst/>
          </a:prstGeom>
          <a:solidFill>
            <a:srgbClr val="EF8D4B"/>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Infectious</a:t>
            </a:r>
          </a:p>
        </p:txBody>
      </p:sp>
      <p:sp>
        <p:nvSpPr>
          <p:cNvPr id="9" name="Rectangle: Rounded Corners 7">
            <a:extLst>
              <a:ext uri="{FF2B5EF4-FFF2-40B4-BE49-F238E27FC236}">
                <a16:creationId xmlns:a16="http://schemas.microsoft.com/office/drawing/2014/main" id="{DEB71EF9-35AA-49C1-BE95-6713286D126B}"/>
              </a:ext>
            </a:extLst>
          </p:cNvPr>
          <p:cNvSpPr/>
          <p:nvPr/>
        </p:nvSpPr>
        <p:spPr>
          <a:xfrm>
            <a:off x="7979230" y="1288630"/>
            <a:ext cx="2189018" cy="704018"/>
          </a:xfrm>
          <a:prstGeom prst="roundRect">
            <a:avLst/>
          </a:prstGeom>
          <a:solidFill>
            <a:srgbClr val="70A8DA"/>
          </a:solidFill>
          <a:ln w="28575">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Recovered</a:t>
            </a:r>
          </a:p>
        </p:txBody>
      </p:sp>
      <p:cxnSp>
        <p:nvCxnSpPr>
          <p:cNvPr id="11" name="Straight Arrow Connector 10">
            <a:extLst>
              <a:ext uri="{FF2B5EF4-FFF2-40B4-BE49-F238E27FC236}">
                <a16:creationId xmlns:a16="http://schemas.microsoft.com/office/drawing/2014/main" id="{2CBC36B9-A242-4951-B69A-303DEE7775B4}"/>
              </a:ext>
            </a:extLst>
          </p:cNvPr>
          <p:cNvCxnSpPr>
            <a:stCxn id="6" idx="3"/>
            <a:endCxn id="8" idx="1"/>
          </p:cNvCxnSpPr>
          <p:nvPr/>
        </p:nvCxnSpPr>
        <p:spPr>
          <a:xfrm>
            <a:off x="4121726" y="1640639"/>
            <a:ext cx="83424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E99DC06D-DACA-486A-955F-A447FF158499}"/>
              </a:ext>
            </a:extLst>
          </p:cNvPr>
          <p:cNvCxnSpPr/>
          <p:nvPr/>
        </p:nvCxnSpPr>
        <p:spPr>
          <a:xfrm>
            <a:off x="7144987" y="1640639"/>
            <a:ext cx="83424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2641271A-BDE7-4737-88F5-9548224AC78E}"/>
              </a:ext>
            </a:extLst>
          </p:cNvPr>
          <p:cNvGrpSpPr/>
          <p:nvPr/>
        </p:nvGrpSpPr>
        <p:grpSpPr>
          <a:xfrm>
            <a:off x="1932708" y="2766261"/>
            <a:ext cx="8235540" cy="704018"/>
            <a:chOff x="1537855" y="1537855"/>
            <a:chExt cx="8235540" cy="1177636"/>
          </a:xfrm>
        </p:grpSpPr>
        <p:sp>
          <p:nvSpPr>
            <p:cNvPr id="15" name="Rectangle: Rounded Corners 25">
              <a:extLst>
                <a:ext uri="{FF2B5EF4-FFF2-40B4-BE49-F238E27FC236}">
                  <a16:creationId xmlns:a16="http://schemas.microsoft.com/office/drawing/2014/main" id="{A4758AF1-F453-481C-A999-FDBD41F823B3}"/>
                </a:ext>
              </a:extLst>
            </p:cNvPr>
            <p:cNvSpPr/>
            <p:nvPr/>
          </p:nvSpPr>
          <p:spPr>
            <a:xfrm>
              <a:off x="1537855" y="1537855"/>
              <a:ext cx="2189018" cy="1177636"/>
            </a:xfrm>
            <a:prstGeom prst="roundRect">
              <a:avLst/>
            </a:prstGeom>
            <a:solidFill>
              <a:srgbClr val="7EBA56"/>
            </a:solidFill>
            <a:ln w="285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Susceptible</a:t>
              </a:r>
            </a:p>
          </p:txBody>
        </p:sp>
        <p:sp>
          <p:nvSpPr>
            <p:cNvPr id="16" name="Rectangle: Rounded Corners 26">
              <a:extLst>
                <a:ext uri="{FF2B5EF4-FFF2-40B4-BE49-F238E27FC236}">
                  <a16:creationId xmlns:a16="http://schemas.microsoft.com/office/drawing/2014/main" id="{59FBFD3B-C2D2-4347-9EAB-A64A1EA7A6BA}"/>
                </a:ext>
              </a:extLst>
            </p:cNvPr>
            <p:cNvSpPr/>
            <p:nvPr/>
          </p:nvSpPr>
          <p:spPr>
            <a:xfrm>
              <a:off x="4561116" y="1537855"/>
              <a:ext cx="2189018" cy="1177636"/>
            </a:xfrm>
            <a:prstGeom prst="roundRect">
              <a:avLst/>
            </a:prstGeom>
            <a:solidFill>
              <a:srgbClr val="EF8D4B"/>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Infectious</a:t>
              </a:r>
            </a:p>
          </p:txBody>
        </p:sp>
        <p:sp>
          <p:nvSpPr>
            <p:cNvPr id="17" name="Rectangle: Rounded Corners 27">
              <a:extLst>
                <a:ext uri="{FF2B5EF4-FFF2-40B4-BE49-F238E27FC236}">
                  <a16:creationId xmlns:a16="http://schemas.microsoft.com/office/drawing/2014/main" id="{BF797D26-EC12-46FA-87E7-CB2517C835AE}"/>
                </a:ext>
              </a:extLst>
            </p:cNvPr>
            <p:cNvSpPr/>
            <p:nvPr/>
          </p:nvSpPr>
          <p:spPr>
            <a:xfrm>
              <a:off x="7584377" y="1537855"/>
              <a:ext cx="2189018" cy="1177636"/>
            </a:xfrm>
            <a:prstGeom prst="roundRect">
              <a:avLst/>
            </a:prstGeom>
            <a:solidFill>
              <a:srgbClr val="70A8DA"/>
            </a:solidFill>
            <a:ln w="28575">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Recovered</a:t>
              </a:r>
            </a:p>
          </p:txBody>
        </p:sp>
        <p:cxnSp>
          <p:nvCxnSpPr>
            <p:cNvPr id="18" name="Straight Arrow Connector 17">
              <a:extLst>
                <a:ext uri="{FF2B5EF4-FFF2-40B4-BE49-F238E27FC236}">
                  <a16:creationId xmlns:a16="http://schemas.microsoft.com/office/drawing/2014/main" id="{A7EDAEC7-BB91-4D7B-8AA3-A1BF082EF3BC}"/>
                </a:ext>
              </a:extLst>
            </p:cNvPr>
            <p:cNvCxnSpPr>
              <a:stCxn id="15" idx="3"/>
              <a:endCxn id="16" idx="1"/>
            </p:cNvCxnSpPr>
            <p:nvPr/>
          </p:nvCxnSpPr>
          <p:spPr>
            <a:xfrm>
              <a:off x="3726873" y="2126673"/>
              <a:ext cx="83424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7F1C51B7-1569-420F-9869-757AA2117235}"/>
                </a:ext>
              </a:extLst>
            </p:cNvPr>
            <p:cNvCxnSpPr/>
            <p:nvPr/>
          </p:nvCxnSpPr>
          <p:spPr>
            <a:xfrm>
              <a:off x="6750134" y="2126673"/>
              <a:ext cx="83424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cxnSp>
        <p:nvCxnSpPr>
          <p:cNvPr id="20" name="Straight Arrow Connector 19">
            <a:extLst>
              <a:ext uri="{FF2B5EF4-FFF2-40B4-BE49-F238E27FC236}">
                <a16:creationId xmlns:a16="http://schemas.microsoft.com/office/drawing/2014/main" id="{6594B62A-2143-471B-BF33-B0CF4E04D472}"/>
              </a:ext>
            </a:extLst>
          </p:cNvPr>
          <p:cNvCxnSpPr>
            <a:cxnSpLocks/>
          </p:cNvCxnSpPr>
          <p:nvPr/>
        </p:nvCxnSpPr>
        <p:spPr>
          <a:xfrm flipH="1">
            <a:off x="4121726" y="1974036"/>
            <a:ext cx="848591" cy="775425"/>
          </a:xfrm>
          <a:prstGeom prst="straightConnector1">
            <a:avLst/>
          </a:prstGeom>
          <a:ln w="38100">
            <a:solidFill>
              <a:srgbClr val="FF0000"/>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4BD8402A-D20E-4BA2-B03C-020E1AB0BE90}"/>
              </a:ext>
            </a:extLst>
          </p:cNvPr>
          <p:cNvCxnSpPr>
            <a:cxnSpLocks/>
          </p:cNvCxnSpPr>
          <p:nvPr/>
        </p:nvCxnSpPr>
        <p:spPr>
          <a:xfrm flipH="1" flipV="1">
            <a:off x="4121726" y="1992649"/>
            <a:ext cx="848590" cy="774539"/>
          </a:xfrm>
          <a:prstGeom prst="straightConnector1">
            <a:avLst/>
          </a:prstGeom>
          <a:ln w="38100">
            <a:solidFill>
              <a:srgbClr val="FF0000"/>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7B21452A-273B-43A6-B5D6-F847DA8F52B3}"/>
              </a:ext>
            </a:extLst>
          </p:cNvPr>
          <p:cNvSpPr txBox="1"/>
          <p:nvPr/>
        </p:nvSpPr>
        <p:spPr>
          <a:xfrm>
            <a:off x="473529" y="1409806"/>
            <a:ext cx="1311728" cy="461665"/>
          </a:xfrm>
          <a:prstGeom prst="rect">
            <a:avLst/>
          </a:prstGeom>
          <a:noFill/>
        </p:spPr>
        <p:txBody>
          <a:bodyPr wrap="square" rtlCol="0">
            <a:spAutoFit/>
          </a:bodyPr>
          <a:lstStyle/>
          <a:p>
            <a:r>
              <a:rPr lang="en-US" sz="2400" b="1" dirty="0"/>
              <a:t>Children</a:t>
            </a:r>
          </a:p>
        </p:txBody>
      </p:sp>
      <p:sp>
        <p:nvSpPr>
          <p:cNvPr id="24" name="TextBox 23">
            <a:extLst>
              <a:ext uri="{FF2B5EF4-FFF2-40B4-BE49-F238E27FC236}">
                <a16:creationId xmlns:a16="http://schemas.microsoft.com/office/drawing/2014/main" id="{F6659631-14AA-45EB-9814-6C97D496E117}"/>
              </a:ext>
            </a:extLst>
          </p:cNvPr>
          <p:cNvSpPr txBox="1"/>
          <p:nvPr/>
        </p:nvSpPr>
        <p:spPr>
          <a:xfrm>
            <a:off x="473529" y="2887437"/>
            <a:ext cx="1311728" cy="461665"/>
          </a:xfrm>
          <a:prstGeom prst="rect">
            <a:avLst/>
          </a:prstGeom>
          <a:noFill/>
        </p:spPr>
        <p:txBody>
          <a:bodyPr wrap="square" rtlCol="0">
            <a:spAutoFit/>
          </a:bodyPr>
          <a:lstStyle/>
          <a:p>
            <a:r>
              <a:rPr lang="en-US" sz="2400" b="1" dirty="0"/>
              <a:t>Adults</a:t>
            </a:r>
          </a:p>
        </p:txBody>
      </p:sp>
    </p:spTree>
    <p:extLst>
      <p:ext uri="{BB962C8B-B14F-4D97-AF65-F5344CB8AC3E}">
        <p14:creationId xmlns:p14="http://schemas.microsoft.com/office/powerpoint/2010/main" val="270044831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237506"/>
            <a:ext cx="12100956" cy="819398"/>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146957" y="130629"/>
            <a:ext cx="11870872" cy="6531428"/>
          </a:xfrm>
          <a:prstGeom prst="rect">
            <a:avLst/>
          </a:pr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endParaRPr>
          </a:p>
        </p:txBody>
      </p:sp>
      <p:sp>
        <p:nvSpPr>
          <p:cNvPr id="3" name="TextBox 2"/>
          <p:cNvSpPr txBox="1"/>
          <p:nvPr/>
        </p:nvSpPr>
        <p:spPr>
          <a:xfrm>
            <a:off x="473529" y="424543"/>
            <a:ext cx="8262257" cy="523220"/>
          </a:xfrm>
          <a:prstGeom prst="rect">
            <a:avLst/>
          </a:prstGeom>
          <a:noFill/>
        </p:spPr>
        <p:txBody>
          <a:bodyPr wrap="square" rtlCol="0">
            <a:spAutoFit/>
          </a:bodyPr>
          <a:lstStyle/>
          <a:p>
            <a:r>
              <a:rPr lang="en-US" sz="2800" dirty="0">
                <a:solidFill>
                  <a:schemeClr val="bg1"/>
                </a:solidFill>
              </a:rPr>
              <a:t>Drawbacks of differential equation models</a:t>
            </a:r>
          </a:p>
        </p:txBody>
      </p:sp>
      <p:sp>
        <p:nvSpPr>
          <p:cNvPr id="6" name="Rectangle: Rounded Corners 5">
            <a:extLst>
              <a:ext uri="{FF2B5EF4-FFF2-40B4-BE49-F238E27FC236}">
                <a16:creationId xmlns:a16="http://schemas.microsoft.com/office/drawing/2014/main" id="{199FC41B-F136-4723-85D9-14FC6AAF3EC3}"/>
              </a:ext>
            </a:extLst>
          </p:cNvPr>
          <p:cNvSpPr/>
          <p:nvPr/>
        </p:nvSpPr>
        <p:spPr>
          <a:xfrm>
            <a:off x="1932708" y="1288630"/>
            <a:ext cx="2189018" cy="704018"/>
          </a:xfrm>
          <a:prstGeom prst="roundRect">
            <a:avLst/>
          </a:prstGeom>
          <a:solidFill>
            <a:srgbClr val="7EBA56"/>
          </a:solidFill>
          <a:ln w="285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Susceptible</a:t>
            </a:r>
          </a:p>
        </p:txBody>
      </p:sp>
      <p:sp>
        <p:nvSpPr>
          <p:cNvPr id="8" name="Rectangle: Rounded Corners 6">
            <a:extLst>
              <a:ext uri="{FF2B5EF4-FFF2-40B4-BE49-F238E27FC236}">
                <a16:creationId xmlns:a16="http://schemas.microsoft.com/office/drawing/2014/main" id="{116772CA-E7E3-40CE-AF17-1D506399576E}"/>
              </a:ext>
            </a:extLst>
          </p:cNvPr>
          <p:cNvSpPr/>
          <p:nvPr/>
        </p:nvSpPr>
        <p:spPr>
          <a:xfrm>
            <a:off x="4955969" y="1288630"/>
            <a:ext cx="2189018" cy="704018"/>
          </a:xfrm>
          <a:prstGeom prst="roundRect">
            <a:avLst/>
          </a:prstGeom>
          <a:solidFill>
            <a:srgbClr val="EF8D4B"/>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Infectious</a:t>
            </a:r>
          </a:p>
        </p:txBody>
      </p:sp>
      <p:sp>
        <p:nvSpPr>
          <p:cNvPr id="9" name="Rectangle: Rounded Corners 7">
            <a:extLst>
              <a:ext uri="{FF2B5EF4-FFF2-40B4-BE49-F238E27FC236}">
                <a16:creationId xmlns:a16="http://schemas.microsoft.com/office/drawing/2014/main" id="{DEB71EF9-35AA-49C1-BE95-6713286D126B}"/>
              </a:ext>
            </a:extLst>
          </p:cNvPr>
          <p:cNvSpPr/>
          <p:nvPr/>
        </p:nvSpPr>
        <p:spPr>
          <a:xfrm>
            <a:off x="7979230" y="1288630"/>
            <a:ext cx="2189018" cy="704018"/>
          </a:xfrm>
          <a:prstGeom prst="roundRect">
            <a:avLst/>
          </a:prstGeom>
          <a:solidFill>
            <a:srgbClr val="70A8DA"/>
          </a:solidFill>
          <a:ln w="28575">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Recovered</a:t>
            </a:r>
          </a:p>
        </p:txBody>
      </p:sp>
      <p:cxnSp>
        <p:nvCxnSpPr>
          <p:cNvPr id="11" name="Straight Arrow Connector 10">
            <a:extLst>
              <a:ext uri="{FF2B5EF4-FFF2-40B4-BE49-F238E27FC236}">
                <a16:creationId xmlns:a16="http://schemas.microsoft.com/office/drawing/2014/main" id="{2CBC36B9-A242-4951-B69A-303DEE7775B4}"/>
              </a:ext>
            </a:extLst>
          </p:cNvPr>
          <p:cNvCxnSpPr>
            <a:stCxn id="6" idx="3"/>
            <a:endCxn id="8" idx="1"/>
          </p:cNvCxnSpPr>
          <p:nvPr/>
        </p:nvCxnSpPr>
        <p:spPr>
          <a:xfrm>
            <a:off x="4121726" y="1640639"/>
            <a:ext cx="83424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E99DC06D-DACA-486A-955F-A447FF158499}"/>
              </a:ext>
            </a:extLst>
          </p:cNvPr>
          <p:cNvCxnSpPr/>
          <p:nvPr/>
        </p:nvCxnSpPr>
        <p:spPr>
          <a:xfrm>
            <a:off x="7144987" y="1640639"/>
            <a:ext cx="83424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EA1D7AFA-2A62-4896-B8A9-7E02D31F4713}"/>
                  </a:ext>
                </a:extLst>
              </p:cNvPr>
              <p:cNvSpPr txBox="1"/>
              <p:nvPr/>
            </p:nvSpPr>
            <p:spPr>
              <a:xfrm>
                <a:off x="580110" y="3767499"/>
                <a:ext cx="5594268" cy="2195986"/>
              </a:xfrm>
              <a:prstGeom prst="rect">
                <a:avLst/>
              </a:prstGeom>
              <a:noFill/>
            </p:spPr>
            <p:txBody>
              <a:bodyPr wrap="square" numCol="2" rtlCol="0">
                <a:spAutoFit/>
              </a:bodyPr>
              <a:lstStyle/>
              <a:p>
                <a:pPr/>
                <a14:m>
                  <m:oMathPara xmlns:m="http://schemas.openxmlformats.org/officeDocument/2006/math">
                    <m:oMathParaPr>
                      <m:jc m:val="centerGroup"/>
                    </m:oMathParaPr>
                    <m:oMath xmlns:m="http://schemas.openxmlformats.org/officeDocument/2006/math">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𝑑</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𝑆</m:t>
                              </m:r>
                            </m:e>
                            <m:sub>
                              <m:r>
                                <a:rPr lang="en-US" sz="2400" b="0" i="1" smtClean="0">
                                  <a:latin typeface="Cambria Math" panose="02040503050406030204" pitchFamily="18" charset="0"/>
                                </a:rPr>
                                <m:t>𝑐</m:t>
                              </m:r>
                            </m:sub>
                          </m:sSub>
                        </m:num>
                        <m:den>
                          <m:r>
                            <a:rPr lang="en-US" sz="2400" b="0" i="1" smtClean="0">
                              <a:latin typeface="Cambria Math" panose="02040503050406030204" pitchFamily="18" charset="0"/>
                            </a:rPr>
                            <m:t>𝑑𝑡</m:t>
                          </m:r>
                        </m:den>
                      </m:f>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𝑆</m:t>
                          </m:r>
                        </m:e>
                        <m:sub>
                          <m:r>
                            <a:rPr lang="en-US" sz="2400" b="0" i="1" smtClean="0">
                              <a:latin typeface="Cambria Math" panose="02040503050406030204" pitchFamily="18" charset="0"/>
                            </a:rPr>
                            <m:t>𝑐</m:t>
                          </m:r>
                        </m:sub>
                      </m:sSub>
                      <m:d>
                        <m:dPr>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𝑐𝑐</m:t>
                              </m:r>
                            </m:sub>
                          </m:s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𝐼</m:t>
                              </m:r>
                            </m:e>
                            <m:sub>
                              <m:r>
                                <a:rPr lang="en-US" sz="2400" b="0" i="1" smtClean="0">
                                  <a:latin typeface="Cambria Math" panose="02040503050406030204" pitchFamily="18" charset="0"/>
                                </a:rPr>
                                <m:t>𝑐</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𝑎𝑐</m:t>
                              </m:r>
                            </m:sub>
                          </m:s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𝐼</m:t>
                              </m:r>
                            </m:e>
                            <m:sub>
                              <m:r>
                                <a:rPr lang="en-US" sz="2400" b="0" i="1" smtClean="0">
                                  <a:latin typeface="Cambria Math" panose="02040503050406030204" pitchFamily="18" charset="0"/>
                                </a:rPr>
                                <m:t>𝑎</m:t>
                              </m:r>
                            </m:sub>
                          </m:sSub>
                        </m:e>
                      </m:d>
                      <m:r>
                        <a:rPr lang="en-US" sz="2400" b="0" i="1" smtClean="0">
                          <a:latin typeface="Cambria Math" panose="02040503050406030204" pitchFamily="18" charset="0"/>
                        </a:rPr>
                        <m:t>−</m:t>
                      </m:r>
                      <m:r>
                        <a:rPr lang="en-US" sz="2400" b="0" i="1" smtClean="0">
                          <a:latin typeface="Cambria Math" panose="02040503050406030204" pitchFamily="18" charset="0"/>
                        </a:rPr>
                        <m:t>𝛿</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𝑆</m:t>
                          </m:r>
                        </m:e>
                        <m:sub>
                          <m:r>
                            <a:rPr lang="en-US" sz="2400" b="0" i="1" smtClean="0">
                              <a:latin typeface="Cambria Math" panose="02040503050406030204" pitchFamily="18" charset="0"/>
                            </a:rPr>
                            <m:t>𝑐</m:t>
                          </m:r>
                        </m:sub>
                      </m:sSub>
                    </m:oMath>
                    <m:oMath xmlns:m="http://schemas.openxmlformats.org/officeDocument/2006/math">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𝑑</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𝐼</m:t>
                              </m:r>
                            </m:e>
                            <m:sub>
                              <m:r>
                                <a:rPr lang="en-US" sz="2400" b="0" i="1" smtClean="0">
                                  <a:latin typeface="Cambria Math" panose="02040503050406030204" pitchFamily="18" charset="0"/>
                                </a:rPr>
                                <m:t>𝑐</m:t>
                              </m:r>
                            </m:sub>
                          </m:sSub>
                        </m:num>
                        <m:den>
                          <m:r>
                            <a:rPr lang="en-US" sz="2400" b="0" i="1" smtClean="0">
                              <a:latin typeface="Cambria Math" panose="02040503050406030204" pitchFamily="18" charset="0"/>
                            </a:rPr>
                            <m:t>𝑑𝑡</m:t>
                          </m:r>
                        </m:den>
                      </m:f>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𝑆</m:t>
                          </m:r>
                        </m:e>
                        <m:sub>
                          <m:r>
                            <a:rPr lang="en-US" sz="2400" i="1">
                              <a:latin typeface="Cambria Math" panose="02040503050406030204" pitchFamily="18" charset="0"/>
                            </a:rPr>
                            <m:t>𝑐</m:t>
                          </m:r>
                        </m:sub>
                      </m:sSub>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𝛽</m:t>
                              </m:r>
                            </m:e>
                            <m:sub>
                              <m:r>
                                <a:rPr lang="en-US" sz="2400" i="1">
                                  <a:latin typeface="Cambria Math" panose="02040503050406030204" pitchFamily="18" charset="0"/>
                                </a:rPr>
                                <m:t>𝑐𝑐</m:t>
                              </m:r>
                            </m:sub>
                          </m:sSub>
                          <m:sSub>
                            <m:sSubPr>
                              <m:ctrlPr>
                                <a:rPr lang="en-US" sz="2400" i="1">
                                  <a:latin typeface="Cambria Math" panose="02040503050406030204" pitchFamily="18" charset="0"/>
                                </a:rPr>
                              </m:ctrlPr>
                            </m:sSubPr>
                            <m:e>
                              <m:r>
                                <a:rPr lang="en-US" sz="2400" i="1">
                                  <a:latin typeface="Cambria Math" panose="02040503050406030204" pitchFamily="18" charset="0"/>
                                </a:rPr>
                                <m:t>𝐼</m:t>
                              </m:r>
                            </m:e>
                            <m:sub>
                              <m:r>
                                <a:rPr lang="en-US" sz="2400" i="1">
                                  <a:latin typeface="Cambria Math" panose="02040503050406030204" pitchFamily="18" charset="0"/>
                                </a:rPr>
                                <m:t>𝑐</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𝛽</m:t>
                              </m:r>
                            </m:e>
                            <m:sub>
                              <m:r>
                                <a:rPr lang="en-US" sz="2400" i="1">
                                  <a:latin typeface="Cambria Math" panose="02040503050406030204" pitchFamily="18" charset="0"/>
                                </a:rPr>
                                <m:t>𝑎𝑐</m:t>
                              </m:r>
                            </m:sub>
                          </m:sSub>
                          <m:sSub>
                            <m:sSubPr>
                              <m:ctrlPr>
                                <a:rPr lang="en-US" sz="2400" i="1">
                                  <a:latin typeface="Cambria Math" panose="02040503050406030204" pitchFamily="18" charset="0"/>
                                </a:rPr>
                              </m:ctrlPr>
                            </m:sSubPr>
                            <m:e>
                              <m:r>
                                <a:rPr lang="en-US" sz="2400" i="1">
                                  <a:latin typeface="Cambria Math" panose="02040503050406030204" pitchFamily="18" charset="0"/>
                                </a:rPr>
                                <m:t>𝐼</m:t>
                              </m:r>
                            </m:e>
                            <m:sub>
                              <m:r>
                                <a:rPr lang="en-US" sz="2400" i="1">
                                  <a:latin typeface="Cambria Math" panose="02040503050406030204" pitchFamily="18" charset="0"/>
                                </a:rPr>
                                <m:t>𝑎</m:t>
                              </m:r>
                            </m:sub>
                          </m:sSub>
                        </m:e>
                      </m:d>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𝛾</m:t>
                          </m:r>
                        </m:e>
                        <m:sub>
                          <m:r>
                            <a:rPr lang="en-US" sz="2400" b="0" i="1" smtClean="0">
                              <a:latin typeface="Cambria Math" panose="02040503050406030204" pitchFamily="18" charset="0"/>
                            </a:rPr>
                            <m:t>𝑐</m:t>
                          </m:r>
                        </m:sub>
                      </m:s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𝐼</m:t>
                          </m:r>
                        </m:e>
                        <m:sub>
                          <m:r>
                            <a:rPr lang="en-US" sz="2400" b="0" i="1" smtClean="0">
                              <a:latin typeface="Cambria Math" panose="02040503050406030204" pitchFamily="18" charset="0"/>
                            </a:rPr>
                            <m:t>𝑐</m:t>
                          </m:r>
                        </m:sub>
                      </m:sSub>
                      <m:r>
                        <a:rPr lang="en-US" sz="2400" b="0" i="1" smtClean="0">
                          <a:latin typeface="Cambria Math" panose="02040503050406030204" pitchFamily="18" charset="0"/>
                        </a:rPr>
                        <m:t>−</m:t>
                      </m:r>
                      <m:r>
                        <a:rPr lang="en-US" sz="2400" b="0" i="1" smtClean="0">
                          <a:latin typeface="Cambria Math" panose="02040503050406030204" pitchFamily="18" charset="0"/>
                        </a:rPr>
                        <m:t>𝛿</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𝐼</m:t>
                          </m:r>
                        </m:e>
                        <m:sub>
                          <m:r>
                            <a:rPr lang="en-US" sz="2400" b="0" i="1" smtClean="0">
                              <a:latin typeface="Cambria Math" panose="02040503050406030204" pitchFamily="18" charset="0"/>
                            </a:rPr>
                            <m:t>𝑐</m:t>
                          </m:r>
                        </m:sub>
                      </m:sSub>
                    </m:oMath>
                    <m:oMath xmlns:m="http://schemas.openxmlformats.org/officeDocument/2006/math">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𝑑</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𝑅</m:t>
                              </m:r>
                            </m:e>
                            <m:sub>
                              <m:r>
                                <a:rPr lang="en-US" sz="2400" b="0" i="1" smtClean="0">
                                  <a:latin typeface="Cambria Math" panose="02040503050406030204" pitchFamily="18" charset="0"/>
                                </a:rPr>
                                <m:t>𝑐</m:t>
                              </m:r>
                            </m:sub>
                          </m:sSub>
                        </m:num>
                        <m:den>
                          <m:r>
                            <a:rPr lang="en-US" sz="2400" b="0" i="1" smtClean="0">
                              <a:latin typeface="Cambria Math" panose="02040503050406030204" pitchFamily="18" charset="0"/>
                            </a:rPr>
                            <m:t>𝑑𝑡</m:t>
                          </m:r>
                        </m:den>
                      </m:f>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𝛾</m:t>
                          </m:r>
                        </m:e>
                        <m:sub>
                          <m:r>
                            <a:rPr lang="en-US" sz="2400" b="0" i="1" smtClean="0">
                              <a:latin typeface="Cambria Math" panose="02040503050406030204" pitchFamily="18" charset="0"/>
                            </a:rPr>
                            <m:t>𝑐</m:t>
                          </m:r>
                        </m:sub>
                      </m:s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𝐼</m:t>
                          </m:r>
                        </m:e>
                        <m:sub>
                          <m:r>
                            <a:rPr lang="en-US" sz="2400" b="0" i="1" smtClean="0">
                              <a:latin typeface="Cambria Math" panose="02040503050406030204" pitchFamily="18" charset="0"/>
                            </a:rPr>
                            <m:t>𝑐</m:t>
                          </m:r>
                        </m:sub>
                      </m:sSub>
                      <m:r>
                        <a:rPr lang="en-US" sz="2400" b="0" i="0" smtClean="0">
                          <a:latin typeface="Cambria Math" panose="02040503050406030204" pitchFamily="18" charset="0"/>
                        </a:rPr>
                        <m:t>−</m:t>
                      </m:r>
                      <m:r>
                        <a:rPr lang="en-US" sz="2400" b="0" i="1" smtClean="0">
                          <a:latin typeface="Cambria Math" panose="02040503050406030204" pitchFamily="18" charset="0"/>
                        </a:rPr>
                        <m:t>𝛿</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𝑅</m:t>
                          </m:r>
                        </m:e>
                        <m:sub>
                          <m:r>
                            <a:rPr lang="en-US" sz="2400" b="0" i="1" smtClean="0">
                              <a:latin typeface="Cambria Math" panose="02040503050406030204" pitchFamily="18" charset="0"/>
                            </a:rPr>
                            <m:t>𝑐</m:t>
                          </m:r>
                        </m:sub>
                      </m:sSub>
                    </m:oMath>
                  </m:oMathPara>
                </a14:m>
                <a:endParaRPr lang="en-US" sz="2800" b="0" dirty="0"/>
              </a:p>
            </p:txBody>
          </p:sp>
        </mc:Choice>
        <mc:Fallback xmlns="">
          <p:sp>
            <p:nvSpPr>
              <p:cNvPr id="13" name="TextBox 12">
                <a:extLst>
                  <a:ext uri="{FF2B5EF4-FFF2-40B4-BE49-F238E27FC236}">
                    <a16:creationId xmlns:a16="http://schemas.microsoft.com/office/drawing/2014/main" id="{EA1D7AFA-2A62-4896-B8A9-7E02D31F4713}"/>
                  </a:ext>
                </a:extLst>
              </p:cNvPr>
              <p:cNvSpPr txBox="1">
                <a:spLocks noRot="1" noChangeAspect="1" noMove="1" noResize="1" noEditPoints="1" noAdjustHandles="1" noChangeArrowheads="1" noChangeShapeType="1" noTextEdit="1"/>
              </p:cNvSpPr>
              <p:nvPr/>
            </p:nvSpPr>
            <p:spPr>
              <a:xfrm>
                <a:off x="580110" y="3767499"/>
                <a:ext cx="5594268" cy="2195986"/>
              </a:xfrm>
              <a:prstGeom prst="rect">
                <a:avLst/>
              </a:prstGeom>
              <a:blipFill>
                <a:blip r:embed="rId3"/>
                <a:stretch>
                  <a:fillRect/>
                </a:stretch>
              </a:blipFill>
            </p:spPr>
            <p:txBody>
              <a:bodyPr/>
              <a:lstStyle/>
              <a:p>
                <a:r>
                  <a:rPr lang="en-US">
                    <a:noFill/>
                  </a:rPr>
                  <a:t> </a:t>
                </a:r>
              </a:p>
            </p:txBody>
          </p:sp>
        </mc:Fallback>
      </mc:AlternateContent>
      <p:grpSp>
        <p:nvGrpSpPr>
          <p:cNvPr id="14" name="Group 13">
            <a:extLst>
              <a:ext uri="{FF2B5EF4-FFF2-40B4-BE49-F238E27FC236}">
                <a16:creationId xmlns:a16="http://schemas.microsoft.com/office/drawing/2014/main" id="{2641271A-BDE7-4737-88F5-9548224AC78E}"/>
              </a:ext>
            </a:extLst>
          </p:cNvPr>
          <p:cNvGrpSpPr/>
          <p:nvPr/>
        </p:nvGrpSpPr>
        <p:grpSpPr>
          <a:xfrm>
            <a:off x="1932708" y="2766261"/>
            <a:ext cx="8235540" cy="704018"/>
            <a:chOff x="1537855" y="1537855"/>
            <a:chExt cx="8235540" cy="1177636"/>
          </a:xfrm>
        </p:grpSpPr>
        <p:sp>
          <p:nvSpPr>
            <p:cNvPr id="15" name="Rectangle: Rounded Corners 25">
              <a:extLst>
                <a:ext uri="{FF2B5EF4-FFF2-40B4-BE49-F238E27FC236}">
                  <a16:creationId xmlns:a16="http://schemas.microsoft.com/office/drawing/2014/main" id="{A4758AF1-F453-481C-A999-FDBD41F823B3}"/>
                </a:ext>
              </a:extLst>
            </p:cNvPr>
            <p:cNvSpPr/>
            <p:nvPr/>
          </p:nvSpPr>
          <p:spPr>
            <a:xfrm>
              <a:off x="1537855" y="1537855"/>
              <a:ext cx="2189018" cy="1177636"/>
            </a:xfrm>
            <a:prstGeom prst="roundRect">
              <a:avLst/>
            </a:prstGeom>
            <a:solidFill>
              <a:srgbClr val="7EBA56"/>
            </a:solidFill>
            <a:ln w="285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Susceptible</a:t>
              </a:r>
            </a:p>
          </p:txBody>
        </p:sp>
        <p:sp>
          <p:nvSpPr>
            <p:cNvPr id="16" name="Rectangle: Rounded Corners 26">
              <a:extLst>
                <a:ext uri="{FF2B5EF4-FFF2-40B4-BE49-F238E27FC236}">
                  <a16:creationId xmlns:a16="http://schemas.microsoft.com/office/drawing/2014/main" id="{59FBFD3B-C2D2-4347-9EAB-A64A1EA7A6BA}"/>
                </a:ext>
              </a:extLst>
            </p:cNvPr>
            <p:cNvSpPr/>
            <p:nvPr/>
          </p:nvSpPr>
          <p:spPr>
            <a:xfrm>
              <a:off x="4561116" y="1537855"/>
              <a:ext cx="2189018" cy="1177636"/>
            </a:xfrm>
            <a:prstGeom prst="roundRect">
              <a:avLst/>
            </a:prstGeom>
            <a:solidFill>
              <a:srgbClr val="EF8D4B"/>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Infectious</a:t>
              </a:r>
            </a:p>
          </p:txBody>
        </p:sp>
        <p:sp>
          <p:nvSpPr>
            <p:cNvPr id="17" name="Rectangle: Rounded Corners 27">
              <a:extLst>
                <a:ext uri="{FF2B5EF4-FFF2-40B4-BE49-F238E27FC236}">
                  <a16:creationId xmlns:a16="http://schemas.microsoft.com/office/drawing/2014/main" id="{BF797D26-EC12-46FA-87E7-CB2517C835AE}"/>
                </a:ext>
              </a:extLst>
            </p:cNvPr>
            <p:cNvSpPr/>
            <p:nvPr/>
          </p:nvSpPr>
          <p:spPr>
            <a:xfrm>
              <a:off x="7584377" y="1537855"/>
              <a:ext cx="2189018" cy="1177636"/>
            </a:xfrm>
            <a:prstGeom prst="roundRect">
              <a:avLst/>
            </a:prstGeom>
            <a:solidFill>
              <a:srgbClr val="70A8DA"/>
            </a:solidFill>
            <a:ln w="28575">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Recovered</a:t>
              </a:r>
            </a:p>
          </p:txBody>
        </p:sp>
        <p:cxnSp>
          <p:nvCxnSpPr>
            <p:cNvPr id="18" name="Straight Arrow Connector 17">
              <a:extLst>
                <a:ext uri="{FF2B5EF4-FFF2-40B4-BE49-F238E27FC236}">
                  <a16:creationId xmlns:a16="http://schemas.microsoft.com/office/drawing/2014/main" id="{A7EDAEC7-BB91-4D7B-8AA3-A1BF082EF3BC}"/>
                </a:ext>
              </a:extLst>
            </p:cNvPr>
            <p:cNvCxnSpPr>
              <a:stCxn id="15" idx="3"/>
              <a:endCxn id="16" idx="1"/>
            </p:cNvCxnSpPr>
            <p:nvPr/>
          </p:nvCxnSpPr>
          <p:spPr>
            <a:xfrm>
              <a:off x="3726873" y="2126673"/>
              <a:ext cx="83424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7F1C51B7-1569-420F-9869-757AA2117235}"/>
                </a:ext>
              </a:extLst>
            </p:cNvPr>
            <p:cNvCxnSpPr/>
            <p:nvPr/>
          </p:nvCxnSpPr>
          <p:spPr>
            <a:xfrm>
              <a:off x="6750134" y="2126673"/>
              <a:ext cx="83424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cxnSp>
        <p:nvCxnSpPr>
          <p:cNvPr id="20" name="Straight Arrow Connector 19">
            <a:extLst>
              <a:ext uri="{FF2B5EF4-FFF2-40B4-BE49-F238E27FC236}">
                <a16:creationId xmlns:a16="http://schemas.microsoft.com/office/drawing/2014/main" id="{6594B62A-2143-471B-BF33-B0CF4E04D472}"/>
              </a:ext>
            </a:extLst>
          </p:cNvPr>
          <p:cNvCxnSpPr>
            <a:cxnSpLocks/>
          </p:cNvCxnSpPr>
          <p:nvPr/>
        </p:nvCxnSpPr>
        <p:spPr>
          <a:xfrm flipH="1">
            <a:off x="4121726" y="1974036"/>
            <a:ext cx="848591" cy="775425"/>
          </a:xfrm>
          <a:prstGeom prst="straightConnector1">
            <a:avLst/>
          </a:prstGeom>
          <a:ln w="38100">
            <a:solidFill>
              <a:srgbClr val="FF0000"/>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4BD8402A-D20E-4BA2-B03C-020E1AB0BE90}"/>
              </a:ext>
            </a:extLst>
          </p:cNvPr>
          <p:cNvCxnSpPr>
            <a:cxnSpLocks/>
          </p:cNvCxnSpPr>
          <p:nvPr/>
        </p:nvCxnSpPr>
        <p:spPr>
          <a:xfrm flipH="1" flipV="1">
            <a:off x="4121726" y="1992649"/>
            <a:ext cx="848590" cy="774539"/>
          </a:xfrm>
          <a:prstGeom prst="straightConnector1">
            <a:avLst/>
          </a:prstGeom>
          <a:ln w="38100">
            <a:solidFill>
              <a:srgbClr val="FF0000"/>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9E20220F-84D9-4E50-B94F-719D77DBE783}"/>
                  </a:ext>
                </a:extLst>
              </p:cNvPr>
              <p:cNvSpPr txBox="1"/>
              <p:nvPr/>
            </p:nvSpPr>
            <p:spPr>
              <a:xfrm>
                <a:off x="6174378" y="3767499"/>
                <a:ext cx="5145676" cy="2195986"/>
              </a:xfrm>
              <a:prstGeom prst="rect">
                <a:avLst/>
              </a:prstGeom>
              <a:noFill/>
            </p:spPr>
            <p:txBody>
              <a:bodyPr wrap="square" numCol="2" rtlCol="0">
                <a:spAutoFit/>
              </a:bodyPr>
              <a:lstStyle/>
              <a:p>
                <a:pPr/>
                <a14:m>
                  <m:oMathPara xmlns:m="http://schemas.openxmlformats.org/officeDocument/2006/math">
                    <m:oMathParaPr>
                      <m:jc m:val="centerGroup"/>
                    </m:oMathParaPr>
                    <m:oMath xmlns:m="http://schemas.openxmlformats.org/officeDocument/2006/math">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𝑑</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𝑆</m:t>
                              </m:r>
                            </m:e>
                            <m:sub>
                              <m:r>
                                <a:rPr lang="en-US" sz="2400" b="0" i="1" smtClean="0">
                                  <a:latin typeface="Cambria Math" panose="02040503050406030204" pitchFamily="18" charset="0"/>
                                </a:rPr>
                                <m:t>𝑎</m:t>
                              </m:r>
                            </m:sub>
                          </m:sSub>
                        </m:num>
                        <m:den>
                          <m:r>
                            <a:rPr lang="en-US" sz="2400" b="0" i="1" smtClean="0">
                              <a:latin typeface="Cambria Math" panose="02040503050406030204" pitchFamily="18" charset="0"/>
                            </a:rPr>
                            <m:t>𝑑𝑡</m:t>
                          </m:r>
                        </m:den>
                      </m:f>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𝑆</m:t>
                          </m:r>
                        </m:e>
                        <m:sub>
                          <m:r>
                            <a:rPr lang="en-US" sz="2400" b="0" i="1" smtClean="0">
                              <a:latin typeface="Cambria Math" panose="02040503050406030204" pitchFamily="18" charset="0"/>
                            </a:rPr>
                            <m:t>𝑎</m:t>
                          </m:r>
                        </m:sub>
                      </m:sSub>
                      <m:d>
                        <m:dPr>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𝑐𝑎</m:t>
                              </m:r>
                            </m:sub>
                          </m:s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𝐼</m:t>
                              </m:r>
                            </m:e>
                            <m:sub>
                              <m:r>
                                <a:rPr lang="en-US" sz="2400" b="0" i="1" smtClean="0">
                                  <a:latin typeface="Cambria Math" panose="02040503050406030204" pitchFamily="18" charset="0"/>
                                </a:rPr>
                                <m:t>𝑐</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𝑎𝑎</m:t>
                              </m:r>
                            </m:sub>
                          </m:s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𝐼</m:t>
                              </m:r>
                            </m:e>
                            <m:sub>
                              <m:r>
                                <a:rPr lang="en-US" sz="2400" b="0" i="1" smtClean="0">
                                  <a:latin typeface="Cambria Math" panose="02040503050406030204" pitchFamily="18" charset="0"/>
                                </a:rPr>
                                <m:t>𝑎</m:t>
                              </m:r>
                            </m:sub>
                          </m:sSub>
                        </m:e>
                      </m:d>
                      <m:r>
                        <a:rPr lang="en-US" sz="2400" b="0" i="1" smtClean="0">
                          <a:latin typeface="Cambria Math" panose="02040503050406030204" pitchFamily="18" charset="0"/>
                        </a:rPr>
                        <m:t>+</m:t>
                      </m:r>
                      <m:r>
                        <a:rPr lang="en-US" sz="2400" b="0" i="1" smtClean="0">
                          <a:latin typeface="Cambria Math" panose="02040503050406030204" pitchFamily="18" charset="0"/>
                        </a:rPr>
                        <m:t>𝛿</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𝑆</m:t>
                          </m:r>
                        </m:e>
                        <m:sub>
                          <m:r>
                            <a:rPr lang="en-US" sz="2400" b="0" i="1" smtClean="0">
                              <a:latin typeface="Cambria Math" panose="02040503050406030204" pitchFamily="18" charset="0"/>
                            </a:rPr>
                            <m:t>𝑐</m:t>
                          </m:r>
                        </m:sub>
                      </m:sSub>
                    </m:oMath>
                    <m:oMath xmlns:m="http://schemas.openxmlformats.org/officeDocument/2006/math">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𝑑</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𝐼</m:t>
                              </m:r>
                            </m:e>
                            <m:sub>
                              <m:r>
                                <a:rPr lang="en-US" sz="2400" b="0" i="1" smtClean="0">
                                  <a:latin typeface="Cambria Math" panose="02040503050406030204" pitchFamily="18" charset="0"/>
                                </a:rPr>
                                <m:t>𝑎</m:t>
                              </m:r>
                            </m:sub>
                          </m:sSub>
                        </m:num>
                        <m:den>
                          <m:r>
                            <a:rPr lang="en-US" sz="2400" b="0" i="1" smtClean="0">
                              <a:latin typeface="Cambria Math" panose="02040503050406030204" pitchFamily="18" charset="0"/>
                            </a:rPr>
                            <m:t>𝑑𝑡</m:t>
                          </m:r>
                        </m:den>
                      </m:f>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𝑆</m:t>
                          </m:r>
                        </m:e>
                        <m:sub>
                          <m:r>
                            <a:rPr lang="en-US" sz="2400" b="0" i="1" smtClean="0">
                              <a:latin typeface="Cambria Math" panose="02040503050406030204" pitchFamily="18" charset="0"/>
                            </a:rPr>
                            <m:t>𝑎</m:t>
                          </m:r>
                        </m:sub>
                      </m:sSub>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𝛽</m:t>
                              </m:r>
                            </m:e>
                            <m:sub>
                              <m:r>
                                <a:rPr lang="en-US" sz="2400" i="1">
                                  <a:latin typeface="Cambria Math" panose="02040503050406030204" pitchFamily="18" charset="0"/>
                                </a:rPr>
                                <m:t>𝑐</m:t>
                              </m:r>
                              <m:r>
                                <a:rPr lang="en-US" sz="2400" b="0" i="1" smtClean="0">
                                  <a:latin typeface="Cambria Math" panose="02040503050406030204" pitchFamily="18" charset="0"/>
                                </a:rPr>
                                <m:t>𝑎</m:t>
                              </m:r>
                            </m:sub>
                          </m:sSub>
                          <m:sSub>
                            <m:sSubPr>
                              <m:ctrlPr>
                                <a:rPr lang="en-US" sz="2400" i="1">
                                  <a:latin typeface="Cambria Math" panose="02040503050406030204" pitchFamily="18" charset="0"/>
                                </a:rPr>
                              </m:ctrlPr>
                            </m:sSubPr>
                            <m:e>
                              <m:r>
                                <a:rPr lang="en-US" sz="2400" i="1">
                                  <a:latin typeface="Cambria Math" panose="02040503050406030204" pitchFamily="18" charset="0"/>
                                </a:rPr>
                                <m:t>𝐼</m:t>
                              </m:r>
                            </m:e>
                            <m:sub>
                              <m:r>
                                <a:rPr lang="en-US" sz="2400" i="1">
                                  <a:latin typeface="Cambria Math" panose="02040503050406030204" pitchFamily="18" charset="0"/>
                                </a:rPr>
                                <m:t>𝑐</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𝛽</m:t>
                              </m:r>
                            </m:e>
                            <m:sub>
                              <m:r>
                                <a:rPr lang="en-US" sz="2400" i="1">
                                  <a:latin typeface="Cambria Math" panose="02040503050406030204" pitchFamily="18" charset="0"/>
                                </a:rPr>
                                <m:t>𝑎</m:t>
                              </m:r>
                              <m:r>
                                <a:rPr lang="en-US" sz="2400" b="0" i="1" smtClean="0">
                                  <a:latin typeface="Cambria Math" panose="02040503050406030204" pitchFamily="18" charset="0"/>
                                </a:rPr>
                                <m:t>𝑎</m:t>
                              </m:r>
                            </m:sub>
                          </m:sSub>
                          <m:sSub>
                            <m:sSubPr>
                              <m:ctrlPr>
                                <a:rPr lang="en-US" sz="2400" i="1">
                                  <a:latin typeface="Cambria Math" panose="02040503050406030204" pitchFamily="18" charset="0"/>
                                </a:rPr>
                              </m:ctrlPr>
                            </m:sSubPr>
                            <m:e>
                              <m:r>
                                <a:rPr lang="en-US" sz="2400" i="1">
                                  <a:latin typeface="Cambria Math" panose="02040503050406030204" pitchFamily="18" charset="0"/>
                                </a:rPr>
                                <m:t>𝐼</m:t>
                              </m:r>
                            </m:e>
                            <m:sub>
                              <m:r>
                                <a:rPr lang="en-US" sz="2400" i="1">
                                  <a:latin typeface="Cambria Math" panose="02040503050406030204" pitchFamily="18" charset="0"/>
                                </a:rPr>
                                <m:t>𝑎</m:t>
                              </m:r>
                            </m:sub>
                          </m:sSub>
                        </m:e>
                      </m:d>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𝛾</m:t>
                          </m:r>
                        </m:e>
                        <m:sub>
                          <m:r>
                            <a:rPr lang="en-US" sz="2400" b="0" i="1" smtClean="0">
                              <a:latin typeface="Cambria Math" panose="02040503050406030204" pitchFamily="18" charset="0"/>
                            </a:rPr>
                            <m:t>𝑎</m:t>
                          </m:r>
                        </m:sub>
                      </m:s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𝐼</m:t>
                          </m:r>
                        </m:e>
                        <m:sub>
                          <m:r>
                            <a:rPr lang="en-US" sz="2400" b="0" i="1" smtClean="0">
                              <a:latin typeface="Cambria Math" panose="02040503050406030204" pitchFamily="18" charset="0"/>
                            </a:rPr>
                            <m:t>𝑎</m:t>
                          </m:r>
                        </m:sub>
                      </m:sSub>
                      <m:r>
                        <a:rPr lang="en-US" sz="2400" b="0" i="1" smtClean="0">
                          <a:latin typeface="Cambria Math" panose="02040503050406030204" pitchFamily="18" charset="0"/>
                        </a:rPr>
                        <m:t>+</m:t>
                      </m:r>
                      <m:r>
                        <a:rPr lang="en-US" sz="2400" b="0" i="1" smtClean="0">
                          <a:latin typeface="Cambria Math" panose="02040503050406030204" pitchFamily="18" charset="0"/>
                        </a:rPr>
                        <m:t>𝛿</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𝐼</m:t>
                          </m:r>
                        </m:e>
                        <m:sub>
                          <m:r>
                            <a:rPr lang="en-US" sz="2400" b="0" i="1" smtClean="0">
                              <a:latin typeface="Cambria Math" panose="02040503050406030204" pitchFamily="18" charset="0"/>
                            </a:rPr>
                            <m:t>𝑐</m:t>
                          </m:r>
                        </m:sub>
                      </m:sSub>
                    </m:oMath>
                    <m:oMath xmlns:m="http://schemas.openxmlformats.org/officeDocument/2006/math">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𝑑</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𝑅</m:t>
                              </m:r>
                            </m:e>
                            <m:sub>
                              <m:r>
                                <a:rPr lang="en-US" sz="2400" b="0" i="1" smtClean="0">
                                  <a:latin typeface="Cambria Math" panose="02040503050406030204" pitchFamily="18" charset="0"/>
                                </a:rPr>
                                <m:t>𝑎</m:t>
                              </m:r>
                            </m:sub>
                          </m:sSub>
                        </m:num>
                        <m:den>
                          <m:r>
                            <a:rPr lang="en-US" sz="2400" b="0" i="1" smtClean="0">
                              <a:latin typeface="Cambria Math" panose="02040503050406030204" pitchFamily="18" charset="0"/>
                            </a:rPr>
                            <m:t>𝑑𝑡</m:t>
                          </m:r>
                        </m:den>
                      </m:f>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𝛾</m:t>
                          </m:r>
                        </m:e>
                        <m:sub>
                          <m:r>
                            <a:rPr lang="en-US" sz="2400" b="0" i="1" smtClean="0">
                              <a:latin typeface="Cambria Math" panose="02040503050406030204" pitchFamily="18" charset="0"/>
                            </a:rPr>
                            <m:t>𝑎</m:t>
                          </m:r>
                        </m:sub>
                      </m:s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𝐼</m:t>
                          </m:r>
                        </m:e>
                        <m:sub>
                          <m:r>
                            <a:rPr lang="en-US" sz="2400" b="0" i="1" smtClean="0">
                              <a:latin typeface="Cambria Math" panose="02040503050406030204" pitchFamily="18" charset="0"/>
                            </a:rPr>
                            <m:t>𝑎</m:t>
                          </m:r>
                        </m:sub>
                      </m:sSub>
                      <m:r>
                        <a:rPr lang="en-US" sz="2400" b="0" i="1" smtClean="0">
                          <a:latin typeface="Cambria Math" panose="02040503050406030204" pitchFamily="18" charset="0"/>
                        </a:rPr>
                        <m:t>+</m:t>
                      </m:r>
                      <m:r>
                        <a:rPr lang="en-US" sz="2400" b="0" i="1" smtClean="0">
                          <a:latin typeface="Cambria Math" panose="02040503050406030204" pitchFamily="18" charset="0"/>
                        </a:rPr>
                        <m:t>𝛿</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𝑅</m:t>
                          </m:r>
                        </m:e>
                        <m:sub>
                          <m:r>
                            <a:rPr lang="en-US" sz="2400" b="0" i="1" smtClean="0">
                              <a:latin typeface="Cambria Math" panose="02040503050406030204" pitchFamily="18" charset="0"/>
                            </a:rPr>
                            <m:t>𝑐</m:t>
                          </m:r>
                        </m:sub>
                      </m:sSub>
                    </m:oMath>
                  </m:oMathPara>
                </a14:m>
                <a:endParaRPr lang="en-US" sz="2800" b="0" dirty="0"/>
              </a:p>
            </p:txBody>
          </p:sp>
        </mc:Choice>
        <mc:Fallback xmlns="">
          <p:sp>
            <p:nvSpPr>
              <p:cNvPr id="22" name="TextBox 21">
                <a:extLst>
                  <a:ext uri="{FF2B5EF4-FFF2-40B4-BE49-F238E27FC236}">
                    <a16:creationId xmlns:a16="http://schemas.microsoft.com/office/drawing/2014/main" id="{9E20220F-84D9-4E50-B94F-719D77DBE783}"/>
                  </a:ext>
                </a:extLst>
              </p:cNvPr>
              <p:cNvSpPr txBox="1">
                <a:spLocks noRot="1" noChangeAspect="1" noMove="1" noResize="1" noEditPoints="1" noAdjustHandles="1" noChangeArrowheads="1" noChangeShapeType="1" noTextEdit="1"/>
              </p:cNvSpPr>
              <p:nvPr/>
            </p:nvSpPr>
            <p:spPr>
              <a:xfrm>
                <a:off x="6174378" y="3767499"/>
                <a:ext cx="5145676" cy="2195986"/>
              </a:xfrm>
              <a:prstGeom prst="rect">
                <a:avLst/>
              </a:prstGeom>
              <a:blipFill>
                <a:blip r:embed="rId4"/>
                <a:stretch>
                  <a:fillRect/>
                </a:stretch>
              </a:blipFill>
            </p:spPr>
            <p:txBody>
              <a:bodyPr/>
              <a:lstStyle/>
              <a:p>
                <a:r>
                  <a:rPr lang="en-US">
                    <a:noFill/>
                  </a:rPr>
                  <a:t> </a:t>
                </a:r>
              </a:p>
            </p:txBody>
          </p:sp>
        </mc:Fallback>
      </mc:AlternateContent>
      <p:sp>
        <p:nvSpPr>
          <p:cNvPr id="23" name="TextBox 22">
            <a:extLst>
              <a:ext uri="{FF2B5EF4-FFF2-40B4-BE49-F238E27FC236}">
                <a16:creationId xmlns:a16="http://schemas.microsoft.com/office/drawing/2014/main" id="{7B21452A-273B-43A6-B5D6-F847DA8F52B3}"/>
              </a:ext>
            </a:extLst>
          </p:cNvPr>
          <p:cNvSpPr txBox="1"/>
          <p:nvPr/>
        </p:nvSpPr>
        <p:spPr>
          <a:xfrm>
            <a:off x="473529" y="1409806"/>
            <a:ext cx="1311728" cy="461665"/>
          </a:xfrm>
          <a:prstGeom prst="rect">
            <a:avLst/>
          </a:prstGeom>
          <a:noFill/>
        </p:spPr>
        <p:txBody>
          <a:bodyPr wrap="square" rtlCol="0">
            <a:spAutoFit/>
          </a:bodyPr>
          <a:lstStyle/>
          <a:p>
            <a:r>
              <a:rPr lang="en-US" sz="2400" b="1" dirty="0"/>
              <a:t>Children</a:t>
            </a:r>
          </a:p>
        </p:txBody>
      </p:sp>
      <p:sp>
        <p:nvSpPr>
          <p:cNvPr id="24" name="TextBox 23">
            <a:extLst>
              <a:ext uri="{FF2B5EF4-FFF2-40B4-BE49-F238E27FC236}">
                <a16:creationId xmlns:a16="http://schemas.microsoft.com/office/drawing/2014/main" id="{F6659631-14AA-45EB-9814-6C97D496E117}"/>
              </a:ext>
            </a:extLst>
          </p:cNvPr>
          <p:cNvSpPr txBox="1"/>
          <p:nvPr/>
        </p:nvSpPr>
        <p:spPr>
          <a:xfrm>
            <a:off x="473529" y="2887437"/>
            <a:ext cx="1311728" cy="461665"/>
          </a:xfrm>
          <a:prstGeom prst="rect">
            <a:avLst/>
          </a:prstGeom>
          <a:noFill/>
        </p:spPr>
        <p:txBody>
          <a:bodyPr wrap="square" rtlCol="0">
            <a:spAutoFit/>
          </a:bodyPr>
          <a:lstStyle/>
          <a:p>
            <a:r>
              <a:rPr lang="en-US" sz="2400" b="1" dirty="0"/>
              <a:t>Adults</a:t>
            </a:r>
          </a:p>
        </p:txBody>
      </p:sp>
    </p:spTree>
    <p:extLst>
      <p:ext uri="{BB962C8B-B14F-4D97-AF65-F5344CB8AC3E}">
        <p14:creationId xmlns:p14="http://schemas.microsoft.com/office/powerpoint/2010/main" val="360793022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237506"/>
            <a:ext cx="12100956" cy="819398"/>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146957" y="130629"/>
            <a:ext cx="11870872" cy="6531428"/>
          </a:xfrm>
          <a:prstGeom prst="rect">
            <a:avLst/>
          </a:pr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endParaRPr>
          </a:p>
        </p:txBody>
      </p:sp>
      <p:sp>
        <p:nvSpPr>
          <p:cNvPr id="3" name="TextBox 2"/>
          <p:cNvSpPr txBox="1"/>
          <p:nvPr/>
        </p:nvSpPr>
        <p:spPr>
          <a:xfrm>
            <a:off x="473529" y="424543"/>
            <a:ext cx="8262257" cy="523220"/>
          </a:xfrm>
          <a:prstGeom prst="rect">
            <a:avLst/>
          </a:prstGeom>
          <a:noFill/>
        </p:spPr>
        <p:txBody>
          <a:bodyPr wrap="square" rtlCol="0">
            <a:spAutoFit/>
          </a:bodyPr>
          <a:lstStyle/>
          <a:p>
            <a:r>
              <a:rPr lang="en-US" sz="2800" dirty="0">
                <a:solidFill>
                  <a:schemeClr val="bg1"/>
                </a:solidFill>
              </a:rPr>
              <a:t>Drawbacks of differential equation models</a:t>
            </a:r>
          </a:p>
        </p:txBody>
      </p:sp>
      <p:sp>
        <p:nvSpPr>
          <p:cNvPr id="25" name="Rectangle: Rounded Corners 5">
            <a:extLst>
              <a:ext uri="{FF2B5EF4-FFF2-40B4-BE49-F238E27FC236}">
                <a16:creationId xmlns:a16="http://schemas.microsoft.com/office/drawing/2014/main" id="{199FC41B-F136-4723-85D9-14FC6AAF3EC3}"/>
              </a:ext>
            </a:extLst>
          </p:cNvPr>
          <p:cNvSpPr/>
          <p:nvPr/>
        </p:nvSpPr>
        <p:spPr>
          <a:xfrm>
            <a:off x="1932708" y="1288630"/>
            <a:ext cx="2189018" cy="704018"/>
          </a:xfrm>
          <a:prstGeom prst="roundRect">
            <a:avLst/>
          </a:prstGeom>
          <a:solidFill>
            <a:srgbClr val="7EBA56"/>
          </a:solidFill>
          <a:ln w="285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Susceptible</a:t>
            </a:r>
          </a:p>
        </p:txBody>
      </p:sp>
      <p:sp>
        <p:nvSpPr>
          <p:cNvPr id="26" name="Rectangle: Rounded Corners 6">
            <a:extLst>
              <a:ext uri="{FF2B5EF4-FFF2-40B4-BE49-F238E27FC236}">
                <a16:creationId xmlns:a16="http://schemas.microsoft.com/office/drawing/2014/main" id="{116772CA-E7E3-40CE-AF17-1D506399576E}"/>
              </a:ext>
            </a:extLst>
          </p:cNvPr>
          <p:cNvSpPr/>
          <p:nvPr/>
        </p:nvSpPr>
        <p:spPr>
          <a:xfrm>
            <a:off x="4955969" y="1288630"/>
            <a:ext cx="2189018" cy="704018"/>
          </a:xfrm>
          <a:prstGeom prst="roundRect">
            <a:avLst/>
          </a:prstGeom>
          <a:solidFill>
            <a:srgbClr val="EF8D4B"/>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Infectious</a:t>
            </a:r>
          </a:p>
        </p:txBody>
      </p:sp>
      <p:sp>
        <p:nvSpPr>
          <p:cNvPr id="27" name="Rectangle: Rounded Corners 7">
            <a:extLst>
              <a:ext uri="{FF2B5EF4-FFF2-40B4-BE49-F238E27FC236}">
                <a16:creationId xmlns:a16="http://schemas.microsoft.com/office/drawing/2014/main" id="{DEB71EF9-35AA-49C1-BE95-6713286D126B}"/>
              </a:ext>
            </a:extLst>
          </p:cNvPr>
          <p:cNvSpPr/>
          <p:nvPr/>
        </p:nvSpPr>
        <p:spPr>
          <a:xfrm>
            <a:off x="7979230" y="1288630"/>
            <a:ext cx="2189018" cy="704018"/>
          </a:xfrm>
          <a:prstGeom prst="roundRect">
            <a:avLst/>
          </a:prstGeom>
          <a:solidFill>
            <a:srgbClr val="70A8DA"/>
          </a:solidFill>
          <a:ln w="28575">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Recovered</a:t>
            </a:r>
          </a:p>
        </p:txBody>
      </p:sp>
      <p:cxnSp>
        <p:nvCxnSpPr>
          <p:cNvPr id="28" name="Straight Arrow Connector 27">
            <a:extLst>
              <a:ext uri="{FF2B5EF4-FFF2-40B4-BE49-F238E27FC236}">
                <a16:creationId xmlns:a16="http://schemas.microsoft.com/office/drawing/2014/main" id="{2CBC36B9-A242-4951-B69A-303DEE7775B4}"/>
              </a:ext>
            </a:extLst>
          </p:cNvPr>
          <p:cNvCxnSpPr>
            <a:stCxn id="25" idx="3"/>
            <a:endCxn id="26" idx="1"/>
          </p:cNvCxnSpPr>
          <p:nvPr/>
        </p:nvCxnSpPr>
        <p:spPr>
          <a:xfrm>
            <a:off x="4121726" y="1640639"/>
            <a:ext cx="83424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E99DC06D-DACA-486A-955F-A447FF158499}"/>
              </a:ext>
            </a:extLst>
          </p:cNvPr>
          <p:cNvCxnSpPr/>
          <p:nvPr/>
        </p:nvCxnSpPr>
        <p:spPr>
          <a:xfrm>
            <a:off x="7144987" y="1640639"/>
            <a:ext cx="83424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7B21452A-273B-43A6-B5D6-F847DA8F52B3}"/>
              </a:ext>
            </a:extLst>
          </p:cNvPr>
          <p:cNvSpPr txBox="1"/>
          <p:nvPr/>
        </p:nvSpPr>
        <p:spPr>
          <a:xfrm>
            <a:off x="547502" y="1409806"/>
            <a:ext cx="1311728" cy="461665"/>
          </a:xfrm>
          <a:prstGeom prst="rect">
            <a:avLst/>
          </a:prstGeom>
          <a:noFill/>
        </p:spPr>
        <p:txBody>
          <a:bodyPr wrap="square" rtlCol="0">
            <a:spAutoFit/>
          </a:bodyPr>
          <a:lstStyle/>
          <a:p>
            <a:r>
              <a:rPr lang="en-US" sz="2400" b="1" dirty="0"/>
              <a:t>Age 1</a:t>
            </a:r>
          </a:p>
        </p:txBody>
      </p:sp>
      <p:sp>
        <p:nvSpPr>
          <p:cNvPr id="31" name="TextBox 30">
            <a:extLst>
              <a:ext uri="{FF2B5EF4-FFF2-40B4-BE49-F238E27FC236}">
                <a16:creationId xmlns:a16="http://schemas.microsoft.com/office/drawing/2014/main" id="{F6659631-14AA-45EB-9814-6C97D496E117}"/>
              </a:ext>
            </a:extLst>
          </p:cNvPr>
          <p:cNvSpPr txBox="1"/>
          <p:nvPr/>
        </p:nvSpPr>
        <p:spPr>
          <a:xfrm>
            <a:off x="547502" y="2887437"/>
            <a:ext cx="1311728" cy="461665"/>
          </a:xfrm>
          <a:prstGeom prst="rect">
            <a:avLst/>
          </a:prstGeom>
          <a:noFill/>
        </p:spPr>
        <p:txBody>
          <a:bodyPr wrap="square" rtlCol="0">
            <a:spAutoFit/>
          </a:bodyPr>
          <a:lstStyle/>
          <a:p>
            <a:r>
              <a:rPr lang="en-US" sz="2400" b="1" dirty="0"/>
              <a:t>Age n</a:t>
            </a:r>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70CC8E30-3273-4827-B2E9-EFE0C41E9267}"/>
                  </a:ext>
                </a:extLst>
              </p:cNvPr>
              <p:cNvSpPr txBox="1"/>
              <p:nvPr/>
            </p:nvSpPr>
            <p:spPr>
              <a:xfrm>
                <a:off x="383969" y="2060310"/>
                <a:ext cx="1311728" cy="70788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4000" b="1" i="1" dirty="0" smtClean="0">
                          <a:latin typeface="Cambria Math" panose="02040503050406030204" pitchFamily="18" charset="0"/>
                        </a:rPr>
                        <m:t>⋮</m:t>
                      </m:r>
                    </m:oMath>
                  </m:oMathPara>
                </a14:m>
                <a:endParaRPr lang="en-US" sz="4000" b="1" dirty="0"/>
              </a:p>
            </p:txBody>
          </p:sp>
        </mc:Choice>
        <mc:Fallback xmlns="">
          <p:sp>
            <p:nvSpPr>
              <p:cNvPr id="32" name="TextBox 31">
                <a:extLst>
                  <a:ext uri="{FF2B5EF4-FFF2-40B4-BE49-F238E27FC236}">
                    <a16:creationId xmlns:a16="http://schemas.microsoft.com/office/drawing/2014/main" id="{70CC8E30-3273-4827-B2E9-EFE0C41E9267}"/>
                  </a:ext>
                </a:extLst>
              </p:cNvPr>
              <p:cNvSpPr txBox="1">
                <a:spLocks noRot="1" noChangeAspect="1" noMove="1" noResize="1" noEditPoints="1" noAdjustHandles="1" noChangeArrowheads="1" noChangeShapeType="1" noTextEdit="1"/>
              </p:cNvSpPr>
              <p:nvPr/>
            </p:nvSpPr>
            <p:spPr>
              <a:xfrm>
                <a:off x="383969" y="2060310"/>
                <a:ext cx="1311728" cy="707886"/>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AD844FD6-DD8B-42FE-BF53-F06C5B428934}"/>
                  </a:ext>
                </a:extLst>
              </p:cNvPr>
              <p:cNvSpPr txBox="1"/>
              <p:nvPr/>
            </p:nvSpPr>
            <p:spPr>
              <a:xfrm>
                <a:off x="2489962" y="2060310"/>
                <a:ext cx="1311728" cy="70788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4000" b="1" i="1" dirty="0" smtClean="0">
                          <a:latin typeface="Cambria Math" panose="02040503050406030204" pitchFamily="18" charset="0"/>
                        </a:rPr>
                        <m:t>⋮</m:t>
                      </m:r>
                    </m:oMath>
                  </m:oMathPara>
                </a14:m>
                <a:endParaRPr lang="en-US" sz="4000" b="1" dirty="0"/>
              </a:p>
            </p:txBody>
          </p:sp>
        </mc:Choice>
        <mc:Fallback xmlns="">
          <p:sp>
            <p:nvSpPr>
              <p:cNvPr id="33" name="TextBox 32">
                <a:extLst>
                  <a:ext uri="{FF2B5EF4-FFF2-40B4-BE49-F238E27FC236}">
                    <a16:creationId xmlns:a16="http://schemas.microsoft.com/office/drawing/2014/main" id="{AD844FD6-DD8B-42FE-BF53-F06C5B428934}"/>
                  </a:ext>
                </a:extLst>
              </p:cNvPr>
              <p:cNvSpPr txBox="1">
                <a:spLocks noRot="1" noChangeAspect="1" noMove="1" noResize="1" noEditPoints="1" noAdjustHandles="1" noChangeArrowheads="1" noChangeShapeType="1" noTextEdit="1"/>
              </p:cNvSpPr>
              <p:nvPr/>
            </p:nvSpPr>
            <p:spPr>
              <a:xfrm>
                <a:off x="2489962" y="2060310"/>
                <a:ext cx="1311728" cy="707886"/>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7E0EB2B1-F295-4B18-9ABD-48F97BE5B39E}"/>
                  </a:ext>
                </a:extLst>
              </p:cNvPr>
              <p:cNvSpPr txBox="1"/>
              <p:nvPr/>
            </p:nvSpPr>
            <p:spPr>
              <a:xfrm>
                <a:off x="5513223" y="2060310"/>
                <a:ext cx="1311728" cy="70788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4000" b="1" i="1" dirty="0" smtClean="0">
                          <a:latin typeface="Cambria Math" panose="02040503050406030204" pitchFamily="18" charset="0"/>
                        </a:rPr>
                        <m:t>⋮</m:t>
                      </m:r>
                    </m:oMath>
                  </m:oMathPara>
                </a14:m>
                <a:endParaRPr lang="en-US" sz="4000" b="1" dirty="0"/>
              </a:p>
            </p:txBody>
          </p:sp>
        </mc:Choice>
        <mc:Fallback xmlns="">
          <p:sp>
            <p:nvSpPr>
              <p:cNvPr id="34" name="TextBox 33">
                <a:extLst>
                  <a:ext uri="{FF2B5EF4-FFF2-40B4-BE49-F238E27FC236}">
                    <a16:creationId xmlns:a16="http://schemas.microsoft.com/office/drawing/2014/main" id="{7E0EB2B1-F295-4B18-9ABD-48F97BE5B39E}"/>
                  </a:ext>
                </a:extLst>
              </p:cNvPr>
              <p:cNvSpPr txBox="1">
                <a:spLocks noRot="1" noChangeAspect="1" noMove="1" noResize="1" noEditPoints="1" noAdjustHandles="1" noChangeArrowheads="1" noChangeShapeType="1" noTextEdit="1"/>
              </p:cNvSpPr>
              <p:nvPr/>
            </p:nvSpPr>
            <p:spPr>
              <a:xfrm>
                <a:off x="5513223" y="2060310"/>
                <a:ext cx="1311728" cy="707886"/>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41E4F130-F2E2-46CF-898C-CE4C0B464E8E}"/>
                  </a:ext>
                </a:extLst>
              </p:cNvPr>
              <p:cNvSpPr txBox="1"/>
              <p:nvPr/>
            </p:nvSpPr>
            <p:spPr>
              <a:xfrm>
                <a:off x="8696301" y="2060310"/>
                <a:ext cx="1311728" cy="70788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4000" b="1" i="1" dirty="0" smtClean="0">
                          <a:latin typeface="Cambria Math" panose="02040503050406030204" pitchFamily="18" charset="0"/>
                        </a:rPr>
                        <m:t>⋮</m:t>
                      </m:r>
                    </m:oMath>
                  </m:oMathPara>
                </a14:m>
                <a:endParaRPr lang="en-US" sz="4000" b="1" dirty="0"/>
              </a:p>
            </p:txBody>
          </p:sp>
        </mc:Choice>
        <mc:Fallback xmlns="">
          <p:sp>
            <p:nvSpPr>
              <p:cNvPr id="35" name="TextBox 34">
                <a:extLst>
                  <a:ext uri="{FF2B5EF4-FFF2-40B4-BE49-F238E27FC236}">
                    <a16:creationId xmlns:a16="http://schemas.microsoft.com/office/drawing/2014/main" id="{41E4F130-F2E2-46CF-898C-CE4C0B464E8E}"/>
                  </a:ext>
                </a:extLst>
              </p:cNvPr>
              <p:cNvSpPr txBox="1">
                <a:spLocks noRot="1" noChangeAspect="1" noMove="1" noResize="1" noEditPoints="1" noAdjustHandles="1" noChangeArrowheads="1" noChangeShapeType="1" noTextEdit="1"/>
              </p:cNvSpPr>
              <p:nvPr/>
            </p:nvSpPr>
            <p:spPr>
              <a:xfrm>
                <a:off x="8696301" y="2060310"/>
                <a:ext cx="1311728" cy="707886"/>
              </a:xfrm>
              <a:prstGeom prst="rect">
                <a:avLst/>
              </a:prstGeom>
              <a:blipFill>
                <a:blip r:embed="rId6"/>
                <a:stretch>
                  <a:fillRect/>
                </a:stretch>
              </a:blipFill>
            </p:spPr>
            <p:txBody>
              <a:bodyPr/>
              <a:lstStyle/>
              <a:p>
                <a:r>
                  <a:rPr lang="en-US">
                    <a:noFill/>
                  </a:rPr>
                  <a:t> </a:t>
                </a:r>
              </a:p>
            </p:txBody>
          </p:sp>
        </mc:Fallback>
      </mc:AlternateContent>
      <p:grpSp>
        <p:nvGrpSpPr>
          <p:cNvPr id="36" name="Group 35">
            <a:extLst>
              <a:ext uri="{FF2B5EF4-FFF2-40B4-BE49-F238E27FC236}">
                <a16:creationId xmlns:a16="http://schemas.microsoft.com/office/drawing/2014/main" id="{584234E5-9F00-49B2-8CC4-C0C75AA94C03}"/>
              </a:ext>
            </a:extLst>
          </p:cNvPr>
          <p:cNvGrpSpPr/>
          <p:nvPr/>
        </p:nvGrpSpPr>
        <p:grpSpPr>
          <a:xfrm>
            <a:off x="1932708" y="2766261"/>
            <a:ext cx="8235540" cy="704018"/>
            <a:chOff x="1537855" y="1537855"/>
            <a:chExt cx="8235540" cy="1177636"/>
          </a:xfrm>
        </p:grpSpPr>
        <p:sp>
          <p:nvSpPr>
            <p:cNvPr id="37" name="Rectangle: Rounded Corners 32">
              <a:extLst>
                <a:ext uri="{FF2B5EF4-FFF2-40B4-BE49-F238E27FC236}">
                  <a16:creationId xmlns:a16="http://schemas.microsoft.com/office/drawing/2014/main" id="{CB471816-9241-40A4-B1FC-06A07FE501B6}"/>
                </a:ext>
              </a:extLst>
            </p:cNvPr>
            <p:cNvSpPr/>
            <p:nvPr/>
          </p:nvSpPr>
          <p:spPr>
            <a:xfrm>
              <a:off x="1537855" y="1537855"/>
              <a:ext cx="2189018" cy="1177636"/>
            </a:xfrm>
            <a:prstGeom prst="roundRect">
              <a:avLst/>
            </a:prstGeom>
            <a:solidFill>
              <a:srgbClr val="7EBA56"/>
            </a:solidFill>
            <a:ln w="285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Susceptible</a:t>
              </a:r>
            </a:p>
          </p:txBody>
        </p:sp>
        <p:sp>
          <p:nvSpPr>
            <p:cNvPr id="38" name="Rectangle: Rounded Corners 33">
              <a:extLst>
                <a:ext uri="{FF2B5EF4-FFF2-40B4-BE49-F238E27FC236}">
                  <a16:creationId xmlns:a16="http://schemas.microsoft.com/office/drawing/2014/main" id="{7316D340-5B9C-4945-8CAF-B309DEBF9B5A}"/>
                </a:ext>
              </a:extLst>
            </p:cNvPr>
            <p:cNvSpPr/>
            <p:nvPr/>
          </p:nvSpPr>
          <p:spPr>
            <a:xfrm>
              <a:off x="4561116" y="1537855"/>
              <a:ext cx="2189018" cy="1177636"/>
            </a:xfrm>
            <a:prstGeom prst="roundRect">
              <a:avLst/>
            </a:prstGeom>
            <a:solidFill>
              <a:srgbClr val="EF8D4B"/>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Infectious</a:t>
              </a:r>
            </a:p>
          </p:txBody>
        </p:sp>
        <p:sp>
          <p:nvSpPr>
            <p:cNvPr id="39" name="Rectangle: Rounded Corners 34">
              <a:extLst>
                <a:ext uri="{FF2B5EF4-FFF2-40B4-BE49-F238E27FC236}">
                  <a16:creationId xmlns:a16="http://schemas.microsoft.com/office/drawing/2014/main" id="{1D5C43C6-A075-4E17-8645-C3B2EEF120B1}"/>
                </a:ext>
              </a:extLst>
            </p:cNvPr>
            <p:cNvSpPr/>
            <p:nvPr/>
          </p:nvSpPr>
          <p:spPr>
            <a:xfrm>
              <a:off x="7584377" y="1537855"/>
              <a:ext cx="2189018" cy="1177636"/>
            </a:xfrm>
            <a:prstGeom prst="roundRect">
              <a:avLst/>
            </a:prstGeom>
            <a:solidFill>
              <a:srgbClr val="70A8DA"/>
            </a:solidFill>
            <a:ln w="28575">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Recovered</a:t>
              </a:r>
            </a:p>
          </p:txBody>
        </p:sp>
        <p:cxnSp>
          <p:nvCxnSpPr>
            <p:cNvPr id="40" name="Straight Arrow Connector 39">
              <a:extLst>
                <a:ext uri="{FF2B5EF4-FFF2-40B4-BE49-F238E27FC236}">
                  <a16:creationId xmlns:a16="http://schemas.microsoft.com/office/drawing/2014/main" id="{C03DA0DC-4F40-493E-A877-525630AAFEF0}"/>
                </a:ext>
              </a:extLst>
            </p:cNvPr>
            <p:cNvCxnSpPr>
              <a:stCxn id="37" idx="3"/>
              <a:endCxn id="38" idx="1"/>
            </p:cNvCxnSpPr>
            <p:nvPr/>
          </p:nvCxnSpPr>
          <p:spPr>
            <a:xfrm>
              <a:off x="3726873" y="2126673"/>
              <a:ext cx="83424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74597F8E-715D-4673-9093-32F1DA811971}"/>
                </a:ext>
              </a:extLst>
            </p:cNvPr>
            <p:cNvCxnSpPr/>
            <p:nvPr/>
          </p:nvCxnSpPr>
          <p:spPr>
            <a:xfrm>
              <a:off x="6750134" y="2126673"/>
              <a:ext cx="83424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622426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237506"/>
            <a:ext cx="12100956" cy="819398"/>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146957" y="130629"/>
            <a:ext cx="11870872" cy="6531428"/>
          </a:xfrm>
          <a:prstGeom prst="rect">
            <a:avLst/>
          </a:pr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endParaRPr>
          </a:p>
        </p:txBody>
      </p:sp>
      <p:sp>
        <p:nvSpPr>
          <p:cNvPr id="3" name="TextBox 2"/>
          <p:cNvSpPr txBox="1"/>
          <p:nvPr/>
        </p:nvSpPr>
        <p:spPr>
          <a:xfrm>
            <a:off x="473529" y="424543"/>
            <a:ext cx="8262257" cy="523220"/>
          </a:xfrm>
          <a:prstGeom prst="rect">
            <a:avLst/>
          </a:prstGeom>
          <a:noFill/>
        </p:spPr>
        <p:txBody>
          <a:bodyPr wrap="square" rtlCol="0">
            <a:spAutoFit/>
          </a:bodyPr>
          <a:lstStyle/>
          <a:p>
            <a:r>
              <a:rPr lang="en-US" sz="2800" dirty="0">
                <a:solidFill>
                  <a:schemeClr val="bg1"/>
                </a:solidFill>
              </a:rPr>
              <a:t>Drawbacks of differential equation models</a:t>
            </a:r>
          </a:p>
        </p:txBody>
      </p:sp>
      <p:sp>
        <p:nvSpPr>
          <p:cNvPr id="25" name="Rectangle: Rounded Corners 5">
            <a:extLst>
              <a:ext uri="{FF2B5EF4-FFF2-40B4-BE49-F238E27FC236}">
                <a16:creationId xmlns:a16="http://schemas.microsoft.com/office/drawing/2014/main" id="{199FC41B-F136-4723-85D9-14FC6AAF3EC3}"/>
              </a:ext>
            </a:extLst>
          </p:cNvPr>
          <p:cNvSpPr/>
          <p:nvPr/>
        </p:nvSpPr>
        <p:spPr>
          <a:xfrm>
            <a:off x="1932708" y="1288630"/>
            <a:ext cx="2189018" cy="704018"/>
          </a:xfrm>
          <a:prstGeom prst="roundRect">
            <a:avLst/>
          </a:prstGeom>
          <a:solidFill>
            <a:srgbClr val="7EBA56"/>
          </a:solidFill>
          <a:ln w="285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Susceptible</a:t>
            </a:r>
          </a:p>
        </p:txBody>
      </p:sp>
      <p:sp>
        <p:nvSpPr>
          <p:cNvPr id="26" name="Rectangle: Rounded Corners 6">
            <a:extLst>
              <a:ext uri="{FF2B5EF4-FFF2-40B4-BE49-F238E27FC236}">
                <a16:creationId xmlns:a16="http://schemas.microsoft.com/office/drawing/2014/main" id="{116772CA-E7E3-40CE-AF17-1D506399576E}"/>
              </a:ext>
            </a:extLst>
          </p:cNvPr>
          <p:cNvSpPr/>
          <p:nvPr/>
        </p:nvSpPr>
        <p:spPr>
          <a:xfrm>
            <a:off x="4955969" y="1288630"/>
            <a:ext cx="2189018" cy="704018"/>
          </a:xfrm>
          <a:prstGeom prst="roundRect">
            <a:avLst/>
          </a:prstGeom>
          <a:solidFill>
            <a:srgbClr val="EF8D4B"/>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Infectious</a:t>
            </a:r>
          </a:p>
        </p:txBody>
      </p:sp>
      <p:sp>
        <p:nvSpPr>
          <p:cNvPr id="27" name="Rectangle: Rounded Corners 7">
            <a:extLst>
              <a:ext uri="{FF2B5EF4-FFF2-40B4-BE49-F238E27FC236}">
                <a16:creationId xmlns:a16="http://schemas.microsoft.com/office/drawing/2014/main" id="{DEB71EF9-35AA-49C1-BE95-6713286D126B}"/>
              </a:ext>
            </a:extLst>
          </p:cNvPr>
          <p:cNvSpPr/>
          <p:nvPr/>
        </p:nvSpPr>
        <p:spPr>
          <a:xfrm>
            <a:off x="7979230" y="1288630"/>
            <a:ext cx="2189018" cy="704018"/>
          </a:xfrm>
          <a:prstGeom prst="roundRect">
            <a:avLst/>
          </a:prstGeom>
          <a:solidFill>
            <a:srgbClr val="70A8DA"/>
          </a:solidFill>
          <a:ln w="28575">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Recovered</a:t>
            </a:r>
          </a:p>
        </p:txBody>
      </p:sp>
      <p:cxnSp>
        <p:nvCxnSpPr>
          <p:cNvPr id="28" name="Straight Arrow Connector 27">
            <a:extLst>
              <a:ext uri="{FF2B5EF4-FFF2-40B4-BE49-F238E27FC236}">
                <a16:creationId xmlns:a16="http://schemas.microsoft.com/office/drawing/2014/main" id="{2CBC36B9-A242-4951-B69A-303DEE7775B4}"/>
              </a:ext>
            </a:extLst>
          </p:cNvPr>
          <p:cNvCxnSpPr>
            <a:stCxn id="25" idx="3"/>
            <a:endCxn id="26" idx="1"/>
          </p:cNvCxnSpPr>
          <p:nvPr/>
        </p:nvCxnSpPr>
        <p:spPr>
          <a:xfrm>
            <a:off x="4121726" y="1640639"/>
            <a:ext cx="83424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E99DC06D-DACA-486A-955F-A447FF158499}"/>
              </a:ext>
            </a:extLst>
          </p:cNvPr>
          <p:cNvCxnSpPr/>
          <p:nvPr/>
        </p:nvCxnSpPr>
        <p:spPr>
          <a:xfrm>
            <a:off x="7144987" y="1640639"/>
            <a:ext cx="83424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7B21452A-273B-43A6-B5D6-F847DA8F52B3}"/>
              </a:ext>
            </a:extLst>
          </p:cNvPr>
          <p:cNvSpPr txBox="1"/>
          <p:nvPr/>
        </p:nvSpPr>
        <p:spPr>
          <a:xfrm>
            <a:off x="547502" y="1409806"/>
            <a:ext cx="1311728" cy="461665"/>
          </a:xfrm>
          <a:prstGeom prst="rect">
            <a:avLst/>
          </a:prstGeom>
          <a:noFill/>
        </p:spPr>
        <p:txBody>
          <a:bodyPr wrap="square" rtlCol="0">
            <a:spAutoFit/>
          </a:bodyPr>
          <a:lstStyle/>
          <a:p>
            <a:r>
              <a:rPr lang="en-US" sz="2400" b="1" dirty="0"/>
              <a:t>Age 1</a:t>
            </a:r>
          </a:p>
        </p:txBody>
      </p:sp>
      <p:sp>
        <p:nvSpPr>
          <p:cNvPr id="31" name="TextBox 30">
            <a:extLst>
              <a:ext uri="{FF2B5EF4-FFF2-40B4-BE49-F238E27FC236}">
                <a16:creationId xmlns:a16="http://schemas.microsoft.com/office/drawing/2014/main" id="{F6659631-14AA-45EB-9814-6C97D496E117}"/>
              </a:ext>
            </a:extLst>
          </p:cNvPr>
          <p:cNvSpPr txBox="1"/>
          <p:nvPr/>
        </p:nvSpPr>
        <p:spPr>
          <a:xfrm>
            <a:off x="547502" y="2887437"/>
            <a:ext cx="1311728" cy="461665"/>
          </a:xfrm>
          <a:prstGeom prst="rect">
            <a:avLst/>
          </a:prstGeom>
          <a:noFill/>
        </p:spPr>
        <p:txBody>
          <a:bodyPr wrap="square" rtlCol="0">
            <a:spAutoFit/>
          </a:bodyPr>
          <a:lstStyle/>
          <a:p>
            <a:r>
              <a:rPr lang="en-US" sz="2400" b="1" dirty="0"/>
              <a:t>Age n</a:t>
            </a:r>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70CC8E30-3273-4827-B2E9-EFE0C41E9267}"/>
                  </a:ext>
                </a:extLst>
              </p:cNvPr>
              <p:cNvSpPr txBox="1"/>
              <p:nvPr/>
            </p:nvSpPr>
            <p:spPr>
              <a:xfrm>
                <a:off x="383969" y="2060310"/>
                <a:ext cx="1311728" cy="70788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4000" b="1" i="1" dirty="0" smtClean="0">
                          <a:latin typeface="Cambria Math" panose="02040503050406030204" pitchFamily="18" charset="0"/>
                        </a:rPr>
                        <m:t>⋮</m:t>
                      </m:r>
                    </m:oMath>
                  </m:oMathPara>
                </a14:m>
                <a:endParaRPr lang="en-US" sz="4000" b="1" dirty="0"/>
              </a:p>
            </p:txBody>
          </p:sp>
        </mc:Choice>
        <mc:Fallback xmlns="">
          <p:sp>
            <p:nvSpPr>
              <p:cNvPr id="32" name="TextBox 31">
                <a:extLst>
                  <a:ext uri="{FF2B5EF4-FFF2-40B4-BE49-F238E27FC236}">
                    <a16:creationId xmlns:a16="http://schemas.microsoft.com/office/drawing/2014/main" id="{70CC8E30-3273-4827-B2E9-EFE0C41E9267}"/>
                  </a:ext>
                </a:extLst>
              </p:cNvPr>
              <p:cNvSpPr txBox="1">
                <a:spLocks noRot="1" noChangeAspect="1" noMove="1" noResize="1" noEditPoints="1" noAdjustHandles="1" noChangeArrowheads="1" noChangeShapeType="1" noTextEdit="1"/>
              </p:cNvSpPr>
              <p:nvPr/>
            </p:nvSpPr>
            <p:spPr>
              <a:xfrm>
                <a:off x="383969" y="2060310"/>
                <a:ext cx="1311728" cy="707886"/>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AD844FD6-DD8B-42FE-BF53-F06C5B428934}"/>
                  </a:ext>
                </a:extLst>
              </p:cNvPr>
              <p:cNvSpPr txBox="1"/>
              <p:nvPr/>
            </p:nvSpPr>
            <p:spPr>
              <a:xfrm>
                <a:off x="2489962" y="2060310"/>
                <a:ext cx="1311728" cy="70788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4000" b="1" i="1" dirty="0" smtClean="0">
                          <a:latin typeface="Cambria Math" panose="02040503050406030204" pitchFamily="18" charset="0"/>
                        </a:rPr>
                        <m:t>⋮</m:t>
                      </m:r>
                    </m:oMath>
                  </m:oMathPara>
                </a14:m>
                <a:endParaRPr lang="en-US" sz="4000" b="1" dirty="0"/>
              </a:p>
            </p:txBody>
          </p:sp>
        </mc:Choice>
        <mc:Fallback xmlns="">
          <p:sp>
            <p:nvSpPr>
              <p:cNvPr id="33" name="TextBox 32">
                <a:extLst>
                  <a:ext uri="{FF2B5EF4-FFF2-40B4-BE49-F238E27FC236}">
                    <a16:creationId xmlns:a16="http://schemas.microsoft.com/office/drawing/2014/main" id="{AD844FD6-DD8B-42FE-BF53-F06C5B428934}"/>
                  </a:ext>
                </a:extLst>
              </p:cNvPr>
              <p:cNvSpPr txBox="1">
                <a:spLocks noRot="1" noChangeAspect="1" noMove="1" noResize="1" noEditPoints="1" noAdjustHandles="1" noChangeArrowheads="1" noChangeShapeType="1" noTextEdit="1"/>
              </p:cNvSpPr>
              <p:nvPr/>
            </p:nvSpPr>
            <p:spPr>
              <a:xfrm>
                <a:off x="2489962" y="2060310"/>
                <a:ext cx="1311728" cy="707886"/>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7E0EB2B1-F295-4B18-9ABD-48F97BE5B39E}"/>
                  </a:ext>
                </a:extLst>
              </p:cNvPr>
              <p:cNvSpPr txBox="1"/>
              <p:nvPr/>
            </p:nvSpPr>
            <p:spPr>
              <a:xfrm>
                <a:off x="5513223" y="2060310"/>
                <a:ext cx="1311728" cy="70788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4000" b="1" i="1" dirty="0" smtClean="0">
                          <a:latin typeface="Cambria Math" panose="02040503050406030204" pitchFamily="18" charset="0"/>
                        </a:rPr>
                        <m:t>⋮</m:t>
                      </m:r>
                    </m:oMath>
                  </m:oMathPara>
                </a14:m>
                <a:endParaRPr lang="en-US" sz="4000" b="1" dirty="0"/>
              </a:p>
            </p:txBody>
          </p:sp>
        </mc:Choice>
        <mc:Fallback xmlns="">
          <p:sp>
            <p:nvSpPr>
              <p:cNvPr id="34" name="TextBox 33">
                <a:extLst>
                  <a:ext uri="{FF2B5EF4-FFF2-40B4-BE49-F238E27FC236}">
                    <a16:creationId xmlns:a16="http://schemas.microsoft.com/office/drawing/2014/main" id="{7E0EB2B1-F295-4B18-9ABD-48F97BE5B39E}"/>
                  </a:ext>
                </a:extLst>
              </p:cNvPr>
              <p:cNvSpPr txBox="1">
                <a:spLocks noRot="1" noChangeAspect="1" noMove="1" noResize="1" noEditPoints="1" noAdjustHandles="1" noChangeArrowheads="1" noChangeShapeType="1" noTextEdit="1"/>
              </p:cNvSpPr>
              <p:nvPr/>
            </p:nvSpPr>
            <p:spPr>
              <a:xfrm>
                <a:off x="5513223" y="2060310"/>
                <a:ext cx="1311728" cy="707886"/>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41E4F130-F2E2-46CF-898C-CE4C0B464E8E}"/>
                  </a:ext>
                </a:extLst>
              </p:cNvPr>
              <p:cNvSpPr txBox="1"/>
              <p:nvPr/>
            </p:nvSpPr>
            <p:spPr>
              <a:xfrm>
                <a:off x="8696301" y="2060310"/>
                <a:ext cx="1311728" cy="70788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4000" b="1" i="1" dirty="0" smtClean="0">
                          <a:latin typeface="Cambria Math" panose="02040503050406030204" pitchFamily="18" charset="0"/>
                        </a:rPr>
                        <m:t>⋮</m:t>
                      </m:r>
                    </m:oMath>
                  </m:oMathPara>
                </a14:m>
                <a:endParaRPr lang="en-US" sz="4000" b="1" dirty="0"/>
              </a:p>
            </p:txBody>
          </p:sp>
        </mc:Choice>
        <mc:Fallback xmlns="">
          <p:sp>
            <p:nvSpPr>
              <p:cNvPr id="35" name="TextBox 34">
                <a:extLst>
                  <a:ext uri="{FF2B5EF4-FFF2-40B4-BE49-F238E27FC236}">
                    <a16:creationId xmlns:a16="http://schemas.microsoft.com/office/drawing/2014/main" id="{41E4F130-F2E2-46CF-898C-CE4C0B464E8E}"/>
                  </a:ext>
                </a:extLst>
              </p:cNvPr>
              <p:cNvSpPr txBox="1">
                <a:spLocks noRot="1" noChangeAspect="1" noMove="1" noResize="1" noEditPoints="1" noAdjustHandles="1" noChangeArrowheads="1" noChangeShapeType="1" noTextEdit="1"/>
              </p:cNvSpPr>
              <p:nvPr/>
            </p:nvSpPr>
            <p:spPr>
              <a:xfrm>
                <a:off x="8696301" y="2060310"/>
                <a:ext cx="1311728" cy="707886"/>
              </a:xfrm>
              <a:prstGeom prst="rect">
                <a:avLst/>
              </a:prstGeom>
              <a:blipFill>
                <a:blip r:embed="rId6"/>
                <a:stretch>
                  <a:fillRect/>
                </a:stretch>
              </a:blipFill>
            </p:spPr>
            <p:txBody>
              <a:bodyPr/>
              <a:lstStyle/>
              <a:p>
                <a:r>
                  <a:rPr lang="en-US">
                    <a:noFill/>
                  </a:rPr>
                  <a:t> </a:t>
                </a:r>
              </a:p>
            </p:txBody>
          </p:sp>
        </mc:Fallback>
      </mc:AlternateContent>
      <p:grpSp>
        <p:nvGrpSpPr>
          <p:cNvPr id="36" name="Group 35">
            <a:extLst>
              <a:ext uri="{FF2B5EF4-FFF2-40B4-BE49-F238E27FC236}">
                <a16:creationId xmlns:a16="http://schemas.microsoft.com/office/drawing/2014/main" id="{584234E5-9F00-49B2-8CC4-C0C75AA94C03}"/>
              </a:ext>
            </a:extLst>
          </p:cNvPr>
          <p:cNvGrpSpPr/>
          <p:nvPr/>
        </p:nvGrpSpPr>
        <p:grpSpPr>
          <a:xfrm>
            <a:off x="1932708" y="2766261"/>
            <a:ext cx="8235540" cy="704018"/>
            <a:chOff x="1537855" y="1537855"/>
            <a:chExt cx="8235540" cy="1177636"/>
          </a:xfrm>
        </p:grpSpPr>
        <p:sp>
          <p:nvSpPr>
            <p:cNvPr id="37" name="Rectangle: Rounded Corners 32">
              <a:extLst>
                <a:ext uri="{FF2B5EF4-FFF2-40B4-BE49-F238E27FC236}">
                  <a16:creationId xmlns:a16="http://schemas.microsoft.com/office/drawing/2014/main" id="{CB471816-9241-40A4-B1FC-06A07FE501B6}"/>
                </a:ext>
              </a:extLst>
            </p:cNvPr>
            <p:cNvSpPr/>
            <p:nvPr/>
          </p:nvSpPr>
          <p:spPr>
            <a:xfrm>
              <a:off x="1537855" y="1537855"/>
              <a:ext cx="2189018" cy="1177636"/>
            </a:xfrm>
            <a:prstGeom prst="roundRect">
              <a:avLst/>
            </a:prstGeom>
            <a:solidFill>
              <a:srgbClr val="7EBA56"/>
            </a:solidFill>
            <a:ln w="285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Susceptible</a:t>
              </a:r>
            </a:p>
          </p:txBody>
        </p:sp>
        <p:sp>
          <p:nvSpPr>
            <p:cNvPr id="38" name="Rectangle: Rounded Corners 33">
              <a:extLst>
                <a:ext uri="{FF2B5EF4-FFF2-40B4-BE49-F238E27FC236}">
                  <a16:creationId xmlns:a16="http://schemas.microsoft.com/office/drawing/2014/main" id="{7316D340-5B9C-4945-8CAF-B309DEBF9B5A}"/>
                </a:ext>
              </a:extLst>
            </p:cNvPr>
            <p:cNvSpPr/>
            <p:nvPr/>
          </p:nvSpPr>
          <p:spPr>
            <a:xfrm>
              <a:off x="4561116" y="1537855"/>
              <a:ext cx="2189018" cy="1177636"/>
            </a:xfrm>
            <a:prstGeom prst="roundRect">
              <a:avLst/>
            </a:prstGeom>
            <a:solidFill>
              <a:srgbClr val="EF8D4B"/>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Infectious</a:t>
              </a:r>
            </a:p>
          </p:txBody>
        </p:sp>
        <p:sp>
          <p:nvSpPr>
            <p:cNvPr id="39" name="Rectangle: Rounded Corners 34">
              <a:extLst>
                <a:ext uri="{FF2B5EF4-FFF2-40B4-BE49-F238E27FC236}">
                  <a16:creationId xmlns:a16="http://schemas.microsoft.com/office/drawing/2014/main" id="{1D5C43C6-A075-4E17-8645-C3B2EEF120B1}"/>
                </a:ext>
              </a:extLst>
            </p:cNvPr>
            <p:cNvSpPr/>
            <p:nvPr/>
          </p:nvSpPr>
          <p:spPr>
            <a:xfrm>
              <a:off x="7584377" y="1537855"/>
              <a:ext cx="2189018" cy="1177636"/>
            </a:xfrm>
            <a:prstGeom prst="roundRect">
              <a:avLst/>
            </a:prstGeom>
            <a:solidFill>
              <a:srgbClr val="70A8DA"/>
            </a:solidFill>
            <a:ln w="28575">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Recovered</a:t>
              </a:r>
            </a:p>
          </p:txBody>
        </p:sp>
        <p:cxnSp>
          <p:nvCxnSpPr>
            <p:cNvPr id="40" name="Straight Arrow Connector 39">
              <a:extLst>
                <a:ext uri="{FF2B5EF4-FFF2-40B4-BE49-F238E27FC236}">
                  <a16:creationId xmlns:a16="http://schemas.microsoft.com/office/drawing/2014/main" id="{C03DA0DC-4F40-493E-A877-525630AAFEF0}"/>
                </a:ext>
              </a:extLst>
            </p:cNvPr>
            <p:cNvCxnSpPr>
              <a:stCxn id="37" idx="3"/>
              <a:endCxn id="38" idx="1"/>
            </p:cNvCxnSpPr>
            <p:nvPr/>
          </p:nvCxnSpPr>
          <p:spPr>
            <a:xfrm>
              <a:off x="3726873" y="2126673"/>
              <a:ext cx="83424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74597F8E-715D-4673-9093-32F1DA811971}"/>
                </a:ext>
              </a:extLst>
            </p:cNvPr>
            <p:cNvCxnSpPr/>
            <p:nvPr/>
          </p:nvCxnSpPr>
          <p:spPr>
            <a:xfrm>
              <a:off x="6750134" y="2126673"/>
              <a:ext cx="83424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EA1D7AFA-2A62-4896-B8A9-7E02D31F4713}"/>
                  </a:ext>
                </a:extLst>
              </p:cNvPr>
              <p:cNvSpPr txBox="1"/>
              <p:nvPr/>
            </p:nvSpPr>
            <p:spPr>
              <a:xfrm>
                <a:off x="2988101" y="3862700"/>
                <a:ext cx="6082199" cy="3165547"/>
              </a:xfrm>
              <a:prstGeom prst="rect">
                <a:avLst/>
              </a:prstGeom>
              <a:noFill/>
            </p:spPr>
            <p:txBody>
              <a:bodyPr wrap="square" numCol="2" rtlCol="0">
                <a:spAutoFit/>
              </a:bodyPr>
              <a:lstStyle/>
              <a:p>
                <a:pPr/>
                <a14:m>
                  <m:oMathPara xmlns:m="http://schemas.openxmlformats.org/officeDocument/2006/math">
                    <m:oMathParaPr>
                      <m:jc m:val="centerGroup"/>
                    </m:oMathParaPr>
                    <m:oMath xmlns:m="http://schemas.openxmlformats.org/officeDocument/2006/math">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𝑆</m:t>
                              </m:r>
                            </m:e>
                            <m:sub>
                              <m:r>
                                <a:rPr lang="en-US" sz="2000" b="0" i="1" smtClean="0">
                                  <a:latin typeface="Cambria Math" panose="02040503050406030204" pitchFamily="18" charset="0"/>
                                </a:rPr>
                                <m:t>𝑖</m:t>
                              </m:r>
                            </m:sub>
                          </m:sSub>
                        </m:num>
                        <m:den>
                          <m:r>
                            <a:rPr lang="en-US" sz="2000" b="0" i="1" smtClean="0">
                              <a:latin typeface="Cambria Math" panose="02040503050406030204" pitchFamily="18" charset="0"/>
                            </a:rPr>
                            <m:t>𝑑𝑡</m:t>
                          </m:r>
                        </m:den>
                      </m:f>
                      <m:r>
                        <a:rPr lang="en-US" sz="2000" b="0" i="1" smtClean="0">
                          <a:latin typeface="Cambria Math" panose="02040503050406030204" pitchFamily="18" charset="0"/>
                        </a:rPr>
                        <m:t>=</m:t>
                      </m:r>
                      <m:r>
                        <a:rPr lang="en-US" sz="2000" b="0" i="1" smtClean="0">
                          <a:latin typeface="Cambria Math" panose="02040503050406030204" pitchFamily="18" charset="0"/>
                        </a:rPr>
                        <m:t>𝛿</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𝑆</m:t>
                          </m:r>
                        </m:e>
                        <m:sub>
                          <m:r>
                            <a:rPr lang="en-US" sz="2000" b="0" i="1" smtClean="0">
                              <a:latin typeface="Cambria Math" panose="02040503050406030204" pitchFamily="18" charset="0"/>
                            </a:rPr>
                            <m:t>𝑖</m:t>
                          </m:r>
                          <m:r>
                            <a:rPr lang="en-US" sz="2000" b="0" i="1" smtClean="0">
                              <a:latin typeface="Cambria Math" panose="02040503050406030204" pitchFamily="18" charset="0"/>
                            </a:rPr>
                            <m:t>−1</m:t>
                          </m:r>
                        </m:sub>
                      </m:sSub>
                      <m:r>
                        <a:rPr lang="en-US" sz="2000" b="0" i="1" smtClean="0">
                          <a:latin typeface="Cambria Math" panose="02040503050406030204" pitchFamily="18" charset="0"/>
                        </a:rPr>
                        <m:t>−</m:t>
                      </m:r>
                      <m:r>
                        <a:rPr lang="en-US" sz="2000" b="0" i="1" smtClean="0">
                          <a:latin typeface="Cambria Math" panose="02040503050406030204" pitchFamily="18" charset="0"/>
                        </a:rPr>
                        <m:t>𝛿</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𝑆</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𝑆</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m:t>
                      </m:r>
                      <m:nary>
                        <m:naryPr>
                          <m:chr m:val="∑"/>
                          <m:ctrlPr>
                            <a:rPr lang="en-US" sz="2000" b="0" i="1" smtClean="0">
                              <a:latin typeface="Cambria Math" panose="02040503050406030204" pitchFamily="18" charset="0"/>
                            </a:rPr>
                          </m:ctrlPr>
                        </m:naryPr>
                        <m:sub>
                          <m:r>
                            <m:rPr>
                              <m:brk m:alnAt="23"/>
                            </m:rPr>
                            <a:rPr lang="en-US" sz="2000" b="0" i="1" smtClean="0">
                              <a:latin typeface="Cambria Math" panose="02040503050406030204" pitchFamily="18" charset="0"/>
                            </a:rPr>
                            <m:t>𝑗</m:t>
                          </m:r>
                          <m:r>
                            <a:rPr lang="en-US" sz="2000" b="0" i="1" smtClean="0">
                              <a:latin typeface="Cambria Math" panose="02040503050406030204" pitchFamily="18" charset="0"/>
                            </a:rPr>
                            <m:t>=1</m:t>
                          </m:r>
                        </m:sub>
                        <m:sup>
                          <m:r>
                            <a:rPr lang="en-US" sz="2000" b="0" i="1" smtClean="0">
                              <a:latin typeface="Cambria Math" panose="02040503050406030204" pitchFamily="18" charset="0"/>
                            </a:rPr>
                            <m:t>𝑛</m:t>
                          </m:r>
                        </m:sup>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𝛽</m:t>
                              </m:r>
                            </m:e>
                            <m:sub>
                              <m:r>
                                <a:rPr lang="en-US" sz="2000" b="0" i="1" smtClean="0">
                                  <a:latin typeface="Cambria Math" panose="02040503050406030204" pitchFamily="18" charset="0"/>
                                </a:rPr>
                                <m:t>𝑗</m:t>
                              </m:r>
                              <m:r>
                                <a:rPr lang="en-US" sz="2000" b="0" i="1" smtClean="0">
                                  <a:latin typeface="Cambria Math" panose="02040503050406030204" pitchFamily="18" charset="0"/>
                                </a:rPr>
                                <m:t>,</m:t>
                              </m:r>
                              <m:r>
                                <a:rPr lang="en-US" sz="2000" b="0" i="1" smtClean="0">
                                  <a:latin typeface="Cambria Math" panose="02040503050406030204" pitchFamily="18" charset="0"/>
                                </a:rPr>
                                <m:t>𝑖</m:t>
                              </m:r>
                            </m:sub>
                          </m:sSub>
                        </m:e>
                      </m:nary>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𝐼</m:t>
                          </m:r>
                        </m:e>
                        <m:sub>
                          <m:r>
                            <a:rPr lang="en-US" sz="2000" b="0" i="1" smtClean="0">
                              <a:latin typeface="Cambria Math" panose="02040503050406030204" pitchFamily="18" charset="0"/>
                            </a:rPr>
                            <m:t>𝑗</m:t>
                          </m:r>
                        </m:sub>
                      </m:sSub>
                    </m:oMath>
                    <m:oMath xmlns:m="http://schemas.openxmlformats.org/officeDocument/2006/math">
                      <m:f>
                        <m:fPr>
                          <m:ctrlPr>
                            <a:rPr lang="en-US" sz="2000" i="1">
                              <a:latin typeface="Cambria Math" panose="02040503050406030204" pitchFamily="18" charset="0"/>
                            </a:rPr>
                          </m:ctrlPr>
                        </m:fPr>
                        <m:num>
                          <m:r>
                            <a:rPr lang="en-US" sz="2000" i="1">
                              <a:latin typeface="Cambria Math" panose="02040503050406030204" pitchFamily="18" charset="0"/>
                            </a:rPr>
                            <m:t>𝑑</m:t>
                          </m:r>
                          <m:sSub>
                            <m:sSubPr>
                              <m:ctrlPr>
                                <a:rPr lang="en-US" sz="2000" i="1">
                                  <a:latin typeface="Cambria Math" panose="02040503050406030204" pitchFamily="18" charset="0"/>
                                </a:rPr>
                              </m:ctrlPr>
                            </m:sSubPr>
                            <m:e>
                              <m:r>
                                <a:rPr lang="en-US" sz="2000" b="0" i="1" smtClean="0">
                                  <a:latin typeface="Cambria Math" panose="02040503050406030204" pitchFamily="18" charset="0"/>
                                </a:rPr>
                                <m:t>𝐼</m:t>
                              </m:r>
                            </m:e>
                            <m:sub>
                              <m:r>
                                <a:rPr lang="en-US" sz="2000" i="1">
                                  <a:latin typeface="Cambria Math" panose="02040503050406030204" pitchFamily="18" charset="0"/>
                                </a:rPr>
                                <m:t>𝑖</m:t>
                              </m:r>
                            </m:sub>
                          </m:sSub>
                        </m:num>
                        <m:den>
                          <m:r>
                            <a:rPr lang="en-US" sz="2000" i="1">
                              <a:latin typeface="Cambria Math" panose="02040503050406030204" pitchFamily="18" charset="0"/>
                            </a:rPr>
                            <m:t>𝑑𝑡</m:t>
                          </m:r>
                        </m:den>
                      </m:f>
                      <m:r>
                        <a:rPr lang="en-US" sz="2000" i="1">
                          <a:latin typeface="Cambria Math" panose="02040503050406030204" pitchFamily="18" charset="0"/>
                        </a:rPr>
                        <m:t>=</m:t>
                      </m:r>
                      <m:r>
                        <a:rPr lang="en-US" sz="2000" i="1">
                          <a:latin typeface="Cambria Math" panose="02040503050406030204" pitchFamily="18" charset="0"/>
                        </a:rPr>
                        <m:t>𝛿</m:t>
                      </m:r>
                      <m:sSub>
                        <m:sSubPr>
                          <m:ctrlPr>
                            <a:rPr lang="en-US" sz="2000" i="1">
                              <a:latin typeface="Cambria Math" panose="02040503050406030204" pitchFamily="18" charset="0"/>
                            </a:rPr>
                          </m:ctrlPr>
                        </m:sSubPr>
                        <m:e>
                          <m:r>
                            <a:rPr lang="en-US" sz="2000" b="0" i="1" smtClean="0">
                              <a:latin typeface="Cambria Math" panose="02040503050406030204" pitchFamily="18" charset="0"/>
                            </a:rPr>
                            <m:t>𝐼</m:t>
                          </m:r>
                        </m:e>
                        <m:sub>
                          <m:r>
                            <a:rPr lang="en-US" sz="2000" i="1">
                              <a:latin typeface="Cambria Math" panose="02040503050406030204" pitchFamily="18" charset="0"/>
                            </a:rPr>
                            <m:t>𝑖</m:t>
                          </m:r>
                          <m:r>
                            <a:rPr lang="en-US" sz="2000" i="1">
                              <a:latin typeface="Cambria Math" panose="02040503050406030204" pitchFamily="18" charset="0"/>
                            </a:rPr>
                            <m:t>−1</m:t>
                          </m:r>
                        </m:sub>
                      </m:sSub>
                      <m:r>
                        <a:rPr lang="en-US" sz="2000" i="1">
                          <a:latin typeface="Cambria Math" panose="02040503050406030204" pitchFamily="18" charset="0"/>
                        </a:rPr>
                        <m:t>−</m:t>
                      </m:r>
                      <m:r>
                        <a:rPr lang="en-US" sz="2000" i="1">
                          <a:latin typeface="Cambria Math" panose="02040503050406030204" pitchFamily="18" charset="0"/>
                        </a:rPr>
                        <m:t>𝛿</m:t>
                      </m:r>
                      <m:sSub>
                        <m:sSubPr>
                          <m:ctrlPr>
                            <a:rPr lang="en-US" sz="2000" i="1">
                              <a:latin typeface="Cambria Math" panose="02040503050406030204" pitchFamily="18" charset="0"/>
                            </a:rPr>
                          </m:ctrlPr>
                        </m:sSubPr>
                        <m:e>
                          <m:r>
                            <a:rPr lang="en-US" sz="2000" b="0" i="1" smtClean="0">
                              <a:latin typeface="Cambria Math" panose="02040503050406030204" pitchFamily="18" charset="0"/>
                            </a:rPr>
                            <m:t>𝐼</m:t>
                          </m:r>
                        </m:e>
                        <m:sub>
                          <m:r>
                            <a:rPr lang="en-US" sz="2000" i="1">
                              <a:latin typeface="Cambria Math" panose="02040503050406030204" pitchFamily="18" charset="0"/>
                            </a:rPr>
                            <m:t>𝑖</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𝑆</m:t>
                          </m:r>
                        </m:e>
                        <m:sub>
                          <m:r>
                            <a:rPr lang="en-US" sz="2000" i="1">
                              <a:latin typeface="Cambria Math" panose="02040503050406030204" pitchFamily="18" charset="0"/>
                            </a:rPr>
                            <m:t>𝑖</m:t>
                          </m:r>
                        </m:sub>
                      </m:sSub>
                      <m:r>
                        <a:rPr lang="en-US" sz="2000" i="1">
                          <a:latin typeface="Cambria Math" panose="02040503050406030204" pitchFamily="18" charset="0"/>
                        </a:rPr>
                        <m:t>∗</m:t>
                      </m:r>
                      <m:nary>
                        <m:naryPr>
                          <m:chr m:val="∑"/>
                          <m:ctrlPr>
                            <a:rPr lang="en-US" sz="2000" i="1">
                              <a:latin typeface="Cambria Math" panose="02040503050406030204" pitchFamily="18" charset="0"/>
                            </a:rPr>
                          </m:ctrlPr>
                        </m:naryPr>
                        <m:sub>
                          <m:r>
                            <m:rPr>
                              <m:brk m:alnAt="23"/>
                            </m:rPr>
                            <a:rPr lang="en-US" sz="2000" i="1">
                              <a:latin typeface="Cambria Math" panose="02040503050406030204" pitchFamily="18" charset="0"/>
                            </a:rPr>
                            <m:t>𝑗</m:t>
                          </m:r>
                          <m:r>
                            <a:rPr lang="en-US" sz="2000" i="1">
                              <a:latin typeface="Cambria Math" panose="02040503050406030204" pitchFamily="18" charset="0"/>
                            </a:rPr>
                            <m:t>=1</m:t>
                          </m:r>
                        </m:sub>
                        <m:sup>
                          <m:r>
                            <a:rPr lang="en-US" sz="2000" i="1">
                              <a:latin typeface="Cambria Math" panose="02040503050406030204" pitchFamily="18" charset="0"/>
                            </a:rPr>
                            <m:t>𝑛</m:t>
                          </m:r>
                        </m:sup>
                        <m:e>
                          <m:sSub>
                            <m:sSubPr>
                              <m:ctrlPr>
                                <a:rPr lang="en-US" sz="2000" i="1">
                                  <a:latin typeface="Cambria Math" panose="02040503050406030204" pitchFamily="18" charset="0"/>
                                </a:rPr>
                              </m:ctrlPr>
                            </m:sSubPr>
                            <m:e>
                              <m:r>
                                <a:rPr lang="en-US" sz="2000" i="1">
                                  <a:latin typeface="Cambria Math" panose="02040503050406030204" pitchFamily="18" charset="0"/>
                                </a:rPr>
                                <m:t>𝛽</m:t>
                              </m:r>
                            </m:e>
                            <m:sub>
                              <m:r>
                                <a:rPr lang="en-US" sz="2000" i="1">
                                  <a:latin typeface="Cambria Math" panose="02040503050406030204" pitchFamily="18" charset="0"/>
                                </a:rPr>
                                <m:t>𝑗</m:t>
                              </m:r>
                              <m:r>
                                <a:rPr lang="en-US" sz="2000" i="1">
                                  <a:latin typeface="Cambria Math" panose="02040503050406030204" pitchFamily="18" charset="0"/>
                                </a:rPr>
                                <m:t>,</m:t>
                              </m:r>
                              <m:r>
                                <a:rPr lang="en-US" sz="2000" i="1">
                                  <a:latin typeface="Cambria Math" panose="02040503050406030204" pitchFamily="18" charset="0"/>
                                </a:rPr>
                                <m:t>𝑖</m:t>
                              </m:r>
                            </m:sub>
                          </m:sSub>
                        </m:e>
                      </m:nary>
                      <m:sSub>
                        <m:sSubPr>
                          <m:ctrlPr>
                            <a:rPr lang="en-US" sz="2000" i="1">
                              <a:latin typeface="Cambria Math" panose="02040503050406030204" pitchFamily="18" charset="0"/>
                            </a:rPr>
                          </m:ctrlPr>
                        </m:sSubPr>
                        <m:e>
                          <m:r>
                            <a:rPr lang="en-US" sz="2000" i="1">
                              <a:latin typeface="Cambria Math" panose="02040503050406030204" pitchFamily="18" charset="0"/>
                            </a:rPr>
                            <m:t>𝐼</m:t>
                          </m:r>
                        </m:e>
                        <m:sub>
                          <m:r>
                            <a:rPr lang="en-US" sz="2000" i="1">
                              <a:latin typeface="Cambria Math" panose="02040503050406030204" pitchFamily="18" charset="0"/>
                            </a:rPr>
                            <m:t>𝑗</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𝛾</m:t>
                          </m:r>
                        </m:e>
                        <m:sub>
                          <m:r>
                            <a:rPr lang="en-US" sz="2000" b="0" i="1" smtClean="0">
                              <a:latin typeface="Cambria Math" panose="02040503050406030204" pitchFamily="18" charset="0"/>
                            </a:rPr>
                            <m:t>𝑖</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𝐼</m:t>
                          </m:r>
                        </m:e>
                        <m:sub>
                          <m:r>
                            <a:rPr lang="en-US" sz="2000" b="0" i="1" smtClean="0">
                              <a:latin typeface="Cambria Math" panose="02040503050406030204" pitchFamily="18" charset="0"/>
                            </a:rPr>
                            <m:t>𝑖</m:t>
                          </m:r>
                        </m:sub>
                      </m:sSub>
                    </m:oMath>
                    <m:oMath xmlns:m="http://schemas.openxmlformats.org/officeDocument/2006/math">
                      <m:f>
                        <m:fPr>
                          <m:ctrlPr>
                            <a:rPr lang="en-US" sz="2000" i="1">
                              <a:latin typeface="Cambria Math" panose="02040503050406030204" pitchFamily="18" charset="0"/>
                            </a:rPr>
                          </m:ctrlPr>
                        </m:fPr>
                        <m:num>
                          <m:r>
                            <a:rPr lang="en-US" sz="2000" i="1">
                              <a:latin typeface="Cambria Math" panose="02040503050406030204" pitchFamily="18" charset="0"/>
                            </a:rPr>
                            <m:t>𝑑</m:t>
                          </m:r>
                          <m:sSub>
                            <m:sSubPr>
                              <m:ctrlPr>
                                <a:rPr lang="en-US" sz="2000" i="1">
                                  <a:latin typeface="Cambria Math" panose="02040503050406030204" pitchFamily="18" charset="0"/>
                                </a:rPr>
                              </m:ctrlPr>
                            </m:sSubPr>
                            <m:e>
                              <m:r>
                                <a:rPr lang="en-US" sz="2000" b="0" i="1" smtClean="0">
                                  <a:latin typeface="Cambria Math" panose="02040503050406030204" pitchFamily="18" charset="0"/>
                                </a:rPr>
                                <m:t>𝑅</m:t>
                              </m:r>
                            </m:e>
                            <m:sub>
                              <m:r>
                                <a:rPr lang="en-US" sz="2000" i="1">
                                  <a:latin typeface="Cambria Math" panose="02040503050406030204" pitchFamily="18" charset="0"/>
                                </a:rPr>
                                <m:t>𝑖</m:t>
                              </m:r>
                            </m:sub>
                          </m:sSub>
                        </m:num>
                        <m:den>
                          <m:r>
                            <a:rPr lang="en-US" sz="2000" i="1">
                              <a:latin typeface="Cambria Math" panose="02040503050406030204" pitchFamily="18" charset="0"/>
                            </a:rPr>
                            <m:t>𝑑𝑡</m:t>
                          </m:r>
                        </m:den>
                      </m:f>
                      <m:r>
                        <a:rPr lang="en-US" sz="2000" i="1">
                          <a:latin typeface="Cambria Math" panose="02040503050406030204" pitchFamily="18" charset="0"/>
                        </a:rPr>
                        <m:t>=</m:t>
                      </m:r>
                      <m:r>
                        <a:rPr lang="en-US" sz="2000" i="1">
                          <a:latin typeface="Cambria Math" panose="02040503050406030204" pitchFamily="18" charset="0"/>
                        </a:rPr>
                        <m:t>𝛿</m:t>
                      </m:r>
                      <m:sSub>
                        <m:sSubPr>
                          <m:ctrlPr>
                            <a:rPr lang="en-US" sz="2000" i="1">
                              <a:latin typeface="Cambria Math" panose="02040503050406030204" pitchFamily="18" charset="0"/>
                            </a:rPr>
                          </m:ctrlPr>
                        </m:sSubPr>
                        <m:e>
                          <m:r>
                            <a:rPr lang="en-US" sz="2000" b="0" i="1" smtClean="0">
                              <a:latin typeface="Cambria Math" panose="02040503050406030204" pitchFamily="18" charset="0"/>
                            </a:rPr>
                            <m:t>𝑅</m:t>
                          </m:r>
                        </m:e>
                        <m:sub>
                          <m:r>
                            <a:rPr lang="en-US" sz="2000" i="1">
                              <a:latin typeface="Cambria Math" panose="02040503050406030204" pitchFamily="18" charset="0"/>
                            </a:rPr>
                            <m:t>𝑖</m:t>
                          </m:r>
                          <m:r>
                            <a:rPr lang="en-US" sz="2000" i="1">
                              <a:latin typeface="Cambria Math" panose="02040503050406030204" pitchFamily="18" charset="0"/>
                            </a:rPr>
                            <m:t>−1</m:t>
                          </m:r>
                        </m:sub>
                      </m:sSub>
                      <m:r>
                        <a:rPr lang="en-US" sz="2000" i="1">
                          <a:latin typeface="Cambria Math" panose="02040503050406030204" pitchFamily="18" charset="0"/>
                        </a:rPr>
                        <m:t>−</m:t>
                      </m:r>
                      <m:r>
                        <a:rPr lang="en-US" sz="2000" i="1">
                          <a:latin typeface="Cambria Math" panose="02040503050406030204" pitchFamily="18" charset="0"/>
                        </a:rPr>
                        <m:t>𝛿</m:t>
                      </m:r>
                      <m:sSub>
                        <m:sSubPr>
                          <m:ctrlPr>
                            <a:rPr lang="en-US" sz="2000" i="1">
                              <a:latin typeface="Cambria Math" panose="02040503050406030204" pitchFamily="18" charset="0"/>
                            </a:rPr>
                          </m:ctrlPr>
                        </m:sSubPr>
                        <m:e>
                          <m:r>
                            <a:rPr lang="en-US" sz="2000" b="0" i="1" smtClean="0">
                              <a:latin typeface="Cambria Math" panose="02040503050406030204" pitchFamily="18" charset="0"/>
                            </a:rPr>
                            <m:t>𝑅</m:t>
                          </m:r>
                        </m:e>
                        <m:sub>
                          <m:r>
                            <a:rPr lang="en-US" sz="2000" i="1">
                              <a:latin typeface="Cambria Math" panose="02040503050406030204" pitchFamily="18" charset="0"/>
                            </a:rPr>
                            <m:t>𝑖</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𝛾</m:t>
                          </m:r>
                        </m:e>
                        <m:sub>
                          <m:r>
                            <a:rPr lang="en-US" sz="2000" b="0" i="1" smtClean="0">
                              <a:latin typeface="Cambria Math" panose="02040503050406030204" pitchFamily="18" charset="0"/>
                            </a:rPr>
                            <m:t>𝑖</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𝐼</m:t>
                          </m:r>
                        </m:e>
                        <m:sub>
                          <m:r>
                            <a:rPr lang="en-US" sz="2000" b="0" i="1" smtClean="0">
                              <a:latin typeface="Cambria Math" panose="02040503050406030204" pitchFamily="18" charset="0"/>
                            </a:rPr>
                            <m:t>𝑖</m:t>
                          </m:r>
                        </m:sub>
                      </m:sSub>
                    </m:oMath>
                  </m:oMathPara>
                </a14:m>
                <a:endParaRPr lang="en-US" sz="2400" dirty="0"/>
              </a:p>
              <a:p>
                <a:endParaRPr lang="en-US" sz="2400" dirty="0"/>
              </a:p>
              <a:p>
                <a:endParaRPr lang="en-US" sz="2400" b="0" dirty="0"/>
              </a:p>
            </p:txBody>
          </p:sp>
        </mc:Choice>
        <mc:Fallback xmlns="">
          <p:sp>
            <p:nvSpPr>
              <p:cNvPr id="42" name="TextBox 41">
                <a:extLst>
                  <a:ext uri="{FF2B5EF4-FFF2-40B4-BE49-F238E27FC236}">
                    <a16:creationId xmlns:a16="http://schemas.microsoft.com/office/drawing/2014/main" id="{EA1D7AFA-2A62-4896-B8A9-7E02D31F4713}"/>
                  </a:ext>
                </a:extLst>
              </p:cNvPr>
              <p:cNvSpPr txBox="1">
                <a:spLocks noRot="1" noChangeAspect="1" noMove="1" noResize="1" noEditPoints="1" noAdjustHandles="1" noChangeArrowheads="1" noChangeShapeType="1" noTextEdit="1"/>
              </p:cNvSpPr>
              <p:nvPr/>
            </p:nvSpPr>
            <p:spPr>
              <a:xfrm>
                <a:off x="2988101" y="3862700"/>
                <a:ext cx="6082199" cy="3165547"/>
              </a:xfrm>
              <a:prstGeom prst="rect">
                <a:avLst/>
              </a:prstGeom>
              <a:blipFill>
                <a:blip r:embed="rId7"/>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57741960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237506"/>
            <a:ext cx="12100956" cy="819398"/>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146957" y="130629"/>
            <a:ext cx="11870872" cy="6531428"/>
          </a:xfrm>
          <a:prstGeom prst="rect">
            <a:avLst/>
          </a:pr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endParaRPr>
          </a:p>
        </p:txBody>
      </p:sp>
      <p:sp>
        <p:nvSpPr>
          <p:cNvPr id="3" name="TextBox 2"/>
          <p:cNvSpPr txBox="1"/>
          <p:nvPr/>
        </p:nvSpPr>
        <p:spPr>
          <a:xfrm>
            <a:off x="473529" y="424543"/>
            <a:ext cx="8262257" cy="523220"/>
          </a:xfrm>
          <a:prstGeom prst="rect">
            <a:avLst/>
          </a:prstGeom>
          <a:noFill/>
        </p:spPr>
        <p:txBody>
          <a:bodyPr wrap="square" rtlCol="0">
            <a:spAutoFit/>
          </a:bodyPr>
          <a:lstStyle/>
          <a:p>
            <a:r>
              <a:rPr lang="en-US" sz="2800" dirty="0">
                <a:solidFill>
                  <a:schemeClr val="bg1"/>
                </a:solidFill>
              </a:rPr>
              <a:t>Drawbacks of differential equation models</a:t>
            </a:r>
          </a:p>
        </p:txBody>
      </p:sp>
      <p:sp>
        <p:nvSpPr>
          <p:cNvPr id="7" name="TextBox 6">
            <a:extLst>
              <a:ext uri="{FF2B5EF4-FFF2-40B4-BE49-F238E27FC236}">
                <a16:creationId xmlns:a16="http://schemas.microsoft.com/office/drawing/2014/main" id="{03589B60-0037-4557-99A7-4DC0DD5E4D33}"/>
              </a:ext>
            </a:extLst>
          </p:cNvPr>
          <p:cNvSpPr txBox="1"/>
          <p:nvPr/>
        </p:nvSpPr>
        <p:spPr>
          <a:xfrm>
            <a:off x="352338" y="1225099"/>
            <a:ext cx="11518083" cy="523220"/>
          </a:xfrm>
          <a:prstGeom prst="rect">
            <a:avLst/>
          </a:prstGeom>
          <a:noFill/>
          <a:ln w="50800">
            <a:noFill/>
          </a:ln>
        </p:spPr>
        <p:txBody>
          <a:bodyPr wrap="square" rtlCol="0">
            <a:spAutoFit/>
          </a:bodyPr>
          <a:lstStyle/>
          <a:p>
            <a:r>
              <a:rPr lang="en-US" sz="2800" b="1" dirty="0">
                <a:solidFill>
                  <a:schemeClr val="accent2"/>
                </a:solidFill>
              </a:rPr>
              <a:t>Problem: </a:t>
            </a:r>
            <a:r>
              <a:rPr lang="en-US" sz="2800" dirty="0"/>
              <a:t>Populations are well-mixed</a:t>
            </a:r>
          </a:p>
        </p:txBody>
      </p:sp>
      <p:sp>
        <p:nvSpPr>
          <p:cNvPr id="8" name="Rectangle 7">
            <a:extLst>
              <a:ext uri="{FF2B5EF4-FFF2-40B4-BE49-F238E27FC236}">
                <a16:creationId xmlns:a16="http://schemas.microsoft.com/office/drawing/2014/main" id="{0AEEECF9-EB9C-43DC-BEAE-3F1C521EC53B}"/>
              </a:ext>
            </a:extLst>
          </p:cNvPr>
          <p:cNvSpPr/>
          <p:nvPr/>
        </p:nvSpPr>
        <p:spPr>
          <a:xfrm>
            <a:off x="352338" y="1881138"/>
            <a:ext cx="11204356" cy="523220"/>
          </a:xfrm>
          <a:prstGeom prst="rect">
            <a:avLst/>
          </a:prstGeom>
        </p:spPr>
        <p:txBody>
          <a:bodyPr wrap="square">
            <a:spAutoFit/>
          </a:bodyPr>
          <a:lstStyle/>
          <a:p>
            <a:r>
              <a:rPr lang="en-US" sz="2800" b="1" dirty="0">
                <a:solidFill>
                  <a:schemeClr val="accent2"/>
                </a:solidFill>
              </a:rPr>
              <a:t>Solution: </a:t>
            </a:r>
            <a:r>
              <a:rPr lang="en-US" sz="2800" dirty="0"/>
              <a:t>Introduce more equations…</a:t>
            </a:r>
          </a:p>
        </p:txBody>
      </p:sp>
      <p:sp>
        <p:nvSpPr>
          <p:cNvPr id="9" name="Rectangle 8">
            <a:extLst>
              <a:ext uri="{FF2B5EF4-FFF2-40B4-BE49-F238E27FC236}">
                <a16:creationId xmlns:a16="http://schemas.microsoft.com/office/drawing/2014/main" id="{BBD561B1-C965-443F-809E-5FCA78D7A574}"/>
              </a:ext>
            </a:extLst>
          </p:cNvPr>
          <p:cNvSpPr/>
          <p:nvPr/>
        </p:nvSpPr>
        <p:spPr>
          <a:xfrm>
            <a:off x="352338" y="2537177"/>
            <a:ext cx="11204356" cy="523220"/>
          </a:xfrm>
          <a:prstGeom prst="rect">
            <a:avLst/>
          </a:prstGeom>
        </p:spPr>
        <p:txBody>
          <a:bodyPr wrap="square">
            <a:spAutoFit/>
          </a:bodyPr>
          <a:lstStyle/>
          <a:p>
            <a:r>
              <a:rPr lang="en-US" sz="2800" b="1" dirty="0">
                <a:solidFill>
                  <a:schemeClr val="accent2"/>
                </a:solidFill>
              </a:rPr>
              <a:t>Solution 2: </a:t>
            </a:r>
            <a:r>
              <a:rPr lang="en-US" sz="2800" dirty="0"/>
              <a:t>Account for individuals</a:t>
            </a:r>
          </a:p>
        </p:txBody>
      </p:sp>
    </p:spTree>
    <p:extLst>
      <p:ext uri="{BB962C8B-B14F-4D97-AF65-F5344CB8AC3E}">
        <p14:creationId xmlns:p14="http://schemas.microsoft.com/office/powerpoint/2010/main" val="1208606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237506"/>
            <a:ext cx="12100956" cy="819398"/>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146957" y="130629"/>
            <a:ext cx="11870872" cy="6531428"/>
          </a:xfrm>
          <a:prstGeom prst="rect">
            <a:avLst/>
          </a:pr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endParaRPr>
          </a:p>
        </p:txBody>
      </p:sp>
      <p:sp>
        <p:nvSpPr>
          <p:cNvPr id="3" name="TextBox 2"/>
          <p:cNvSpPr txBox="1"/>
          <p:nvPr/>
        </p:nvSpPr>
        <p:spPr>
          <a:xfrm>
            <a:off x="473529" y="424543"/>
            <a:ext cx="8262257" cy="523220"/>
          </a:xfrm>
          <a:prstGeom prst="rect">
            <a:avLst/>
          </a:prstGeom>
          <a:noFill/>
        </p:spPr>
        <p:txBody>
          <a:bodyPr wrap="square" rtlCol="0">
            <a:spAutoFit/>
          </a:bodyPr>
          <a:lstStyle/>
          <a:p>
            <a:r>
              <a:rPr lang="en-US" sz="2800" dirty="0">
                <a:solidFill>
                  <a:schemeClr val="bg1"/>
                </a:solidFill>
              </a:rPr>
              <a:t>Drawbacks of differential equation models</a:t>
            </a:r>
          </a:p>
        </p:txBody>
      </p:sp>
      <mc:AlternateContent xmlns:mc="http://schemas.openxmlformats.org/markup-compatibility/2006" xmlns:a14="http://schemas.microsoft.com/office/drawing/2010/main">
        <mc:Choice Requires="a14">
          <p:sp>
            <p:nvSpPr>
              <p:cNvPr id="26" name="TextBox 25"/>
              <p:cNvSpPr txBox="1"/>
              <p:nvPr/>
            </p:nvSpPr>
            <p:spPr>
              <a:xfrm>
                <a:off x="498020" y="3267134"/>
                <a:ext cx="5480453" cy="3046988"/>
              </a:xfrm>
              <a:prstGeom prst="rect">
                <a:avLst/>
              </a:prstGeom>
              <a:noFill/>
              <a:ln w="50800">
                <a:noFill/>
              </a:ln>
            </p:spPr>
            <p:txBody>
              <a:bodyPr wrap="square" rtlCol="0">
                <a:spAutoFit/>
              </a:bodyPr>
              <a:lstStyle/>
              <a:p>
                <a:r>
                  <a:rPr lang="en-US" sz="2400" dirty="0"/>
                  <a:t>As an example, imagine a population of 25 sub-populations (e.g., neighborhood, or individual).</a:t>
                </a:r>
              </a:p>
              <a:p>
                <a:endParaRPr lang="en-US" sz="2400" dirty="0"/>
              </a:p>
              <a:p>
                <a:r>
                  <a:rPr lang="en-US" sz="2400" dirty="0"/>
                  <a:t>Assume further, that we know something about contact patterns. For sub-population </a:t>
                </a:r>
                <a14:m>
                  <m:oMath xmlns:m="http://schemas.openxmlformats.org/officeDocument/2006/math">
                    <m:r>
                      <a:rPr lang="en-US" sz="2400" b="0" i="1" smtClean="0">
                        <a:latin typeface="Cambria Math" panose="02040503050406030204" pitchFamily="18" charset="0"/>
                      </a:rPr>
                      <m:t>𝑖</m:t>
                    </m:r>
                  </m:oMath>
                </a14:m>
                <a:r>
                  <a:rPr lang="en-US" sz="2400" dirty="0"/>
                  <a:t>, let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𝐶</m:t>
                        </m:r>
                      </m:e>
                      <m:sub>
                        <m:r>
                          <a:rPr lang="en-US" sz="2400" b="0" i="1" smtClean="0">
                            <a:latin typeface="Cambria Math" panose="02040503050406030204" pitchFamily="18" charset="0"/>
                          </a:rPr>
                          <m:t>𝑖</m:t>
                        </m:r>
                      </m:sub>
                    </m:sSub>
                  </m:oMath>
                </a14:m>
                <a:r>
                  <a:rPr lang="en-US" sz="2400" dirty="0"/>
                  <a:t> be the set of all other sub-populations they interact with.</a:t>
                </a:r>
              </a:p>
            </p:txBody>
          </p:sp>
        </mc:Choice>
        <mc:Fallback xmlns="">
          <p:sp>
            <p:nvSpPr>
              <p:cNvPr id="26" name="TextBox 25"/>
              <p:cNvSpPr txBox="1">
                <a:spLocks noRot="1" noChangeAspect="1" noMove="1" noResize="1" noEditPoints="1" noAdjustHandles="1" noChangeArrowheads="1" noChangeShapeType="1" noTextEdit="1"/>
              </p:cNvSpPr>
              <p:nvPr/>
            </p:nvSpPr>
            <p:spPr>
              <a:xfrm>
                <a:off x="498020" y="3267134"/>
                <a:ext cx="5480453" cy="3046988"/>
              </a:xfrm>
              <a:prstGeom prst="rect">
                <a:avLst/>
              </a:prstGeom>
              <a:blipFill>
                <a:blip r:embed="rId3"/>
                <a:stretch>
                  <a:fillRect l="-1780" t="-1600" r="-1891" b="-3600"/>
                </a:stretch>
              </a:blipFill>
              <a:ln w="50800">
                <a:noFill/>
              </a:ln>
            </p:spPr>
            <p:txBody>
              <a:bodyPr/>
              <a:lstStyle/>
              <a:p>
                <a:r>
                  <a:rPr lang="en-US">
                    <a:noFill/>
                  </a:rPr>
                  <a:t> </a:t>
                </a:r>
              </a:p>
            </p:txBody>
          </p:sp>
        </mc:Fallback>
      </mc:AlternateContent>
      <p:pic>
        <p:nvPicPr>
          <p:cNvPr id="6" name="Picture 5" descr="E:/Dropbox/Mandy/SEIRtoDTK - Shiny"/>
          <p:cNvPicPr>
            <a:picLocks noChangeAspect="1"/>
          </p:cNvPicPr>
          <p:nvPr/>
        </p:nvPicPr>
        <p:blipFill rotWithShape="1">
          <a:blip r:embed="rId4">
            <a:extLst>
              <a:ext uri="{28A0092B-C50C-407E-A947-70E740481C1C}">
                <a14:useLocalDpi xmlns:a14="http://schemas.microsoft.com/office/drawing/2010/main" val="0"/>
              </a:ext>
            </a:extLst>
          </a:blip>
          <a:srcRect l="39999" t="26563" r="40301" b="39845"/>
          <a:stretch/>
        </p:blipFill>
        <p:spPr>
          <a:xfrm>
            <a:off x="7024577" y="1538177"/>
            <a:ext cx="4536558" cy="4508811"/>
          </a:xfrm>
          <a:prstGeom prst="rect">
            <a:avLst/>
          </a:prstGeom>
        </p:spPr>
      </p:pic>
      <p:sp>
        <p:nvSpPr>
          <p:cNvPr id="8" name="TextBox 7">
            <a:extLst>
              <a:ext uri="{FF2B5EF4-FFF2-40B4-BE49-F238E27FC236}">
                <a16:creationId xmlns:a16="http://schemas.microsoft.com/office/drawing/2014/main" id="{B92D4D0A-F86F-4BB4-987B-1D2C6C33F1FD}"/>
              </a:ext>
            </a:extLst>
          </p:cNvPr>
          <p:cNvSpPr txBox="1"/>
          <p:nvPr/>
        </p:nvSpPr>
        <p:spPr>
          <a:xfrm>
            <a:off x="352338" y="1225099"/>
            <a:ext cx="11518083" cy="523220"/>
          </a:xfrm>
          <a:prstGeom prst="rect">
            <a:avLst/>
          </a:prstGeom>
          <a:noFill/>
          <a:ln w="50800">
            <a:noFill/>
          </a:ln>
        </p:spPr>
        <p:txBody>
          <a:bodyPr wrap="square" rtlCol="0">
            <a:spAutoFit/>
          </a:bodyPr>
          <a:lstStyle/>
          <a:p>
            <a:r>
              <a:rPr lang="en-US" sz="2800" b="1" dirty="0">
                <a:solidFill>
                  <a:schemeClr val="accent2"/>
                </a:solidFill>
              </a:rPr>
              <a:t>Problem: </a:t>
            </a:r>
            <a:r>
              <a:rPr lang="en-US" sz="2800" dirty="0"/>
              <a:t>Populations are well-mixed</a:t>
            </a:r>
          </a:p>
        </p:txBody>
      </p:sp>
      <p:sp>
        <p:nvSpPr>
          <p:cNvPr id="9" name="Rectangle 8">
            <a:extLst>
              <a:ext uri="{FF2B5EF4-FFF2-40B4-BE49-F238E27FC236}">
                <a16:creationId xmlns:a16="http://schemas.microsoft.com/office/drawing/2014/main" id="{793B19F1-87AD-4DBA-9B3F-4993175FA47E}"/>
              </a:ext>
            </a:extLst>
          </p:cNvPr>
          <p:cNvSpPr/>
          <p:nvPr/>
        </p:nvSpPr>
        <p:spPr>
          <a:xfrm>
            <a:off x="352338" y="1881138"/>
            <a:ext cx="11204356" cy="523220"/>
          </a:xfrm>
          <a:prstGeom prst="rect">
            <a:avLst/>
          </a:prstGeom>
        </p:spPr>
        <p:txBody>
          <a:bodyPr wrap="square">
            <a:spAutoFit/>
          </a:bodyPr>
          <a:lstStyle/>
          <a:p>
            <a:r>
              <a:rPr lang="en-US" sz="2800" b="1" dirty="0">
                <a:solidFill>
                  <a:schemeClr val="accent2"/>
                </a:solidFill>
              </a:rPr>
              <a:t>Solution: </a:t>
            </a:r>
            <a:r>
              <a:rPr lang="en-US" sz="2800" dirty="0"/>
              <a:t>Introduce more equations…</a:t>
            </a:r>
          </a:p>
        </p:txBody>
      </p:sp>
      <p:sp>
        <p:nvSpPr>
          <p:cNvPr id="12" name="Oval 11">
            <a:extLst>
              <a:ext uri="{FF2B5EF4-FFF2-40B4-BE49-F238E27FC236}">
                <a16:creationId xmlns:a16="http://schemas.microsoft.com/office/drawing/2014/main" id="{22CF691C-4E9A-4869-92B0-F871ED6B8A59}"/>
              </a:ext>
            </a:extLst>
          </p:cNvPr>
          <p:cNvSpPr/>
          <p:nvPr/>
        </p:nvSpPr>
        <p:spPr>
          <a:xfrm>
            <a:off x="10639647" y="5493488"/>
            <a:ext cx="304800" cy="311889"/>
          </a:xfrm>
          <a:prstGeom prst="ellipse">
            <a:avLst/>
          </a:prstGeom>
          <a:noFill/>
          <a:ln w="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F0468A95-FE0D-4341-9080-BE61BF6A217A}"/>
              </a:ext>
            </a:extLst>
          </p:cNvPr>
          <p:cNvSpPr/>
          <p:nvPr/>
        </p:nvSpPr>
        <p:spPr>
          <a:xfrm>
            <a:off x="9556090" y="5632901"/>
            <a:ext cx="304800" cy="311889"/>
          </a:xfrm>
          <a:prstGeom prst="ellipse">
            <a:avLst/>
          </a:prstGeom>
          <a:noFill/>
          <a:ln w="317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B5645469-E3F5-4453-9A59-FE64C5008FDA}"/>
              </a:ext>
            </a:extLst>
          </p:cNvPr>
          <p:cNvSpPr/>
          <p:nvPr/>
        </p:nvSpPr>
        <p:spPr>
          <a:xfrm>
            <a:off x="10154515" y="4814016"/>
            <a:ext cx="304800" cy="311889"/>
          </a:xfrm>
          <a:prstGeom prst="ellipse">
            <a:avLst/>
          </a:prstGeom>
          <a:noFill/>
          <a:ln w="317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4E8E5AB0-D165-4BB1-B12B-52AC85AB3654}"/>
              </a:ext>
            </a:extLst>
          </p:cNvPr>
          <p:cNvSpPr/>
          <p:nvPr/>
        </p:nvSpPr>
        <p:spPr>
          <a:xfrm>
            <a:off x="10866473" y="4391247"/>
            <a:ext cx="304800" cy="311889"/>
          </a:xfrm>
          <a:prstGeom prst="ellipse">
            <a:avLst/>
          </a:prstGeom>
          <a:noFill/>
          <a:ln w="317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79826EC1-EE8E-4073-AAE1-291619FD92AE}"/>
              </a:ext>
            </a:extLst>
          </p:cNvPr>
          <p:cNvSpPr/>
          <p:nvPr/>
        </p:nvSpPr>
        <p:spPr>
          <a:xfrm>
            <a:off x="352338" y="2537177"/>
            <a:ext cx="11204356" cy="523220"/>
          </a:xfrm>
          <a:prstGeom prst="rect">
            <a:avLst/>
          </a:prstGeom>
        </p:spPr>
        <p:txBody>
          <a:bodyPr wrap="square">
            <a:spAutoFit/>
          </a:bodyPr>
          <a:lstStyle/>
          <a:p>
            <a:r>
              <a:rPr lang="en-US" sz="2800" b="1" dirty="0">
                <a:solidFill>
                  <a:schemeClr val="accent2"/>
                </a:solidFill>
              </a:rPr>
              <a:t>Solution 2: </a:t>
            </a:r>
            <a:r>
              <a:rPr lang="en-US" sz="2800" dirty="0"/>
              <a:t>Account for sub-populations</a:t>
            </a:r>
          </a:p>
        </p:txBody>
      </p:sp>
    </p:spTree>
    <p:extLst>
      <p:ext uri="{BB962C8B-B14F-4D97-AF65-F5344CB8AC3E}">
        <p14:creationId xmlns:p14="http://schemas.microsoft.com/office/powerpoint/2010/main" val="170988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P spid="15" grpId="0" animBg="1"/>
      <p:bldP spid="16"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237506"/>
            <a:ext cx="12100956" cy="819398"/>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146957" y="130629"/>
            <a:ext cx="11870872" cy="6531428"/>
          </a:xfrm>
          <a:prstGeom prst="rect">
            <a:avLst/>
          </a:pr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endParaRPr>
          </a:p>
        </p:txBody>
      </p:sp>
      <p:sp>
        <p:nvSpPr>
          <p:cNvPr id="3" name="TextBox 2"/>
          <p:cNvSpPr txBox="1"/>
          <p:nvPr/>
        </p:nvSpPr>
        <p:spPr>
          <a:xfrm>
            <a:off x="473529" y="424543"/>
            <a:ext cx="8262257" cy="523220"/>
          </a:xfrm>
          <a:prstGeom prst="rect">
            <a:avLst/>
          </a:prstGeom>
          <a:noFill/>
        </p:spPr>
        <p:txBody>
          <a:bodyPr wrap="square" rtlCol="0">
            <a:spAutoFit/>
          </a:bodyPr>
          <a:lstStyle/>
          <a:p>
            <a:r>
              <a:rPr lang="en-US" sz="2800" dirty="0">
                <a:solidFill>
                  <a:schemeClr val="bg1"/>
                </a:solidFill>
              </a:rPr>
              <a:t>Drawbacks of differential equation models</a:t>
            </a:r>
          </a:p>
        </p:txBody>
      </p:sp>
      <p:pic>
        <p:nvPicPr>
          <p:cNvPr id="6" name="Picture 5" descr="E:/Dropbox/Mandy/SEIRtoDTK - Shiny"/>
          <p:cNvPicPr>
            <a:picLocks noChangeAspect="1"/>
          </p:cNvPicPr>
          <p:nvPr/>
        </p:nvPicPr>
        <p:blipFill rotWithShape="1">
          <a:blip r:embed="rId3">
            <a:extLst>
              <a:ext uri="{28A0092B-C50C-407E-A947-70E740481C1C}">
                <a14:useLocalDpi xmlns:a14="http://schemas.microsoft.com/office/drawing/2010/main" val="0"/>
              </a:ext>
            </a:extLst>
          </a:blip>
          <a:srcRect l="39999" t="26563" r="40301" b="39845"/>
          <a:stretch/>
        </p:blipFill>
        <p:spPr>
          <a:xfrm>
            <a:off x="7024577" y="1538177"/>
            <a:ext cx="4536558" cy="4508811"/>
          </a:xfrm>
          <a:prstGeom prst="rect">
            <a:avLst/>
          </a:prstGeom>
        </p:spPr>
      </p:pic>
      <p:sp>
        <p:nvSpPr>
          <p:cNvPr id="15" name="TextBox 14"/>
          <p:cNvSpPr txBox="1"/>
          <p:nvPr/>
        </p:nvSpPr>
        <p:spPr>
          <a:xfrm>
            <a:off x="474063" y="3248196"/>
            <a:ext cx="6093820" cy="1200329"/>
          </a:xfrm>
          <a:prstGeom prst="rect">
            <a:avLst/>
          </a:prstGeom>
          <a:noFill/>
          <a:ln w="50800">
            <a:noFill/>
          </a:ln>
        </p:spPr>
        <p:txBody>
          <a:bodyPr wrap="square" rtlCol="0">
            <a:spAutoFit/>
          </a:bodyPr>
          <a:lstStyle/>
          <a:p>
            <a:r>
              <a:rPr lang="en-US" sz="2400" dirty="0"/>
              <a:t>Now, for individuals in a sub-population, their probability of being infected is a function of the number of people they interact with. </a:t>
            </a:r>
          </a:p>
        </p:txBody>
      </p:sp>
      <mc:AlternateContent xmlns:mc="http://schemas.openxmlformats.org/markup-compatibility/2006" xmlns:a14="http://schemas.microsoft.com/office/drawing/2010/main">
        <mc:Choice Requires="a14">
          <p:sp>
            <p:nvSpPr>
              <p:cNvPr id="5" name="TextBox 4"/>
              <p:cNvSpPr txBox="1"/>
              <p:nvPr/>
            </p:nvSpPr>
            <p:spPr>
              <a:xfrm>
                <a:off x="629724" y="4725524"/>
                <a:ext cx="1318437" cy="369332"/>
              </a:xfrm>
              <a:prstGeom prst="rect">
                <a:avLst/>
              </a:prstGeom>
              <a:noFill/>
              <a:ln>
                <a:solidFill>
                  <a:schemeClr val="accent6"/>
                </a:solidFill>
              </a:ln>
            </p:spPr>
            <p:txBody>
              <a:bodyPr wrap="square" rtlCol="0">
                <a:spAutoFit/>
              </a:bodyPr>
              <a:lstStyle/>
              <a:p>
                <a:r>
                  <a:rPr lang="en-US" dirty="0"/>
                  <a:t>Individual </a:t>
                </a:r>
                <a14:m>
                  <m:oMath xmlns:m="http://schemas.openxmlformats.org/officeDocument/2006/math">
                    <m:r>
                      <a:rPr lang="en-US" b="0" i="1" smtClean="0">
                        <a:latin typeface="Cambria Math" panose="02040503050406030204" pitchFamily="18" charset="0"/>
                      </a:rPr>
                      <m:t>𝑖</m:t>
                    </m:r>
                  </m:oMath>
                </a14:m>
                <a:endParaRPr lang="en-US" dirty="0"/>
              </a:p>
            </p:txBody>
          </p:sp>
        </mc:Choice>
        <mc:Fallback xmlns="">
          <p:sp>
            <p:nvSpPr>
              <p:cNvPr id="5" name="TextBox 4"/>
              <p:cNvSpPr txBox="1">
                <a:spLocks noRot="1" noChangeAspect="1" noMove="1" noResize="1" noEditPoints="1" noAdjustHandles="1" noChangeArrowheads="1" noChangeShapeType="1" noTextEdit="1"/>
              </p:cNvSpPr>
              <p:nvPr/>
            </p:nvSpPr>
            <p:spPr>
              <a:xfrm>
                <a:off x="629724" y="4725524"/>
                <a:ext cx="1318437" cy="369332"/>
              </a:xfrm>
              <a:prstGeom prst="rect">
                <a:avLst/>
              </a:prstGeom>
              <a:blipFill>
                <a:blip r:embed="rId4"/>
                <a:stretch>
                  <a:fillRect l="-3196" t="-6349" b="-22222"/>
                </a:stretch>
              </a:blipFill>
              <a:ln>
                <a:solidFill>
                  <a:schemeClr val="accent6"/>
                </a:solidFill>
              </a:ln>
            </p:spPr>
            <p:txBody>
              <a:bodyPr/>
              <a:lstStyle/>
              <a:p>
                <a:r>
                  <a:rPr lang="en-US">
                    <a:noFill/>
                  </a:rPr>
                  <a:t> </a:t>
                </a:r>
              </a:p>
            </p:txBody>
          </p:sp>
        </mc:Fallback>
      </mc:AlternateContent>
      <p:sp>
        <p:nvSpPr>
          <p:cNvPr id="16" name="TextBox 15"/>
          <p:cNvSpPr txBox="1"/>
          <p:nvPr/>
        </p:nvSpPr>
        <p:spPr>
          <a:xfrm>
            <a:off x="4036185" y="4725524"/>
            <a:ext cx="1318437" cy="369332"/>
          </a:xfrm>
          <a:prstGeom prst="rect">
            <a:avLst/>
          </a:prstGeom>
          <a:noFill/>
          <a:ln>
            <a:solidFill>
              <a:schemeClr val="accent6"/>
            </a:solidFill>
          </a:ln>
        </p:spPr>
        <p:txBody>
          <a:bodyPr wrap="square" rtlCol="0">
            <a:spAutoFit/>
          </a:bodyPr>
          <a:lstStyle/>
          <a:p>
            <a:r>
              <a:rPr lang="en-US" dirty="0"/>
              <a:t>Susceptible</a:t>
            </a:r>
          </a:p>
        </p:txBody>
      </p:sp>
      <p:sp>
        <p:nvSpPr>
          <p:cNvPr id="17" name="TextBox 16"/>
          <p:cNvSpPr txBox="1"/>
          <p:nvPr/>
        </p:nvSpPr>
        <p:spPr>
          <a:xfrm>
            <a:off x="643015" y="6094048"/>
            <a:ext cx="1318437" cy="369332"/>
          </a:xfrm>
          <a:prstGeom prst="rect">
            <a:avLst/>
          </a:prstGeom>
          <a:noFill/>
          <a:ln>
            <a:solidFill>
              <a:schemeClr val="accent6"/>
            </a:solidFill>
          </a:ln>
        </p:spPr>
        <p:txBody>
          <a:bodyPr wrap="square" rtlCol="0">
            <a:spAutoFit/>
          </a:bodyPr>
          <a:lstStyle/>
          <a:p>
            <a:r>
              <a:rPr lang="en-US" dirty="0"/>
              <a:t>Infected</a:t>
            </a:r>
          </a:p>
        </p:txBody>
      </p:sp>
      <p:cxnSp>
        <p:nvCxnSpPr>
          <p:cNvPr id="8" name="Straight Arrow Connector 7"/>
          <p:cNvCxnSpPr>
            <a:stCxn id="5" idx="3"/>
            <a:endCxn id="16" idx="1"/>
          </p:cNvCxnSpPr>
          <p:nvPr/>
        </p:nvCxnSpPr>
        <p:spPr>
          <a:xfrm>
            <a:off x="1948161" y="4910190"/>
            <a:ext cx="208802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5" idx="2"/>
            <a:endCxn id="17" idx="0"/>
          </p:cNvCxnSpPr>
          <p:nvPr/>
        </p:nvCxnSpPr>
        <p:spPr>
          <a:xfrm>
            <a:off x="1288943" y="5094856"/>
            <a:ext cx="13291" cy="9991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 name="TextBox 26"/>
              <p:cNvSpPr txBox="1"/>
              <p:nvPr/>
            </p:nvSpPr>
            <p:spPr>
              <a:xfrm>
                <a:off x="2257210" y="4540858"/>
                <a:ext cx="155696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m:t>
                      </m:r>
                      <m:r>
                        <a:rPr lang="en-US" b="0" i="1" smtClean="0">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𝐼𝑛𝑓𝑒𝑐</m:t>
                      </m:r>
                      <m:r>
                        <a:rPr lang="en-US" b="0" i="1" smtClean="0">
                          <a:latin typeface="Cambria Math" panose="02040503050406030204" pitchFamily="18" charset="0"/>
                        </a:rPr>
                        <m:t>)</m:t>
                      </m:r>
                    </m:oMath>
                  </m:oMathPara>
                </a14:m>
                <a:endParaRPr lang="en-US" dirty="0"/>
              </a:p>
            </p:txBody>
          </p:sp>
        </mc:Choice>
        <mc:Fallback xmlns="">
          <p:sp>
            <p:nvSpPr>
              <p:cNvPr id="27" name="TextBox 26"/>
              <p:cNvSpPr txBox="1">
                <a:spLocks noRot="1" noChangeAspect="1" noMove="1" noResize="1" noEditPoints="1" noAdjustHandles="1" noChangeArrowheads="1" noChangeShapeType="1" noTextEdit="1"/>
              </p:cNvSpPr>
              <p:nvPr/>
            </p:nvSpPr>
            <p:spPr>
              <a:xfrm>
                <a:off x="2257210" y="4540858"/>
                <a:ext cx="1556965" cy="369332"/>
              </a:xfrm>
              <a:prstGeom prst="rect">
                <a:avLst/>
              </a:prstGeom>
              <a:blipFill>
                <a:blip r:embed="rId5"/>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p:cNvSpPr txBox="1"/>
              <p:nvPr/>
            </p:nvSpPr>
            <p:spPr>
              <a:xfrm>
                <a:off x="1270390" y="5385455"/>
                <a:ext cx="115300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𝐼𝑛𝑓𝑒𝑐</m:t>
                      </m:r>
                      <m:r>
                        <a:rPr lang="en-US" b="0" i="1" smtClean="0">
                          <a:latin typeface="Cambria Math" panose="02040503050406030204" pitchFamily="18" charset="0"/>
                        </a:rPr>
                        <m:t>)</m:t>
                      </m:r>
                    </m:oMath>
                  </m:oMathPara>
                </a14:m>
                <a:endParaRPr lang="en-US" dirty="0"/>
              </a:p>
            </p:txBody>
          </p:sp>
        </mc:Choice>
        <mc:Fallback xmlns="">
          <p:sp>
            <p:nvSpPr>
              <p:cNvPr id="29" name="TextBox 28"/>
              <p:cNvSpPr txBox="1">
                <a:spLocks noRot="1" noChangeAspect="1" noMove="1" noResize="1" noEditPoints="1" noAdjustHandles="1" noChangeArrowheads="1" noChangeShapeType="1" noTextEdit="1"/>
              </p:cNvSpPr>
              <p:nvPr/>
            </p:nvSpPr>
            <p:spPr>
              <a:xfrm>
                <a:off x="1270390" y="5385455"/>
                <a:ext cx="1153008" cy="369332"/>
              </a:xfrm>
              <a:prstGeom prst="rect">
                <a:avLst/>
              </a:prstGeom>
              <a:blipFill>
                <a:blip r:embed="rId6"/>
                <a:stretch>
                  <a:fillRect b="-13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p:cNvSpPr txBox="1"/>
              <p:nvPr/>
            </p:nvSpPr>
            <p:spPr>
              <a:xfrm>
                <a:off x="3128384" y="5615483"/>
                <a:ext cx="2813719" cy="66576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𝐼𝑛𝑓𝑒𝑐</m:t>
                          </m:r>
                        </m:e>
                      </m:d>
                      <m:r>
                        <a:rPr lang="en-US" b="0" i="1" smtClean="0">
                          <a:latin typeface="Cambria Math" panose="02040503050406030204" pitchFamily="18" charset="0"/>
                        </a:rPr>
                        <m:t>=</m:t>
                      </m:r>
                      <m:r>
                        <a:rPr lang="en-US" b="0" i="1" smtClean="0">
                          <a:latin typeface="Cambria Math" panose="02040503050406030204" pitchFamily="18" charset="0"/>
                        </a:rPr>
                        <m:t>𝛽</m:t>
                      </m:r>
                      <m:f>
                        <m:fPr>
                          <m:ctrlPr>
                            <a:rPr lang="en-US" b="0" i="1" smtClean="0">
                              <a:latin typeface="Cambria Math" panose="02040503050406030204" pitchFamily="18" charset="0"/>
                            </a:rPr>
                          </m:ctrlPr>
                        </m:fPr>
                        <m:num>
                          <m:r>
                            <a:rPr lang="en-US" b="0" i="1" smtClean="0">
                              <a:latin typeface="Cambria Math" panose="02040503050406030204" pitchFamily="18" charset="0"/>
                            </a:rPr>
                            <m:t># </m:t>
                          </m:r>
                          <m:r>
                            <m:rPr>
                              <m:sty m:val="p"/>
                            </m:rPr>
                            <a:rPr lang="en-US" b="0" i="0" smtClean="0">
                              <a:latin typeface="Cambria Math" panose="02040503050406030204" pitchFamily="18" charset="0"/>
                            </a:rPr>
                            <m:t>Infec</m:t>
                          </m:r>
                          <m:r>
                            <a:rPr lang="en-US" b="0" i="0" smtClean="0">
                              <a:latin typeface="Cambria Math" panose="02040503050406030204" pitchFamily="18" charset="0"/>
                            </a:rPr>
                            <m:t> </m:t>
                          </m:r>
                          <m:r>
                            <m:rPr>
                              <m:sty m:val="p"/>
                            </m:rPr>
                            <a:rPr lang="en-US" b="0" i="0" smtClean="0">
                              <a:latin typeface="Cambria Math" panose="02040503050406030204" pitchFamily="18" charset="0"/>
                            </a:rPr>
                            <m:t>in</m:t>
                          </m:r>
                          <m:r>
                            <a:rPr lang="en-US" b="0" i="0"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𝑖</m:t>
                              </m:r>
                            </m:sub>
                          </m:sSub>
                        </m:num>
                        <m:den>
                          <m:r>
                            <a:rPr lang="en-US" i="1">
                              <a:latin typeface="Cambria Math" panose="02040503050406030204" pitchFamily="18" charset="0"/>
                            </a:rPr>
                            <m:t># </m:t>
                          </m:r>
                          <m:r>
                            <m:rPr>
                              <m:sty m:val="p"/>
                            </m:rPr>
                            <a:rPr lang="en-US">
                              <a:latin typeface="Cambria Math" panose="02040503050406030204" pitchFamily="18" charset="0"/>
                            </a:rPr>
                            <m:t>in</m:t>
                          </m:r>
                          <m:r>
                            <a:rPr lang="en-US">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𝑖</m:t>
                              </m:r>
                            </m:sub>
                          </m:sSub>
                        </m:den>
                      </m:f>
                    </m:oMath>
                  </m:oMathPara>
                </a14:m>
                <a:endParaRPr lang="en-US" dirty="0"/>
              </a:p>
            </p:txBody>
          </p:sp>
        </mc:Choice>
        <mc:Fallback xmlns="">
          <p:sp>
            <p:nvSpPr>
              <p:cNvPr id="30" name="TextBox 29"/>
              <p:cNvSpPr txBox="1">
                <a:spLocks noRot="1" noChangeAspect="1" noMove="1" noResize="1" noEditPoints="1" noAdjustHandles="1" noChangeArrowheads="1" noChangeShapeType="1" noTextEdit="1"/>
              </p:cNvSpPr>
              <p:nvPr/>
            </p:nvSpPr>
            <p:spPr>
              <a:xfrm>
                <a:off x="3128384" y="5615483"/>
                <a:ext cx="2813719" cy="665760"/>
              </a:xfrm>
              <a:prstGeom prst="rect">
                <a:avLst/>
              </a:prstGeom>
              <a:blipFill>
                <a:blip r:embed="rId7"/>
                <a:stretch>
                  <a:fillRect/>
                </a:stretch>
              </a:blipFill>
            </p:spPr>
            <p:txBody>
              <a:bodyPr/>
              <a:lstStyle/>
              <a:p>
                <a:r>
                  <a:rPr lang="en-US">
                    <a:noFill/>
                  </a:rPr>
                  <a:t> </a:t>
                </a:r>
              </a:p>
            </p:txBody>
          </p:sp>
        </mc:Fallback>
      </mc:AlternateContent>
      <p:sp>
        <p:nvSpPr>
          <p:cNvPr id="20" name="TextBox 19">
            <a:extLst>
              <a:ext uri="{FF2B5EF4-FFF2-40B4-BE49-F238E27FC236}">
                <a16:creationId xmlns:a16="http://schemas.microsoft.com/office/drawing/2014/main" id="{F235E10C-0930-4DA3-A182-B456094560A1}"/>
              </a:ext>
            </a:extLst>
          </p:cNvPr>
          <p:cNvSpPr txBox="1"/>
          <p:nvPr/>
        </p:nvSpPr>
        <p:spPr>
          <a:xfrm>
            <a:off x="352338" y="1225099"/>
            <a:ext cx="11518083" cy="523220"/>
          </a:xfrm>
          <a:prstGeom prst="rect">
            <a:avLst/>
          </a:prstGeom>
          <a:noFill/>
          <a:ln w="50800">
            <a:noFill/>
          </a:ln>
        </p:spPr>
        <p:txBody>
          <a:bodyPr wrap="square" rtlCol="0">
            <a:spAutoFit/>
          </a:bodyPr>
          <a:lstStyle/>
          <a:p>
            <a:r>
              <a:rPr lang="en-US" sz="2800" b="1" dirty="0">
                <a:solidFill>
                  <a:schemeClr val="accent2"/>
                </a:solidFill>
              </a:rPr>
              <a:t>Problem: </a:t>
            </a:r>
            <a:r>
              <a:rPr lang="en-US" sz="2800" dirty="0"/>
              <a:t>Populations are well-mixed</a:t>
            </a:r>
          </a:p>
        </p:txBody>
      </p:sp>
      <p:sp>
        <p:nvSpPr>
          <p:cNvPr id="21" name="Rectangle 20">
            <a:extLst>
              <a:ext uri="{FF2B5EF4-FFF2-40B4-BE49-F238E27FC236}">
                <a16:creationId xmlns:a16="http://schemas.microsoft.com/office/drawing/2014/main" id="{86236BA4-D318-4895-8502-F9AA323D5B6E}"/>
              </a:ext>
            </a:extLst>
          </p:cNvPr>
          <p:cNvSpPr/>
          <p:nvPr/>
        </p:nvSpPr>
        <p:spPr>
          <a:xfrm>
            <a:off x="352338" y="1881138"/>
            <a:ext cx="11204356" cy="523220"/>
          </a:xfrm>
          <a:prstGeom prst="rect">
            <a:avLst/>
          </a:prstGeom>
        </p:spPr>
        <p:txBody>
          <a:bodyPr wrap="square">
            <a:spAutoFit/>
          </a:bodyPr>
          <a:lstStyle/>
          <a:p>
            <a:r>
              <a:rPr lang="en-US" sz="2800" b="1" dirty="0">
                <a:solidFill>
                  <a:schemeClr val="accent2"/>
                </a:solidFill>
              </a:rPr>
              <a:t>Solution: </a:t>
            </a:r>
            <a:r>
              <a:rPr lang="en-US" sz="2800" dirty="0"/>
              <a:t>Introduce more equations…</a:t>
            </a:r>
          </a:p>
        </p:txBody>
      </p:sp>
      <p:sp>
        <p:nvSpPr>
          <p:cNvPr id="22" name="Oval 21">
            <a:extLst>
              <a:ext uri="{FF2B5EF4-FFF2-40B4-BE49-F238E27FC236}">
                <a16:creationId xmlns:a16="http://schemas.microsoft.com/office/drawing/2014/main" id="{3D3949E6-658F-45B1-A470-69B9D04F4AE4}"/>
              </a:ext>
            </a:extLst>
          </p:cNvPr>
          <p:cNvSpPr/>
          <p:nvPr/>
        </p:nvSpPr>
        <p:spPr>
          <a:xfrm>
            <a:off x="10639647" y="5493488"/>
            <a:ext cx="304800" cy="311889"/>
          </a:xfrm>
          <a:prstGeom prst="ellipse">
            <a:avLst/>
          </a:prstGeom>
          <a:noFill/>
          <a:ln w="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E1872470-94A6-4900-A764-4FAE517574CD}"/>
              </a:ext>
            </a:extLst>
          </p:cNvPr>
          <p:cNvSpPr/>
          <p:nvPr/>
        </p:nvSpPr>
        <p:spPr>
          <a:xfrm>
            <a:off x="9556090" y="5632901"/>
            <a:ext cx="304800" cy="311889"/>
          </a:xfrm>
          <a:prstGeom prst="ellipse">
            <a:avLst/>
          </a:prstGeom>
          <a:noFill/>
          <a:ln w="317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DEA9782A-6426-4C2E-877D-28D80D12CA46}"/>
              </a:ext>
            </a:extLst>
          </p:cNvPr>
          <p:cNvSpPr/>
          <p:nvPr/>
        </p:nvSpPr>
        <p:spPr>
          <a:xfrm>
            <a:off x="10154515" y="4814016"/>
            <a:ext cx="304800" cy="311889"/>
          </a:xfrm>
          <a:prstGeom prst="ellipse">
            <a:avLst/>
          </a:prstGeom>
          <a:noFill/>
          <a:ln w="317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406376D3-6392-4EA1-B5EC-BE132B3F5C90}"/>
              </a:ext>
            </a:extLst>
          </p:cNvPr>
          <p:cNvSpPr/>
          <p:nvPr/>
        </p:nvSpPr>
        <p:spPr>
          <a:xfrm>
            <a:off x="10866473" y="4391247"/>
            <a:ext cx="304800" cy="311889"/>
          </a:xfrm>
          <a:prstGeom prst="ellipse">
            <a:avLst/>
          </a:prstGeom>
          <a:noFill/>
          <a:ln w="317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BBE4F152-7880-4657-8B06-83265032728A}"/>
              </a:ext>
            </a:extLst>
          </p:cNvPr>
          <p:cNvSpPr/>
          <p:nvPr/>
        </p:nvSpPr>
        <p:spPr>
          <a:xfrm>
            <a:off x="352338" y="2537177"/>
            <a:ext cx="11204356" cy="523220"/>
          </a:xfrm>
          <a:prstGeom prst="rect">
            <a:avLst/>
          </a:prstGeom>
        </p:spPr>
        <p:txBody>
          <a:bodyPr wrap="square">
            <a:spAutoFit/>
          </a:bodyPr>
          <a:lstStyle/>
          <a:p>
            <a:r>
              <a:rPr lang="en-US" sz="2800" b="1" dirty="0">
                <a:solidFill>
                  <a:schemeClr val="accent2"/>
                </a:solidFill>
              </a:rPr>
              <a:t>Solution 2: </a:t>
            </a:r>
            <a:r>
              <a:rPr lang="en-US" sz="2800" dirty="0"/>
              <a:t>Account for sub-populations</a:t>
            </a:r>
          </a:p>
        </p:txBody>
      </p:sp>
    </p:spTree>
    <p:extLst>
      <p:ext uri="{BB962C8B-B14F-4D97-AF65-F5344CB8AC3E}">
        <p14:creationId xmlns:p14="http://schemas.microsoft.com/office/powerpoint/2010/main" val="258448861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237506"/>
            <a:ext cx="12100956" cy="819398"/>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146957" y="130629"/>
            <a:ext cx="11870872" cy="6531428"/>
          </a:xfrm>
          <a:prstGeom prst="rect">
            <a:avLst/>
          </a:pr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endParaRPr>
          </a:p>
        </p:txBody>
      </p:sp>
      <p:sp>
        <p:nvSpPr>
          <p:cNvPr id="3" name="TextBox 2"/>
          <p:cNvSpPr txBox="1"/>
          <p:nvPr/>
        </p:nvSpPr>
        <p:spPr>
          <a:xfrm>
            <a:off x="473529" y="424543"/>
            <a:ext cx="8262257" cy="523220"/>
          </a:xfrm>
          <a:prstGeom prst="rect">
            <a:avLst/>
          </a:prstGeom>
          <a:noFill/>
        </p:spPr>
        <p:txBody>
          <a:bodyPr wrap="square" rtlCol="0">
            <a:spAutoFit/>
          </a:bodyPr>
          <a:lstStyle/>
          <a:p>
            <a:r>
              <a:rPr lang="en-US" sz="2800" dirty="0">
                <a:solidFill>
                  <a:schemeClr val="bg1"/>
                </a:solidFill>
              </a:rPr>
              <a:t>Drawbacks of differential equation models</a:t>
            </a:r>
          </a:p>
        </p:txBody>
      </p:sp>
      <p:sp>
        <p:nvSpPr>
          <p:cNvPr id="6" name="TextBox 5">
            <a:extLst>
              <a:ext uri="{FF2B5EF4-FFF2-40B4-BE49-F238E27FC236}">
                <a16:creationId xmlns:a16="http://schemas.microsoft.com/office/drawing/2014/main" id="{F9286508-956E-43A2-8169-0B32E4FA03AC}"/>
              </a:ext>
            </a:extLst>
          </p:cNvPr>
          <p:cNvSpPr txBox="1"/>
          <p:nvPr/>
        </p:nvSpPr>
        <p:spPr>
          <a:xfrm>
            <a:off x="352338" y="1225099"/>
            <a:ext cx="11518083" cy="523220"/>
          </a:xfrm>
          <a:prstGeom prst="rect">
            <a:avLst/>
          </a:prstGeom>
          <a:noFill/>
          <a:ln w="50800">
            <a:noFill/>
          </a:ln>
        </p:spPr>
        <p:txBody>
          <a:bodyPr wrap="square" rtlCol="0">
            <a:spAutoFit/>
          </a:bodyPr>
          <a:lstStyle/>
          <a:p>
            <a:r>
              <a:rPr lang="en-US" sz="2800" b="1" dirty="0">
                <a:solidFill>
                  <a:schemeClr val="accent2"/>
                </a:solidFill>
              </a:rPr>
              <a:t>Problem: </a:t>
            </a:r>
            <a:r>
              <a:rPr lang="en-US" sz="2800" dirty="0"/>
              <a:t>Difficult to include realistic interventions</a:t>
            </a:r>
          </a:p>
        </p:txBody>
      </p:sp>
      <p:sp>
        <p:nvSpPr>
          <p:cNvPr id="8" name="Rectangle 7">
            <a:extLst>
              <a:ext uri="{FF2B5EF4-FFF2-40B4-BE49-F238E27FC236}">
                <a16:creationId xmlns:a16="http://schemas.microsoft.com/office/drawing/2014/main" id="{739D97D1-FB49-44C8-BCA6-F562D9FB6264}"/>
              </a:ext>
            </a:extLst>
          </p:cNvPr>
          <p:cNvSpPr/>
          <p:nvPr/>
        </p:nvSpPr>
        <p:spPr>
          <a:xfrm>
            <a:off x="352338" y="1881138"/>
            <a:ext cx="11204356" cy="523220"/>
          </a:xfrm>
          <a:prstGeom prst="rect">
            <a:avLst/>
          </a:prstGeom>
        </p:spPr>
        <p:txBody>
          <a:bodyPr wrap="square">
            <a:spAutoFit/>
          </a:bodyPr>
          <a:lstStyle/>
          <a:p>
            <a:r>
              <a:rPr lang="en-US" sz="2800" b="1" dirty="0">
                <a:solidFill>
                  <a:schemeClr val="accent2"/>
                </a:solidFill>
              </a:rPr>
              <a:t>Solution: </a:t>
            </a:r>
            <a:r>
              <a:rPr lang="en-US" sz="2800" dirty="0"/>
              <a:t>Give up and use ABMs!</a:t>
            </a:r>
          </a:p>
        </p:txBody>
      </p:sp>
    </p:spTree>
    <p:extLst>
      <p:ext uri="{BB962C8B-B14F-4D97-AF65-F5344CB8AC3E}">
        <p14:creationId xmlns:p14="http://schemas.microsoft.com/office/powerpoint/2010/main" val="2202505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58ADE4E5-5833-4D0B-907E-E2F22E8F4F5B}"/>
              </a:ext>
            </a:extLst>
          </p:cNvPr>
          <p:cNvGrpSpPr/>
          <p:nvPr/>
        </p:nvGrpSpPr>
        <p:grpSpPr>
          <a:xfrm>
            <a:off x="9706662" y="4462882"/>
            <a:ext cx="1990200" cy="1188720"/>
            <a:chOff x="9220057" y="4485207"/>
            <a:chExt cx="2240314" cy="1188720"/>
          </a:xfrm>
        </p:grpSpPr>
        <p:grpSp>
          <p:nvGrpSpPr>
            <p:cNvPr id="116" name="Group 115">
              <a:extLst>
                <a:ext uri="{FF2B5EF4-FFF2-40B4-BE49-F238E27FC236}">
                  <a16:creationId xmlns:a16="http://schemas.microsoft.com/office/drawing/2014/main" id="{CBA44EC5-B577-4DEF-A713-5AC656431388}"/>
                </a:ext>
              </a:extLst>
            </p:cNvPr>
            <p:cNvGrpSpPr/>
            <p:nvPr/>
          </p:nvGrpSpPr>
          <p:grpSpPr>
            <a:xfrm>
              <a:off x="9220057" y="4485207"/>
              <a:ext cx="2240314" cy="1188720"/>
              <a:chOff x="2422115" y="3874122"/>
              <a:chExt cx="1701715" cy="840810"/>
            </a:xfrm>
          </p:grpSpPr>
          <p:sp>
            <p:nvSpPr>
              <p:cNvPr id="119" name="Rectangle 118">
                <a:extLst>
                  <a:ext uri="{FF2B5EF4-FFF2-40B4-BE49-F238E27FC236}">
                    <a16:creationId xmlns:a16="http://schemas.microsoft.com/office/drawing/2014/main" id="{D10BD07B-898B-4CD6-8739-969BEFCB44D9}"/>
                  </a:ext>
                </a:extLst>
              </p:cNvPr>
              <p:cNvSpPr/>
              <p:nvPr/>
            </p:nvSpPr>
            <p:spPr>
              <a:xfrm>
                <a:off x="2422115" y="3874122"/>
                <a:ext cx="1666961" cy="840810"/>
              </a:xfrm>
              <a:prstGeom prst="rect">
                <a:avLst/>
              </a:prstGeom>
              <a:solidFill>
                <a:srgbClr val="FFFFFF"/>
              </a:solidFill>
              <a:ln w="28575">
                <a:solidFill>
                  <a:srgbClr val="7671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Dis</a:t>
                </a:r>
              </a:p>
            </p:txBody>
          </p:sp>
          <p:sp>
            <p:nvSpPr>
              <p:cNvPr id="120" name="TextBox 119">
                <a:extLst>
                  <a:ext uri="{FF2B5EF4-FFF2-40B4-BE49-F238E27FC236}">
                    <a16:creationId xmlns:a16="http://schemas.microsoft.com/office/drawing/2014/main" id="{6B95DFA4-7B01-4551-BC72-42BAF00B8C82}"/>
                  </a:ext>
                </a:extLst>
              </p:cNvPr>
              <p:cNvSpPr txBox="1"/>
              <p:nvPr/>
            </p:nvSpPr>
            <p:spPr>
              <a:xfrm>
                <a:off x="2506632" y="3882304"/>
                <a:ext cx="1582444" cy="239467"/>
              </a:xfrm>
              <a:prstGeom prst="rect">
                <a:avLst/>
              </a:prstGeom>
              <a:noFill/>
            </p:spPr>
            <p:txBody>
              <a:bodyPr wrap="square" rtlCol="0">
                <a:spAutoFit/>
              </a:bodyPr>
              <a:lstStyle/>
              <a:p>
                <a:r>
                  <a:rPr lang="en-US" sz="1600" dirty="0"/>
                  <a:t>Visualize RSV data</a:t>
                </a:r>
              </a:p>
            </p:txBody>
          </p:sp>
          <p:sp>
            <p:nvSpPr>
              <p:cNvPr id="121" name="TextBox 120">
                <a:extLst>
                  <a:ext uri="{FF2B5EF4-FFF2-40B4-BE49-F238E27FC236}">
                    <a16:creationId xmlns:a16="http://schemas.microsoft.com/office/drawing/2014/main" id="{EA7316F8-F33F-48D3-B833-D090335A1405}"/>
                  </a:ext>
                </a:extLst>
              </p:cNvPr>
              <p:cNvSpPr txBox="1"/>
              <p:nvPr/>
            </p:nvSpPr>
            <p:spPr>
              <a:xfrm>
                <a:off x="3348071" y="4138852"/>
                <a:ext cx="775759" cy="413625"/>
              </a:xfrm>
              <a:prstGeom prst="rect">
                <a:avLst/>
              </a:prstGeom>
              <a:noFill/>
            </p:spPr>
            <p:txBody>
              <a:bodyPr wrap="square" rtlCol="0">
                <a:spAutoFit/>
              </a:bodyPr>
              <a:lstStyle/>
              <a:p>
                <a:r>
                  <a:rPr lang="en-US" sz="1600" b="1" dirty="0">
                    <a:solidFill>
                      <a:srgbClr val="1274A4"/>
                    </a:solidFill>
                  </a:rPr>
                  <a:t>RSV Trends</a:t>
                </a:r>
              </a:p>
            </p:txBody>
          </p:sp>
        </p:grpSp>
        <p:pic>
          <p:nvPicPr>
            <p:cNvPr id="117" name="Picture 116">
              <a:extLst>
                <a:ext uri="{FF2B5EF4-FFF2-40B4-BE49-F238E27FC236}">
                  <a16:creationId xmlns:a16="http://schemas.microsoft.com/office/drawing/2014/main" id="{853A71F2-7478-4FA9-9EBC-006219299555}"/>
                </a:ext>
              </a:extLst>
            </p:cNvPr>
            <p:cNvPicPr>
              <a:picLocks noChangeAspect="1"/>
            </p:cNvPicPr>
            <p:nvPr/>
          </p:nvPicPr>
          <p:blipFill rotWithShape="1">
            <a:blip r:embed="rId3"/>
            <a:srcRect l="86659" t="12596" r="7465" b="79041"/>
            <a:stretch/>
          </p:blipFill>
          <p:spPr>
            <a:xfrm>
              <a:off x="9386369" y="4832834"/>
              <a:ext cx="818788" cy="674755"/>
            </a:xfrm>
            <a:prstGeom prst="rect">
              <a:avLst/>
            </a:prstGeom>
          </p:spPr>
        </p:pic>
      </p:grpSp>
      <p:sp>
        <p:nvSpPr>
          <p:cNvPr id="10" name="Rectangle 9"/>
          <p:cNvSpPr/>
          <p:nvPr/>
        </p:nvSpPr>
        <p:spPr>
          <a:xfrm>
            <a:off x="0" y="237506"/>
            <a:ext cx="12100956" cy="819398"/>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Rectangle 1"/>
          <p:cNvSpPr/>
          <p:nvPr/>
        </p:nvSpPr>
        <p:spPr>
          <a:xfrm>
            <a:off x="146957" y="130629"/>
            <a:ext cx="11870872" cy="6531428"/>
          </a:xfrm>
          <a:prstGeom prst="rect">
            <a:avLst/>
          </a:pr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endParaRPr>
          </a:p>
        </p:txBody>
      </p:sp>
      <p:sp>
        <p:nvSpPr>
          <p:cNvPr id="41" name="TextBox 40">
            <a:extLst>
              <a:ext uri="{FF2B5EF4-FFF2-40B4-BE49-F238E27FC236}">
                <a16:creationId xmlns:a16="http://schemas.microsoft.com/office/drawing/2014/main" id="{3CC750ED-3ADC-460C-A95C-26A0BB5BEB3E}"/>
              </a:ext>
            </a:extLst>
          </p:cNvPr>
          <p:cNvSpPr txBox="1"/>
          <p:nvPr/>
        </p:nvSpPr>
        <p:spPr>
          <a:xfrm>
            <a:off x="473529" y="424543"/>
            <a:ext cx="8262257" cy="523220"/>
          </a:xfrm>
          <a:prstGeom prst="rect">
            <a:avLst/>
          </a:prstGeom>
          <a:noFill/>
        </p:spPr>
        <p:txBody>
          <a:bodyPr wrap="square" rtlCol="0">
            <a:spAutoFit/>
          </a:bodyPr>
          <a:lstStyle/>
          <a:p>
            <a:r>
              <a:rPr lang="en-US" sz="2800" dirty="0">
                <a:solidFill>
                  <a:schemeClr val="bg1"/>
                </a:solidFill>
              </a:rPr>
              <a:t> IDM modeling tools</a:t>
            </a:r>
          </a:p>
        </p:txBody>
      </p:sp>
      <p:grpSp>
        <p:nvGrpSpPr>
          <p:cNvPr id="109" name="Group 108">
            <a:extLst>
              <a:ext uri="{FF2B5EF4-FFF2-40B4-BE49-F238E27FC236}">
                <a16:creationId xmlns:a16="http://schemas.microsoft.com/office/drawing/2014/main" id="{5FD56877-8190-4138-A31C-B936E67149A8}"/>
              </a:ext>
            </a:extLst>
          </p:cNvPr>
          <p:cNvGrpSpPr/>
          <p:nvPr/>
        </p:nvGrpSpPr>
        <p:grpSpPr>
          <a:xfrm>
            <a:off x="5069665" y="1525335"/>
            <a:ext cx="2194560" cy="1214346"/>
            <a:chOff x="4137433" y="1211307"/>
            <a:chExt cx="1714606" cy="875559"/>
          </a:xfrm>
        </p:grpSpPr>
        <p:grpSp>
          <p:nvGrpSpPr>
            <p:cNvPr id="135" name="Group 134">
              <a:extLst>
                <a:ext uri="{FF2B5EF4-FFF2-40B4-BE49-F238E27FC236}">
                  <a16:creationId xmlns:a16="http://schemas.microsoft.com/office/drawing/2014/main" id="{7CED0CF4-337B-433B-BF3D-5E0720F37ACB}"/>
                </a:ext>
              </a:extLst>
            </p:cNvPr>
            <p:cNvGrpSpPr/>
            <p:nvPr/>
          </p:nvGrpSpPr>
          <p:grpSpPr>
            <a:xfrm>
              <a:off x="4137433" y="1211307"/>
              <a:ext cx="1679437" cy="840810"/>
              <a:chOff x="-1324611" y="-1995378"/>
              <a:chExt cx="1679437" cy="1133475"/>
            </a:xfrm>
          </p:grpSpPr>
          <p:sp>
            <p:nvSpPr>
              <p:cNvPr id="139" name="Rectangle 138">
                <a:extLst>
                  <a:ext uri="{FF2B5EF4-FFF2-40B4-BE49-F238E27FC236}">
                    <a16:creationId xmlns:a16="http://schemas.microsoft.com/office/drawing/2014/main" id="{3C6DA7B4-869B-44F6-BE0E-CE3B7D01E759}"/>
                  </a:ext>
                </a:extLst>
              </p:cNvPr>
              <p:cNvSpPr/>
              <p:nvPr/>
            </p:nvSpPr>
            <p:spPr>
              <a:xfrm>
                <a:off x="-1324611" y="-1995378"/>
                <a:ext cx="1666961" cy="1133475"/>
              </a:xfrm>
              <a:prstGeom prst="rect">
                <a:avLst/>
              </a:prstGeom>
              <a:noFill/>
              <a:ln w="28575">
                <a:solidFill>
                  <a:srgbClr val="7671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Dis</a:t>
                </a:r>
              </a:p>
            </p:txBody>
          </p:sp>
          <p:sp>
            <p:nvSpPr>
              <p:cNvPr id="140" name="TextBox 139">
                <a:extLst>
                  <a:ext uri="{FF2B5EF4-FFF2-40B4-BE49-F238E27FC236}">
                    <a16:creationId xmlns:a16="http://schemas.microsoft.com/office/drawing/2014/main" id="{5AD429DD-80F0-4C48-9FF7-92C99228AE2B}"/>
                  </a:ext>
                </a:extLst>
              </p:cNvPr>
              <p:cNvSpPr txBox="1"/>
              <p:nvPr/>
            </p:nvSpPr>
            <p:spPr>
              <a:xfrm>
                <a:off x="-1324611" y="-1995378"/>
                <a:ext cx="1679437" cy="568389"/>
              </a:xfrm>
              <a:prstGeom prst="rect">
                <a:avLst/>
              </a:prstGeom>
              <a:noFill/>
            </p:spPr>
            <p:txBody>
              <a:bodyPr wrap="square" rtlCol="0">
                <a:spAutoFit/>
              </a:bodyPr>
              <a:lstStyle/>
              <a:p>
                <a:r>
                  <a:rPr lang="en-US" sz="1600" dirty="0"/>
                  <a:t>Create, calibrate, run, manage simulations</a:t>
                </a:r>
              </a:p>
            </p:txBody>
          </p:sp>
        </p:grpSp>
        <p:sp>
          <p:nvSpPr>
            <p:cNvPr id="136" name="TextBox 135">
              <a:extLst>
                <a:ext uri="{FF2B5EF4-FFF2-40B4-BE49-F238E27FC236}">
                  <a16:creationId xmlns:a16="http://schemas.microsoft.com/office/drawing/2014/main" id="{547C5917-2A2E-4401-A3CF-24EF5125C9ED}"/>
                </a:ext>
              </a:extLst>
            </p:cNvPr>
            <p:cNvSpPr txBox="1"/>
            <p:nvPr/>
          </p:nvSpPr>
          <p:spPr>
            <a:xfrm>
              <a:off x="4932804" y="1576628"/>
              <a:ext cx="553462" cy="421630"/>
            </a:xfrm>
            <a:prstGeom prst="rect">
              <a:avLst/>
            </a:prstGeom>
            <a:noFill/>
          </p:spPr>
          <p:txBody>
            <a:bodyPr wrap="square" rtlCol="0">
              <a:spAutoFit/>
            </a:bodyPr>
            <a:lstStyle/>
            <a:p>
              <a:r>
                <a:rPr lang="en-US" sz="1600" b="1" dirty="0">
                  <a:solidFill>
                    <a:srgbClr val="1274A4"/>
                  </a:solidFill>
                </a:rPr>
                <a:t>IDM-Tools</a:t>
              </a:r>
            </a:p>
          </p:txBody>
        </p:sp>
        <p:sp>
          <p:nvSpPr>
            <p:cNvPr id="138" name="TextBox 137">
              <a:extLst>
                <a:ext uri="{FF2B5EF4-FFF2-40B4-BE49-F238E27FC236}">
                  <a16:creationId xmlns:a16="http://schemas.microsoft.com/office/drawing/2014/main" id="{6AD22F01-A02C-47D7-9274-2EC8A4450DDE}"/>
                </a:ext>
              </a:extLst>
            </p:cNvPr>
            <p:cNvSpPr txBox="1"/>
            <p:nvPr/>
          </p:nvSpPr>
          <p:spPr>
            <a:xfrm>
              <a:off x="5309873" y="1856034"/>
              <a:ext cx="542166" cy="230832"/>
            </a:xfrm>
            <a:prstGeom prst="rect">
              <a:avLst/>
            </a:prstGeom>
            <a:noFill/>
          </p:spPr>
          <p:txBody>
            <a:bodyPr wrap="square" rtlCol="0">
              <a:spAutoFit/>
            </a:bodyPr>
            <a:lstStyle/>
            <a:p>
              <a:r>
                <a:rPr lang="en-US" sz="900" dirty="0">
                  <a:solidFill>
                    <a:schemeClr val="bg1"/>
                  </a:solidFill>
                </a:rPr>
                <a:t>COMPS</a:t>
              </a:r>
            </a:p>
          </p:txBody>
        </p:sp>
      </p:grpSp>
      <p:grpSp>
        <p:nvGrpSpPr>
          <p:cNvPr id="110" name="Group 109">
            <a:extLst>
              <a:ext uri="{FF2B5EF4-FFF2-40B4-BE49-F238E27FC236}">
                <a16:creationId xmlns:a16="http://schemas.microsoft.com/office/drawing/2014/main" id="{C2C2D9AD-5C84-4846-A703-402C15F00586}"/>
              </a:ext>
            </a:extLst>
          </p:cNvPr>
          <p:cNvGrpSpPr/>
          <p:nvPr/>
        </p:nvGrpSpPr>
        <p:grpSpPr>
          <a:xfrm>
            <a:off x="7636917" y="2928331"/>
            <a:ext cx="2171635" cy="1188720"/>
            <a:chOff x="6896808" y="2322500"/>
            <a:chExt cx="1749023" cy="1003795"/>
          </a:xfrm>
        </p:grpSpPr>
        <p:sp>
          <p:nvSpPr>
            <p:cNvPr id="126" name="TextBox 125">
              <a:extLst>
                <a:ext uri="{FF2B5EF4-FFF2-40B4-BE49-F238E27FC236}">
                  <a16:creationId xmlns:a16="http://schemas.microsoft.com/office/drawing/2014/main" id="{A5087B1B-485A-4559-A833-FE7E74D94D16}"/>
                </a:ext>
              </a:extLst>
            </p:cNvPr>
            <p:cNvSpPr txBox="1"/>
            <p:nvPr/>
          </p:nvSpPr>
          <p:spPr>
            <a:xfrm>
              <a:off x="7778465" y="2322501"/>
              <a:ext cx="737127" cy="493804"/>
            </a:xfrm>
            <a:prstGeom prst="rect">
              <a:avLst/>
            </a:prstGeom>
            <a:solidFill>
              <a:srgbClr val="FFFFFF"/>
            </a:solidFill>
          </p:spPr>
          <p:txBody>
            <a:bodyPr wrap="square" rtlCol="0">
              <a:spAutoFit/>
            </a:bodyPr>
            <a:lstStyle/>
            <a:p>
              <a:r>
                <a:rPr lang="en-US" sz="1600" dirty="0"/>
                <a:t>Visualize data</a:t>
              </a:r>
            </a:p>
          </p:txBody>
        </p:sp>
        <p:sp>
          <p:nvSpPr>
            <p:cNvPr id="127" name="Rectangle 126">
              <a:extLst>
                <a:ext uri="{FF2B5EF4-FFF2-40B4-BE49-F238E27FC236}">
                  <a16:creationId xmlns:a16="http://schemas.microsoft.com/office/drawing/2014/main" id="{82B254FE-6B9D-428E-92F7-3CEF4EAEE4B4}"/>
                </a:ext>
              </a:extLst>
            </p:cNvPr>
            <p:cNvSpPr/>
            <p:nvPr/>
          </p:nvSpPr>
          <p:spPr>
            <a:xfrm>
              <a:off x="7730289" y="2322502"/>
              <a:ext cx="833480" cy="1003793"/>
            </a:xfrm>
            <a:prstGeom prst="rect">
              <a:avLst/>
            </a:prstGeom>
            <a:noFill/>
            <a:ln w="28575">
              <a:solidFill>
                <a:srgbClr val="7671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Dis</a:t>
              </a:r>
            </a:p>
          </p:txBody>
        </p:sp>
        <p:sp>
          <p:nvSpPr>
            <p:cNvPr id="128" name="TextBox 127">
              <a:extLst>
                <a:ext uri="{FF2B5EF4-FFF2-40B4-BE49-F238E27FC236}">
                  <a16:creationId xmlns:a16="http://schemas.microsoft.com/office/drawing/2014/main" id="{38BB4414-B433-4FEE-9B5D-50A444230D90}"/>
                </a:ext>
              </a:extLst>
            </p:cNvPr>
            <p:cNvSpPr txBox="1"/>
            <p:nvPr/>
          </p:nvSpPr>
          <p:spPr>
            <a:xfrm>
              <a:off x="6944984" y="2322500"/>
              <a:ext cx="737127" cy="493804"/>
            </a:xfrm>
            <a:prstGeom prst="rect">
              <a:avLst/>
            </a:prstGeom>
            <a:solidFill>
              <a:srgbClr val="FFFFFF"/>
            </a:solidFill>
          </p:spPr>
          <p:txBody>
            <a:bodyPr wrap="square" rtlCol="0">
              <a:spAutoFit/>
            </a:bodyPr>
            <a:lstStyle/>
            <a:p>
              <a:r>
                <a:rPr lang="en-US" sz="1600" dirty="0"/>
                <a:t>Analyze data</a:t>
              </a:r>
            </a:p>
          </p:txBody>
        </p:sp>
        <p:sp>
          <p:nvSpPr>
            <p:cNvPr id="129" name="Rectangle 128">
              <a:extLst>
                <a:ext uri="{FF2B5EF4-FFF2-40B4-BE49-F238E27FC236}">
                  <a16:creationId xmlns:a16="http://schemas.microsoft.com/office/drawing/2014/main" id="{4216FADE-DFA4-4553-A8AB-91526FF5BD76}"/>
                </a:ext>
              </a:extLst>
            </p:cNvPr>
            <p:cNvSpPr/>
            <p:nvPr/>
          </p:nvSpPr>
          <p:spPr>
            <a:xfrm>
              <a:off x="6896808" y="2322501"/>
              <a:ext cx="833480" cy="1003793"/>
            </a:xfrm>
            <a:prstGeom prst="rect">
              <a:avLst/>
            </a:prstGeom>
            <a:noFill/>
            <a:ln w="28575">
              <a:solidFill>
                <a:srgbClr val="7671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Dis</a:t>
              </a:r>
            </a:p>
          </p:txBody>
        </p:sp>
        <p:sp>
          <p:nvSpPr>
            <p:cNvPr id="131" name="TextBox 130">
              <a:extLst>
                <a:ext uri="{FF2B5EF4-FFF2-40B4-BE49-F238E27FC236}">
                  <a16:creationId xmlns:a16="http://schemas.microsoft.com/office/drawing/2014/main" id="{A020C8A0-0A85-4E3D-9FEF-54274F933018}"/>
                </a:ext>
              </a:extLst>
            </p:cNvPr>
            <p:cNvSpPr txBox="1"/>
            <p:nvPr/>
          </p:nvSpPr>
          <p:spPr>
            <a:xfrm>
              <a:off x="7271719" y="2767320"/>
              <a:ext cx="553462" cy="493804"/>
            </a:xfrm>
            <a:prstGeom prst="rect">
              <a:avLst/>
            </a:prstGeom>
            <a:noFill/>
          </p:spPr>
          <p:txBody>
            <a:bodyPr wrap="square" rtlCol="0">
              <a:spAutoFit/>
            </a:bodyPr>
            <a:lstStyle/>
            <a:p>
              <a:r>
                <a:rPr lang="en-US" sz="1600" b="1" dirty="0">
                  <a:solidFill>
                    <a:srgbClr val="1274A4"/>
                  </a:solidFill>
                </a:rPr>
                <a:t>IDM-Tools</a:t>
              </a:r>
            </a:p>
          </p:txBody>
        </p:sp>
        <p:sp>
          <p:nvSpPr>
            <p:cNvPr id="133" name="TextBox 132">
              <a:extLst>
                <a:ext uri="{FF2B5EF4-FFF2-40B4-BE49-F238E27FC236}">
                  <a16:creationId xmlns:a16="http://schemas.microsoft.com/office/drawing/2014/main" id="{5408E46D-AC82-4465-88A1-318FB5E83F87}"/>
                </a:ext>
              </a:extLst>
            </p:cNvPr>
            <p:cNvSpPr txBox="1"/>
            <p:nvPr/>
          </p:nvSpPr>
          <p:spPr>
            <a:xfrm>
              <a:off x="8092369" y="2752601"/>
              <a:ext cx="553462" cy="493804"/>
            </a:xfrm>
            <a:prstGeom prst="rect">
              <a:avLst/>
            </a:prstGeom>
            <a:noFill/>
          </p:spPr>
          <p:txBody>
            <a:bodyPr wrap="square" rtlCol="0">
              <a:spAutoFit/>
            </a:bodyPr>
            <a:lstStyle/>
            <a:p>
              <a:r>
                <a:rPr lang="en-US" sz="1600" b="1" dirty="0">
                  <a:solidFill>
                    <a:srgbClr val="1274A4"/>
                  </a:solidFill>
                </a:rPr>
                <a:t>Vis-Tools</a:t>
              </a:r>
            </a:p>
          </p:txBody>
        </p:sp>
      </p:grpSp>
      <p:grpSp>
        <p:nvGrpSpPr>
          <p:cNvPr id="3" name="Group 2">
            <a:extLst>
              <a:ext uri="{FF2B5EF4-FFF2-40B4-BE49-F238E27FC236}">
                <a16:creationId xmlns:a16="http://schemas.microsoft.com/office/drawing/2014/main" id="{F5C8247F-4807-4A8E-9D72-AB4966F979B2}"/>
              </a:ext>
            </a:extLst>
          </p:cNvPr>
          <p:cNvGrpSpPr/>
          <p:nvPr/>
        </p:nvGrpSpPr>
        <p:grpSpPr>
          <a:xfrm>
            <a:off x="1084809" y="4782693"/>
            <a:ext cx="2194560" cy="1188720"/>
            <a:chOff x="1771050" y="4354688"/>
            <a:chExt cx="1854481" cy="1185980"/>
          </a:xfrm>
        </p:grpSpPr>
        <p:sp>
          <p:nvSpPr>
            <p:cNvPr id="122" name="Rectangle 121">
              <a:extLst>
                <a:ext uri="{FF2B5EF4-FFF2-40B4-BE49-F238E27FC236}">
                  <a16:creationId xmlns:a16="http://schemas.microsoft.com/office/drawing/2014/main" id="{AD2E15CF-5F79-4BCE-B6B5-196EDEC0F122}"/>
                </a:ext>
              </a:extLst>
            </p:cNvPr>
            <p:cNvSpPr/>
            <p:nvPr/>
          </p:nvSpPr>
          <p:spPr>
            <a:xfrm>
              <a:off x="1771050" y="4354688"/>
              <a:ext cx="1854481" cy="1185980"/>
            </a:xfrm>
            <a:prstGeom prst="rect">
              <a:avLst/>
            </a:prstGeom>
            <a:solidFill>
              <a:srgbClr val="FFFFFF"/>
            </a:solidFill>
            <a:ln w="28575">
              <a:solidFill>
                <a:srgbClr val="7671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Dis</a:t>
              </a:r>
            </a:p>
          </p:txBody>
        </p:sp>
        <p:sp>
          <p:nvSpPr>
            <p:cNvPr id="123" name="TextBox 122">
              <a:extLst>
                <a:ext uri="{FF2B5EF4-FFF2-40B4-BE49-F238E27FC236}">
                  <a16:creationId xmlns:a16="http://schemas.microsoft.com/office/drawing/2014/main" id="{CE0D1F14-0E8C-4435-AF8C-47259EB9E681}"/>
                </a:ext>
              </a:extLst>
            </p:cNvPr>
            <p:cNvSpPr txBox="1"/>
            <p:nvPr/>
          </p:nvSpPr>
          <p:spPr>
            <a:xfrm>
              <a:off x="1862539" y="4402947"/>
              <a:ext cx="1739835" cy="355226"/>
            </a:xfrm>
            <a:prstGeom prst="rect">
              <a:avLst/>
            </a:prstGeom>
            <a:noFill/>
          </p:spPr>
          <p:txBody>
            <a:bodyPr wrap="square" rtlCol="0">
              <a:spAutoFit/>
            </a:bodyPr>
            <a:lstStyle/>
            <a:p>
              <a:r>
                <a:rPr lang="en-US" dirty="0"/>
                <a:t>Learn the model</a:t>
              </a:r>
            </a:p>
          </p:txBody>
        </p:sp>
        <p:pic>
          <p:nvPicPr>
            <p:cNvPr id="124" name="Graphic 123" descr="Help">
              <a:extLst>
                <a:ext uri="{FF2B5EF4-FFF2-40B4-BE49-F238E27FC236}">
                  <a16:creationId xmlns:a16="http://schemas.microsoft.com/office/drawing/2014/main" id="{8A2E1538-A111-41ED-9319-CE11A7360A08}"/>
                </a:ext>
              </a:extLst>
            </p:cNvPr>
            <p:cNvPicPr>
              <a:picLocks noChangeAspect="1"/>
            </p:cNvPicPr>
            <p:nvPr/>
          </p:nvPicPr>
          <p:blipFill>
            <a:blip r:embed="rId4" cstate="hq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826380" y="4710734"/>
              <a:ext cx="658756" cy="719174"/>
            </a:xfrm>
            <a:prstGeom prst="rect">
              <a:avLst/>
            </a:prstGeom>
          </p:spPr>
        </p:pic>
        <p:sp>
          <p:nvSpPr>
            <p:cNvPr id="125" name="TextBox 124">
              <a:extLst>
                <a:ext uri="{FF2B5EF4-FFF2-40B4-BE49-F238E27FC236}">
                  <a16:creationId xmlns:a16="http://schemas.microsoft.com/office/drawing/2014/main" id="{A1ADF6DD-AAB7-49A9-BF5B-52C3B86D0370}"/>
                </a:ext>
              </a:extLst>
            </p:cNvPr>
            <p:cNvSpPr txBox="1"/>
            <p:nvPr/>
          </p:nvSpPr>
          <p:spPr>
            <a:xfrm>
              <a:off x="2449802" y="4882104"/>
              <a:ext cx="1116414" cy="325623"/>
            </a:xfrm>
            <a:prstGeom prst="rect">
              <a:avLst/>
            </a:prstGeom>
            <a:noFill/>
          </p:spPr>
          <p:txBody>
            <a:bodyPr wrap="square" rtlCol="0">
              <a:spAutoFit/>
            </a:bodyPr>
            <a:lstStyle/>
            <a:p>
              <a:r>
                <a:rPr lang="en-US" sz="1600" b="1" dirty="0" err="1">
                  <a:solidFill>
                    <a:srgbClr val="1274A4"/>
                  </a:solidFill>
                </a:rPr>
                <a:t>QuickStart</a:t>
              </a:r>
              <a:endParaRPr lang="en-US" sz="1600" b="1" dirty="0">
                <a:solidFill>
                  <a:srgbClr val="1274A4"/>
                </a:solidFill>
              </a:endParaRPr>
            </a:p>
          </p:txBody>
        </p:sp>
      </p:grpSp>
      <p:sp>
        <p:nvSpPr>
          <p:cNvPr id="112" name="Arc 111">
            <a:extLst>
              <a:ext uri="{FF2B5EF4-FFF2-40B4-BE49-F238E27FC236}">
                <a16:creationId xmlns:a16="http://schemas.microsoft.com/office/drawing/2014/main" id="{B399A898-A833-4BC1-AE6B-8ACD15F92E94}"/>
              </a:ext>
            </a:extLst>
          </p:cNvPr>
          <p:cNvSpPr/>
          <p:nvPr/>
        </p:nvSpPr>
        <p:spPr>
          <a:xfrm rot="8482740" flipH="1">
            <a:off x="2470940" y="4000891"/>
            <a:ext cx="1024525" cy="1112338"/>
          </a:xfrm>
          <a:prstGeom prst="arc">
            <a:avLst>
              <a:gd name="adj1" fmla="val 16200000"/>
              <a:gd name="adj2" fmla="val 21371160"/>
            </a:avLst>
          </a:prstGeom>
          <a:ln w="28575">
            <a:solidFill>
              <a:srgbClr val="5B5C5E"/>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n>
                <a:solidFill>
                  <a:schemeClr val="tx1"/>
                </a:solidFill>
                <a:prstDash val="sysDash"/>
              </a:ln>
            </a:endParaRPr>
          </a:p>
        </p:txBody>
      </p:sp>
      <p:sp>
        <p:nvSpPr>
          <p:cNvPr id="114" name="Arc 113">
            <a:extLst>
              <a:ext uri="{FF2B5EF4-FFF2-40B4-BE49-F238E27FC236}">
                <a16:creationId xmlns:a16="http://schemas.microsoft.com/office/drawing/2014/main" id="{E31CCCD6-3C85-4515-AB84-142B46F4897A}"/>
              </a:ext>
            </a:extLst>
          </p:cNvPr>
          <p:cNvSpPr/>
          <p:nvPr/>
        </p:nvSpPr>
        <p:spPr>
          <a:xfrm rot="786252">
            <a:off x="7016725" y="2099377"/>
            <a:ext cx="1243603" cy="1183781"/>
          </a:xfrm>
          <a:prstGeom prst="arc">
            <a:avLst>
              <a:gd name="adj1" fmla="val 15624320"/>
              <a:gd name="adj2" fmla="val 21371160"/>
            </a:avLst>
          </a:prstGeom>
          <a:ln w="28575">
            <a:solidFill>
              <a:srgbClr val="5B5C5E"/>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6" name="Group 5">
            <a:extLst>
              <a:ext uri="{FF2B5EF4-FFF2-40B4-BE49-F238E27FC236}">
                <a16:creationId xmlns:a16="http://schemas.microsoft.com/office/drawing/2014/main" id="{E31A6B8A-2C00-4AE4-95FD-5813C8ACCA99}"/>
              </a:ext>
            </a:extLst>
          </p:cNvPr>
          <p:cNvGrpSpPr/>
          <p:nvPr/>
        </p:nvGrpSpPr>
        <p:grpSpPr>
          <a:xfrm>
            <a:off x="5079674" y="3033301"/>
            <a:ext cx="1949554" cy="2161599"/>
            <a:chOff x="5678863" y="2931239"/>
            <a:chExt cx="1949554" cy="2161599"/>
          </a:xfrm>
        </p:grpSpPr>
        <p:pic>
          <p:nvPicPr>
            <p:cNvPr id="105" name="Picture 104">
              <a:extLst>
                <a:ext uri="{FF2B5EF4-FFF2-40B4-BE49-F238E27FC236}">
                  <a16:creationId xmlns:a16="http://schemas.microsoft.com/office/drawing/2014/main" id="{34C14A5C-6AC6-49F9-AC93-8ABB13666C95}"/>
                </a:ext>
              </a:extLst>
            </p:cNvPr>
            <p:cNvPicPr>
              <a:picLocks noChangeAspect="1"/>
            </p:cNvPicPr>
            <p:nvPr/>
          </p:nvPicPr>
          <p:blipFill rotWithShape="1">
            <a:blip r:embed="rId3"/>
            <a:srcRect l="3076" t="64049" r="84511" b="15095"/>
            <a:stretch/>
          </p:blipFill>
          <p:spPr>
            <a:xfrm>
              <a:off x="5678863" y="2931239"/>
              <a:ext cx="1949554" cy="1979683"/>
            </a:xfrm>
            <a:prstGeom prst="rect">
              <a:avLst/>
            </a:prstGeom>
          </p:spPr>
        </p:pic>
        <p:pic>
          <p:nvPicPr>
            <p:cNvPr id="106" name="Graphic 105" descr="User">
              <a:extLst>
                <a:ext uri="{FF2B5EF4-FFF2-40B4-BE49-F238E27FC236}">
                  <a16:creationId xmlns:a16="http://schemas.microsoft.com/office/drawing/2014/main" id="{EFAC722C-0961-41DD-83C9-B90D706EE34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000838" y="3658610"/>
              <a:ext cx="1434228" cy="1434228"/>
            </a:xfrm>
            <a:prstGeom prst="rect">
              <a:avLst/>
            </a:prstGeom>
          </p:spPr>
        </p:pic>
      </p:grpSp>
      <p:grpSp>
        <p:nvGrpSpPr>
          <p:cNvPr id="5" name="Group 4">
            <a:extLst>
              <a:ext uri="{FF2B5EF4-FFF2-40B4-BE49-F238E27FC236}">
                <a16:creationId xmlns:a16="http://schemas.microsoft.com/office/drawing/2014/main" id="{D59219AC-1CC1-4EAC-98C9-B43C8C9D5B99}"/>
              </a:ext>
            </a:extLst>
          </p:cNvPr>
          <p:cNvGrpSpPr/>
          <p:nvPr/>
        </p:nvGrpSpPr>
        <p:grpSpPr>
          <a:xfrm>
            <a:off x="2469980" y="2943817"/>
            <a:ext cx="2653807" cy="1278623"/>
            <a:chOff x="2989971" y="2806717"/>
            <a:chExt cx="2653807" cy="1278623"/>
          </a:xfrm>
        </p:grpSpPr>
        <p:pic>
          <p:nvPicPr>
            <p:cNvPr id="145" name="Picture 144">
              <a:extLst>
                <a:ext uri="{FF2B5EF4-FFF2-40B4-BE49-F238E27FC236}">
                  <a16:creationId xmlns:a16="http://schemas.microsoft.com/office/drawing/2014/main" id="{C5296C1A-6BB6-4908-B6AB-3B0BFA92FEA8}"/>
                </a:ext>
              </a:extLst>
            </p:cNvPr>
            <p:cNvPicPr>
              <a:picLocks noChangeAspect="1"/>
            </p:cNvPicPr>
            <p:nvPr/>
          </p:nvPicPr>
          <p:blipFill rotWithShape="1">
            <a:blip r:embed="rId8"/>
            <a:srcRect l="5067" t="69275" r="84088" b="17705"/>
            <a:stretch/>
          </p:blipFill>
          <p:spPr>
            <a:xfrm>
              <a:off x="3164375" y="3132456"/>
              <a:ext cx="835051" cy="676662"/>
            </a:xfrm>
            <a:prstGeom prst="rect">
              <a:avLst/>
            </a:prstGeom>
            <a:ln w="28575">
              <a:solidFill>
                <a:srgbClr val="757677"/>
              </a:solidFill>
              <a:prstDash val="sysDash"/>
            </a:ln>
          </p:spPr>
        </p:pic>
        <p:pic>
          <p:nvPicPr>
            <p:cNvPr id="146" name="Picture 145">
              <a:extLst>
                <a:ext uri="{FF2B5EF4-FFF2-40B4-BE49-F238E27FC236}">
                  <a16:creationId xmlns:a16="http://schemas.microsoft.com/office/drawing/2014/main" id="{56A8EB81-BDD7-4C62-8757-A0F73FF0E257}"/>
                </a:ext>
              </a:extLst>
            </p:cNvPr>
            <p:cNvPicPr>
              <a:picLocks noChangeAspect="1"/>
            </p:cNvPicPr>
            <p:nvPr/>
          </p:nvPicPr>
          <p:blipFill rotWithShape="1">
            <a:blip r:embed="rId8"/>
            <a:srcRect l="2310" t="45652" r="85229" b="39534"/>
            <a:stretch/>
          </p:blipFill>
          <p:spPr>
            <a:xfrm>
              <a:off x="4184457" y="3135758"/>
              <a:ext cx="840417" cy="697345"/>
            </a:xfrm>
            <a:prstGeom prst="rect">
              <a:avLst/>
            </a:prstGeom>
          </p:spPr>
        </p:pic>
        <p:grpSp>
          <p:nvGrpSpPr>
            <p:cNvPr id="147" name="Group 146">
              <a:extLst>
                <a:ext uri="{FF2B5EF4-FFF2-40B4-BE49-F238E27FC236}">
                  <a16:creationId xmlns:a16="http://schemas.microsoft.com/office/drawing/2014/main" id="{1ECA4D7C-DC9D-4764-BD4F-88EFF2A44980}"/>
                </a:ext>
              </a:extLst>
            </p:cNvPr>
            <p:cNvGrpSpPr/>
            <p:nvPr/>
          </p:nvGrpSpPr>
          <p:grpSpPr>
            <a:xfrm>
              <a:off x="2989971" y="2806717"/>
              <a:ext cx="2194560" cy="1224886"/>
              <a:chOff x="-74730" y="3505477"/>
              <a:chExt cx="1885950" cy="1394358"/>
            </a:xfrm>
          </p:grpSpPr>
          <p:sp>
            <p:nvSpPr>
              <p:cNvPr id="148" name="Rectangle 147">
                <a:extLst>
                  <a:ext uri="{FF2B5EF4-FFF2-40B4-BE49-F238E27FC236}">
                    <a16:creationId xmlns:a16="http://schemas.microsoft.com/office/drawing/2014/main" id="{788741E3-EA89-432E-A342-2FA48192DA76}"/>
                  </a:ext>
                </a:extLst>
              </p:cNvPr>
              <p:cNvSpPr/>
              <p:nvPr/>
            </p:nvSpPr>
            <p:spPr>
              <a:xfrm>
                <a:off x="-74730" y="3546647"/>
                <a:ext cx="1885950" cy="1353188"/>
              </a:xfrm>
              <a:prstGeom prst="rect">
                <a:avLst/>
              </a:prstGeom>
              <a:noFill/>
              <a:ln w="28575">
                <a:solidFill>
                  <a:srgbClr val="7671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9" name="TextBox 148">
                <a:extLst>
                  <a:ext uri="{FF2B5EF4-FFF2-40B4-BE49-F238E27FC236}">
                    <a16:creationId xmlns:a16="http://schemas.microsoft.com/office/drawing/2014/main" id="{A6B042A9-21D9-44A6-B8B0-650C0AF0779C}"/>
                  </a:ext>
                </a:extLst>
              </p:cNvPr>
              <p:cNvSpPr txBox="1"/>
              <p:nvPr/>
            </p:nvSpPr>
            <p:spPr>
              <a:xfrm>
                <a:off x="55622" y="3505477"/>
                <a:ext cx="1670396" cy="385395"/>
              </a:xfrm>
              <a:prstGeom prst="rect">
                <a:avLst/>
              </a:prstGeom>
              <a:noFill/>
            </p:spPr>
            <p:txBody>
              <a:bodyPr wrap="square" rtlCol="0">
                <a:spAutoFit/>
              </a:bodyPr>
              <a:lstStyle/>
              <a:p>
                <a:pPr algn="ctr"/>
                <a:r>
                  <a:rPr lang="en-US" sz="1600" dirty="0"/>
                  <a:t>Model disease</a:t>
                </a:r>
              </a:p>
            </p:txBody>
          </p:sp>
        </p:grpSp>
        <p:sp>
          <p:nvSpPr>
            <p:cNvPr id="52" name="TextBox 51">
              <a:extLst>
                <a:ext uri="{FF2B5EF4-FFF2-40B4-BE49-F238E27FC236}">
                  <a16:creationId xmlns:a16="http://schemas.microsoft.com/office/drawing/2014/main" id="{92839AB9-9497-4C5D-890A-7B10CED0EF52}"/>
                </a:ext>
              </a:extLst>
            </p:cNvPr>
            <p:cNvSpPr txBox="1"/>
            <p:nvPr/>
          </p:nvSpPr>
          <p:spPr>
            <a:xfrm>
              <a:off x="3182752" y="3746786"/>
              <a:ext cx="1321145" cy="338554"/>
            </a:xfrm>
            <a:prstGeom prst="rect">
              <a:avLst/>
            </a:prstGeom>
            <a:noFill/>
          </p:spPr>
          <p:txBody>
            <a:bodyPr wrap="square" rtlCol="0">
              <a:spAutoFit/>
            </a:bodyPr>
            <a:lstStyle/>
            <a:p>
              <a:r>
                <a:rPr lang="en-US" sz="1600" b="1" dirty="0">
                  <a:solidFill>
                    <a:srgbClr val="1274A4"/>
                  </a:solidFill>
                </a:rPr>
                <a:t>EMOD</a:t>
              </a:r>
            </a:p>
          </p:txBody>
        </p:sp>
        <p:sp>
          <p:nvSpPr>
            <p:cNvPr id="53" name="TextBox 52">
              <a:extLst>
                <a:ext uri="{FF2B5EF4-FFF2-40B4-BE49-F238E27FC236}">
                  <a16:creationId xmlns:a16="http://schemas.microsoft.com/office/drawing/2014/main" id="{498ABD3D-9DC0-443D-BD6C-3AD0038B623F}"/>
                </a:ext>
              </a:extLst>
            </p:cNvPr>
            <p:cNvSpPr txBox="1"/>
            <p:nvPr/>
          </p:nvSpPr>
          <p:spPr>
            <a:xfrm>
              <a:off x="4322633" y="3746786"/>
              <a:ext cx="1321145" cy="338554"/>
            </a:xfrm>
            <a:prstGeom prst="rect">
              <a:avLst/>
            </a:prstGeom>
            <a:noFill/>
          </p:spPr>
          <p:txBody>
            <a:bodyPr wrap="square" rtlCol="0">
              <a:spAutoFit/>
            </a:bodyPr>
            <a:lstStyle/>
            <a:p>
              <a:r>
                <a:rPr lang="en-US" sz="1600" b="1" dirty="0">
                  <a:solidFill>
                    <a:srgbClr val="1274A4"/>
                  </a:solidFill>
                </a:rPr>
                <a:t>CMS</a:t>
              </a:r>
            </a:p>
          </p:txBody>
        </p:sp>
      </p:grpSp>
      <p:grpSp>
        <p:nvGrpSpPr>
          <p:cNvPr id="65" name="Group 64">
            <a:extLst>
              <a:ext uri="{FF2B5EF4-FFF2-40B4-BE49-F238E27FC236}">
                <a16:creationId xmlns:a16="http://schemas.microsoft.com/office/drawing/2014/main" id="{F34D0422-1502-4FC8-89B1-8C8CFD04BF5C}"/>
              </a:ext>
            </a:extLst>
          </p:cNvPr>
          <p:cNvGrpSpPr/>
          <p:nvPr/>
        </p:nvGrpSpPr>
        <p:grpSpPr>
          <a:xfrm>
            <a:off x="8799392" y="4812965"/>
            <a:ext cx="1949554" cy="1188720"/>
            <a:chOff x="9220057" y="4485207"/>
            <a:chExt cx="2194560" cy="1188720"/>
          </a:xfrm>
        </p:grpSpPr>
        <p:grpSp>
          <p:nvGrpSpPr>
            <p:cNvPr id="66" name="Group 65">
              <a:extLst>
                <a:ext uri="{FF2B5EF4-FFF2-40B4-BE49-F238E27FC236}">
                  <a16:creationId xmlns:a16="http://schemas.microsoft.com/office/drawing/2014/main" id="{7AA0FAF8-BC19-4323-A8CC-7059B44EC2BC}"/>
                </a:ext>
              </a:extLst>
            </p:cNvPr>
            <p:cNvGrpSpPr/>
            <p:nvPr/>
          </p:nvGrpSpPr>
          <p:grpSpPr>
            <a:xfrm>
              <a:off x="9220057" y="4485207"/>
              <a:ext cx="2194560" cy="1188720"/>
              <a:chOff x="2422115" y="3874122"/>
              <a:chExt cx="1666961" cy="840810"/>
            </a:xfrm>
          </p:grpSpPr>
          <p:sp>
            <p:nvSpPr>
              <p:cNvPr id="68" name="Rectangle 67">
                <a:extLst>
                  <a:ext uri="{FF2B5EF4-FFF2-40B4-BE49-F238E27FC236}">
                    <a16:creationId xmlns:a16="http://schemas.microsoft.com/office/drawing/2014/main" id="{617211E5-354E-45A3-A17B-E231E76C5FEE}"/>
                  </a:ext>
                </a:extLst>
              </p:cNvPr>
              <p:cNvSpPr/>
              <p:nvPr/>
            </p:nvSpPr>
            <p:spPr>
              <a:xfrm>
                <a:off x="2422115" y="3874122"/>
                <a:ext cx="1666961" cy="840810"/>
              </a:xfrm>
              <a:prstGeom prst="rect">
                <a:avLst/>
              </a:prstGeom>
              <a:solidFill>
                <a:srgbClr val="FFFFFF"/>
              </a:solidFill>
              <a:ln w="28575">
                <a:solidFill>
                  <a:srgbClr val="7671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Dis</a:t>
                </a:r>
              </a:p>
            </p:txBody>
          </p:sp>
          <p:sp>
            <p:nvSpPr>
              <p:cNvPr id="69" name="TextBox 68">
                <a:extLst>
                  <a:ext uri="{FF2B5EF4-FFF2-40B4-BE49-F238E27FC236}">
                    <a16:creationId xmlns:a16="http://schemas.microsoft.com/office/drawing/2014/main" id="{BBEAA681-F261-47C3-9A94-7A794DC6D5CC}"/>
                  </a:ext>
                </a:extLst>
              </p:cNvPr>
              <p:cNvSpPr txBox="1"/>
              <p:nvPr/>
            </p:nvSpPr>
            <p:spPr>
              <a:xfrm>
                <a:off x="2506632" y="3882304"/>
                <a:ext cx="1582444" cy="239467"/>
              </a:xfrm>
              <a:prstGeom prst="rect">
                <a:avLst/>
              </a:prstGeom>
              <a:noFill/>
            </p:spPr>
            <p:txBody>
              <a:bodyPr wrap="square" rtlCol="0">
                <a:spAutoFit/>
              </a:bodyPr>
              <a:lstStyle/>
              <a:p>
                <a:r>
                  <a:rPr lang="en-US" sz="1600" dirty="0"/>
                  <a:t>Integrate VA data</a:t>
                </a:r>
              </a:p>
            </p:txBody>
          </p:sp>
          <p:sp>
            <p:nvSpPr>
              <p:cNvPr id="70" name="TextBox 69">
                <a:extLst>
                  <a:ext uri="{FF2B5EF4-FFF2-40B4-BE49-F238E27FC236}">
                    <a16:creationId xmlns:a16="http://schemas.microsoft.com/office/drawing/2014/main" id="{856FC1A1-CF0D-4330-AA83-9B5444F4A22F}"/>
                  </a:ext>
                </a:extLst>
              </p:cNvPr>
              <p:cNvSpPr txBox="1"/>
              <p:nvPr/>
            </p:nvSpPr>
            <p:spPr>
              <a:xfrm>
                <a:off x="3217147" y="4181745"/>
                <a:ext cx="839872" cy="246221"/>
              </a:xfrm>
              <a:prstGeom prst="rect">
                <a:avLst/>
              </a:prstGeom>
              <a:noFill/>
            </p:spPr>
            <p:txBody>
              <a:bodyPr wrap="square" rtlCol="0">
                <a:spAutoFit/>
              </a:bodyPr>
              <a:lstStyle/>
              <a:p>
                <a:r>
                  <a:rPr lang="en-US" sz="1600" b="1" dirty="0" err="1">
                    <a:solidFill>
                      <a:srgbClr val="1274A4"/>
                    </a:solidFill>
                  </a:rPr>
                  <a:t>EasyVA</a:t>
                </a:r>
                <a:endParaRPr lang="en-US" sz="1600" b="1" dirty="0">
                  <a:solidFill>
                    <a:srgbClr val="1274A4"/>
                  </a:solidFill>
                </a:endParaRPr>
              </a:p>
            </p:txBody>
          </p:sp>
        </p:grpSp>
        <p:pic>
          <p:nvPicPr>
            <p:cNvPr id="67" name="Picture 66">
              <a:extLst>
                <a:ext uri="{FF2B5EF4-FFF2-40B4-BE49-F238E27FC236}">
                  <a16:creationId xmlns:a16="http://schemas.microsoft.com/office/drawing/2014/main" id="{F66DD669-B8AF-45A1-9D4F-E102D00AC2E1}"/>
                </a:ext>
              </a:extLst>
            </p:cNvPr>
            <p:cNvPicPr>
              <a:picLocks noChangeAspect="1"/>
            </p:cNvPicPr>
            <p:nvPr/>
          </p:nvPicPr>
          <p:blipFill rotWithShape="1">
            <a:blip r:embed="rId3"/>
            <a:srcRect l="86659" t="12596" r="7465" b="79041"/>
            <a:stretch/>
          </p:blipFill>
          <p:spPr>
            <a:xfrm>
              <a:off x="9386369" y="4832834"/>
              <a:ext cx="818788" cy="674755"/>
            </a:xfrm>
            <a:prstGeom prst="rect">
              <a:avLst/>
            </a:prstGeom>
          </p:spPr>
        </p:pic>
      </p:grpSp>
      <p:grpSp>
        <p:nvGrpSpPr>
          <p:cNvPr id="72" name="Group 71">
            <a:extLst>
              <a:ext uri="{FF2B5EF4-FFF2-40B4-BE49-F238E27FC236}">
                <a16:creationId xmlns:a16="http://schemas.microsoft.com/office/drawing/2014/main" id="{71ED5E77-0055-4B4C-A67C-FEE59260068C}"/>
              </a:ext>
            </a:extLst>
          </p:cNvPr>
          <p:cNvGrpSpPr/>
          <p:nvPr/>
        </p:nvGrpSpPr>
        <p:grpSpPr>
          <a:xfrm>
            <a:off x="990005" y="1631309"/>
            <a:ext cx="1943734" cy="1188720"/>
            <a:chOff x="2422115" y="3874123"/>
            <a:chExt cx="1666961" cy="840810"/>
          </a:xfrm>
        </p:grpSpPr>
        <p:sp>
          <p:nvSpPr>
            <p:cNvPr id="74" name="Rectangle 73">
              <a:extLst>
                <a:ext uri="{FF2B5EF4-FFF2-40B4-BE49-F238E27FC236}">
                  <a16:creationId xmlns:a16="http://schemas.microsoft.com/office/drawing/2014/main" id="{88279E7A-B4AC-47CE-B3DA-2D6FE61CD269}"/>
                </a:ext>
              </a:extLst>
            </p:cNvPr>
            <p:cNvSpPr/>
            <p:nvPr/>
          </p:nvSpPr>
          <p:spPr>
            <a:xfrm>
              <a:off x="2422115" y="3874123"/>
              <a:ext cx="1666961" cy="840810"/>
            </a:xfrm>
            <a:prstGeom prst="rect">
              <a:avLst/>
            </a:prstGeom>
            <a:solidFill>
              <a:srgbClr val="FFFFFF"/>
            </a:solidFill>
            <a:ln w="28575">
              <a:solidFill>
                <a:srgbClr val="7671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Dis</a:t>
              </a:r>
            </a:p>
          </p:txBody>
        </p:sp>
        <p:sp>
          <p:nvSpPr>
            <p:cNvPr id="75" name="TextBox 74">
              <a:extLst>
                <a:ext uri="{FF2B5EF4-FFF2-40B4-BE49-F238E27FC236}">
                  <a16:creationId xmlns:a16="http://schemas.microsoft.com/office/drawing/2014/main" id="{1CC1B6EC-1313-4FF1-8C12-01581DE56DDA}"/>
                </a:ext>
              </a:extLst>
            </p:cNvPr>
            <p:cNvSpPr txBox="1"/>
            <p:nvPr/>
          </p:nvSpPr>
          <p:spPr>
            <a:xfrm>
              <a:off x="2506632" y="3882304"/>
              <a:ext cx="1582444" cy="239467"/>
            </a:xfrm>
            <a:prstGeom prst="rect">
              <a:avLst/>
            </a:prstGeom>
            <a:noFill/>
          </p:spPr>
          <p:txBody>
            <a:bodyPr wrap="square" rtlCol="0">
              <a:spAutoFit/>
            </a:bodyPr>
            <a:lstStyle/>
            <a:p>
              <a:r>
                <a:rPr lang="en-US" sz="1600" dirty="0"/>
                <a:t>Create shape files</a:t>
              </a:r>
            </a:p>
          </p:txBody>
        </p:sp>
        <p:sp>
          <p:nvSpPr>
            <p:cNvPr id="76" name="TextBox 75">
              <a:extLst>
                <a:ext uri="{FF2B5EF4-FFF2-40B4-BE49-F238E27FC236}">
                  <a16:creationId xmlns:a16="http://schemas.microsoft.com/office/drawing/2014/main" id="{92433B12-67D9-4E5A-BAD3-80EE87FEAC35}"/>
                </a:ext>
              </a:extLst>
            </p:cNvPr>
            <p:cNvSpPr txBox="1"/>
            <p:nvPr/>
          </p:nvSpPr>
          <p:spPr>
            <a:xfrm>
              <a:off x="3228551" y="4178271"/>
              <a:ext cx="839872" cy="246221"/>
            </a:xfrm>
            <a:prstGeom prst="rect">
              <a:avLst/>
            </a:prstGeom>
            <a:noFill/>
          </p:spPr>
          <p:txBody>
            <a:bodyPr wrap="square" rtlCol="0">
              <a:spAutoFit/>
            </a:bodyPr>
            <a:lstStyle/>
            <a:p>
              <a:r>
                <a:rPr lang="en-US" sz="1600" b="1" dirty="0">
                  <a:solidFill>
                    <a:srgbClr val="1274A4"/>
                  </a:solidFill>
                </a:rPr>
                <a:t>STAMP</a:t>
              </a:r>
            </a:p>
          </p:txBody>
        </p:sp>
      </p:grpSp>
      <p:grpSp>
        <p:nvGrpSpPr>
          <p:cNvPr id="77" name="Group 76">
            <a:extLst>
              <a:ext uri="{FF2B5EF4-FFF2-40B4-BE49-F238E27FC236}">
                <a16:creationId xmlns:a16="http://schemas.microsoft.com/office/drawing/2014/main" id="{F554AC53-A494-4021-8D46-6A3548311412}"/>
              </a:ext>
            </a:extLst>
          </p:cNvPr>
          <p:cNvGrpSpPr/>
          <p:nvPr/>
        </p:nvGrpSpPr>
        <p:grpSpPr>
          <a:xfrm>
            <a:off x="7765208" y="5166454"/>
            <a:ext cx="2033663" cy="1188721"/>
            <a:chOff x="9220057" y="4485212"/>
            <a:chExt cx="2289239" cy="1188721"/>
          </a:xfrm>
        </p:grpSpPr>
        <p:grpSp>
          <p:nvGrpSpPr>
            <p:cNvPr id="78" name="Group 77">
              <a:extLst>
                <a:ext uri="{FF2B5EF4-FFF2-40B4-BE49-F238E27FC236}">
                  <a16:creationId xmlns:a16="http://schemas.microsoft.com/office/drawing/2014/main" id="{B3804801-B6EA-4D5C-8849-D11CB2CC0483}"/>
                </a:ext>
              </a:extLst>
            </p:cNvPr>
            <p:cNvGrpSpPr/>
            <p:nvPr/>
          </p:nvGrpSpPr>
          <p:grpSpPr>
            <a:xfrm>
              <a:off x="9220057" y="4485212"/>
              <a:ext cx="2289239" cy="1188721"/>
              <a:chOff x="2422115" y="3874122"/>
              <a:chExt cx="1738878" cy="840810"/>
            </a:xfrm>
          </p:grpSpPr>
          <p:sp>
            <p:nvSpPr>
              <p:cNvPr id="80" name="Rectangle 79">
                <a:extLst>
                  <a:ext uri="{FF2B5EF4-FFF2-40B4-BE49-F238E27FC236}">
                    <a16:creationId xmlns:a16="http://schemas.microsoft.com/office/drawing/2014/main" id="{5CA11D77-1774-4880-A7BA-A48B9FE64104}"/>
                  </a:ext>
                </a:extLst>
              </p:cNvPr>
              <p:cNvSpPr/>
              <p:nvPr/>
            </p:nvSpPr>
            <p:spPr>
              <a:xfrm>
                <a:off x="2422115" y="3874122"/>
                <a:ext cx="1666961" cy="840810"/>
              </a:xfrm>
              <a:prstGeom prst="rect">
                <a:avLst/>
              </a:prstGeom>
              <a:solidFill>
                <a:srgbClr val="FFFFFF"/>
              </a:solidFill>
              <a:ln w="28575">
                <a:solidFill>
                  <a:srgbClr val="7671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Dis</a:t>
                </a:r>
              </a:p>
            </p:txBody>
          </p:sp>
          <p:sp>
            <p:nvSpPr>
              <p:cNvPr id="81" name="TextBox 80">
                <a:extLst>
                  <a:ext uri="{FF2B5EF4-FFF2-40B4-BE49-F238E27FC236}">
                    <a16:creationId xmlns:a16="http://schemas.microsoft.com/office/drawing/2014/main" id="{2E833935-A1FF-47B6-A208-0A334DD501D7}"/>
                  </a:ext>
                </a:extLst>
              </p:cNvPr>
              <p:cNvSpPr txBox="1"/>
              <p:nvPr/>
            </p:nvSpPr>
            <p:spPr>
              <a:xfrm>
                <a:off x="2578549" y="3882086"/>
                <a:ext cx="1582444" cy="239467"/>
              </a:xfrm>
              <a:prstGeom prst="rect">
                <a:avLst/>
              </a:prstGeom>
              <a:noFill/>
            </p:spPr>
            <p:txBody>
              <a:bodyPr wrap="square" rtlCol="0">
                <a:spAutoFit/>
              </a:bodyPr>
              <a:lstStyle/>
              <a:p>
                <a:r>
                  <a:rPr lang="en-US" sz="1600" dirty="0"/>
                  <a:t>Create risk maps</a:t>
                </a:r>
              </a:p>
            </p:txBody>
          </p:sp>
          <p:sp>
            <p:nvSpPr>
              <p:cNvPr id="82" name="TextBox 81">
                <a:extLst>
                  <a:ext uri="{FF2B5EF4-FFF2-40B4-BE49-F238E27FC236}">
                    <a16:creationId xmlns:a16="http://schemas.microsoft.com/office/drawing/2014/main" id="{FF13DD32-A6E5-429E-A127-AF6630FFD294}"/>
                  </a:ext>
                </a:extLst>
              </p:cNvPr>
              <p:cNvSpPr txBox="1"/>
              <p:nvPr/>
            </p:nvSpPr>
            <p:spPr>
              <a:xfrm>
                <a:off x="3148674" y="4142061"/>
                <a:ext cx="839872" cy="246221"/>
              </a:xfrm>
              <a:prstGeom prst="rect">
                <a:avLst/>
              </a:prstGeom>
              <a:noFill/>
            </p:spPr>
            <p:txBody>
              <a:bodyPr wrap="square" rtlCol="0">
                <a:spAutoFit/>
              </a:bodyPr>
              <a:lstStyle/>
              <a:p>
                <a:r>
                  <a:rPr lang="en-US" sz="1600" b="1" dirty="0">
                    <a:solidFill>
                      <a:srgbClr val="1274A4"/>
                    </a:solidFill>
                  </a:rPr>
                  <a:t>Risk Map</a:t>
                </a:r>
              </a:p>
            </p:txBody>
          </p:sp>
        </p:grpSp>
        <p:pic>
          <p:nvPicPr>
            <p:cNvPr id="79" name="Picture 78">
              <a:extLst>
                <a:ext uri="{FF2B5EF4-FFF2-40B4-BE49-F238E27FC236}">
                  <a16:creationId xmlns:a16="http://schemas.microsoft.com/office/drawing/2014/main" id="{B4C42652-2F21-44F9-9926-936CD3F678C6}"/>
                </a:ext>
              </a:extLst>
            </p:cNvPr>
            <p:cNvPicPr>
              <a:picLocks noChangeAspect="1"/>
            </p:cNvPicPr>
            <p:nvPr/>
          </p:nvPicPr>
          <p:blipFill rotWithShape="1">
            <a:blip r:embed="rId3"/>
            <a:srcRect l="86659" t="12596" r="7465" b="79041"/>
            <a:stretch/>
          </p:blipFill>
          <p:spPr>
            <a:xfrm>
              <a:off x="9386369" y="4832834"/>
              <a:ext cx="818788" cy="674755"/>
            </a:xfrm>
            <a:prstGeom prst="rect">
              <a:avLst/>
            </a:prstGeom>
          </p:spPr>
        </p:pic>
      </p:grpSp>
      <p:sp>
        <p:nvSpPr>
          <p:cNvPr id="85" name="Arc 84">
            <a:extLst>
              <a:ext uri="{FF2B5EF4-FFF2-40B4-BE49-F238E27FC236}">
                <a16:creationId xmlns:a16="http://schemas.microsoft.com/office/drawing/2014/main" id="{A9A50E76-0D44-4C43-AE15-A4C11EA92C19}"/>
              </a:ext>
            </a:extLst>
          </p:cNvPr>
          <p:cNvSpPr/>
          <p:nvPr/>
        </p:nvSpPr>
        <p:spPr>
          <a:xfrm rot="16774106" flipH="1">
            <a:off x="1873292" y="2624158"/>
            <a:ext cx="1024525" cy="1112338"/>
          </a:xfrm>
          <a:prstGeom prst="arc">
            <a:avLst>
              <a:gd name="adj1" fmla="val 15624320"/>
              <a:gd name="adj2" fmla="val 21371160"/>
            </a:avLst>
          </a:prstGeom>
          <a:ln w="28575">
            <a:solidFill>
              <a:srgbClr val="5B5C5E"/>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4" name="Graphic 3">
            <a:extLst>
              <a:ext uri="{FF2B5EF4-FFF2-40B4-BE49-F238E27FC236}">
                <a16:creationId xmlns:a16="http://schemas.microsoft.com/office/drawing/2014/main" id="{CF92C89D-04AE-4DB5-88ED-DCE1CD3138D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668049" y="3537562"/>
            <a:ext cx="516364" cy="456322"/>
          </a:xfrm>
          <a:prstGeom prst="rect">
            <a:avLst/>
          </a:prstGeom>
        </p:spPr>
      </p:pic>
      <p:pic>
        <p:nvPicPr>
          <p:cNvPr id="9" name="Graphic 8">
            <a:extLst>
              <a:ext uri="{FF2B5EF4-FFF2-40B4-BE49-F238E27FC236}">
                <a16:creationId xmlns:a16="http://schemas.microsoft.com/office/drawing/2014/main" id="{CF3852C5-2DF4-4511-A7E2-57A059FE3DD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729862" y="3545216"/>
            <a:ext cx="461817" cy="450371"/>
          </a:xfrm>
          <a:prstGeom prst="rect">
            <a:avLst/>
          </a:prstGeom>
        </p:spPr>
      </p:pic>
      <p:pic>
        <p:nvPicPr>
          <p:cNvPr id="12" name="Graphic 11">
            <a:extLst>
              <a:ext uri="{FF2B5EF4-FFF2-40B4-BE49-F238E27FC236}">
                <a16:creationId xmlns:a16="http://schemas.microsoft.com/office/drawing/2014/main" id="{50E0EF01-81E2-4F61-9524-527DC34DF372}"/>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191725" y="1977775"/>
            <a:ext cx="706450" cy="624305"/>
          </a:xfrm>
          <a:prstGeom prst="rect">
            <a:avLst/>
          </a:prstGeom>
        </p:spPr>
      </p:pic>
      <p:pic>
        <p:nvPicPr>
          <p:cNvPr id="92" name="Graphic 91">
            <a:extLst>
              <a:ext uri="{FF2B5EF4-FFF2-40B4-BE49-F238E27FC236}">
                <a16:creationId xmlns:a16="http://schemas.microsoft.com/office/drawing/2014/main" id="{5812F3B2-6E03-4206-8BCC-E11DA4E8CF2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579636" y="2096239"/>
            <a:ext cx="516364" cy="456322"/>
          </a:xfrm>
          <a:prstGeom prst="rect">
            <a:avLst/>
          </a:prstGeom>
        </p:spPr>
      </p:pic>
      <p:sp>
        <p:nvSpPr>
          <p:cNvPr id="83" name="Arc 82">
            <a:extLst>
              <a:ext uri="{FF2B5EF4-FFF2-40B4-BE49-F238E27FC236}">
                <a16:creationId xmlns:a16="http://schemas.microsoft.com/office/drawing/2014/main" id="{BE29BD50-2D06-443F-A03C-5B20D6BDA1B9}"/>
              </a:ext>
            </a:extLst>
          </p:cNvPr>
          <p:cNvSpPr/>
          <p:nvPr/>
        </p:nvSpPr>
        <p:spPr>
          <a:xfrm rot="17098240">
            <a:off x="3960521" y="2217085"/>
            <a:ext cx="1284406" cy="1204615"/>
          </a:xfrm>
          <a:prstGeom prst="arc">
            <a:avLst>
              <a:gd name="adj1" fmla="val 15624320"/>
              <a:gd name="adj2" fmla="val 21371160"/>
            </a:avLst>
          </a:prstGeom>
          <a:ln w="28575">
            <a:solidFill>
              <a:srgbClr val="5B5C5E"/>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4" name="Oval 63">
            <a:extLst>
              <a:ext uri="{FF2B5EF4-FFF2-40B4-BE49-F238E27FC236}">
                <a16:creationId xmlns:a16="http://schemas.microsoft.com/office/drawing/2014/main" id="{956CE41F-1868-41C4-A7B5-E3D21194D162}"/>
              </a:ext>
            </a:extLst>
          </p:cNvPr>
          <p:cNvSpPr/>
          <p:nvPr/>
        </p:nvSpPr>
        <p:spPr>
          <a:xfrm>
            <a:off x="919003" y="4667659"/>
            <a:ext cx="2354371" cy="1508536"/>
          </a:xfrm>
          <a:prstGeom prst="ellipse">
            <a:avLst/>
          </a:prstGeom>
          <a:noFill/>
          <a:ln w="571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26D8DD9C-2610-4B82-8FC0-C32C7FC5983F}"/>
              </a:ext>
            </a:extLst>
          </p:cNvPr>
          <p:cNvSpPr/>
          <p:nvPr/>
        </p:nvSpPr>
        <p:spPr>
          <a:xfrm>
            <a:off x="4959268" y="1321055"/>
            <a:ext cx="2354371" cy="1508536"/>
          </a:xfrm>
          <a:prstGeom prst="ellipse">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0496E78D-B4D3-40B7-821E-B36D6C7A792C}"/>
              </a:ext>
            </a:extLst>
          </p:cNvPr>
          <p:cNvSpPr/>
          <p:nvPr/>
        </p:nvSpPr>
        <p:spPr>
          <a:xfrm>
            <a:off x="8542882" y="2848570"/>
            <a:ext cx="1329679" cy="1508536"/>
          </a:xfrm>
          <a:prstGeom prst="ellipse">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94253E11-A502-4946-AF60-9B1DA8A7BEF5}"/>
              </a:ext>
            </a:extLst>
          </p:cNvPr>
          <p:cNvSpPr/>
          <p:nvPr/>
        </p:nvSpPr>
        <p:spPr>
          <a:xfrm>
            <a:off x="2330408" y="2848570"/>
            <a:ext cx="1329679" cy="1508536"/>
          </a:xfrm>
          <a:prstGeom prst="ellipse">
            <a:avLst/>
          </a:prstGeom>
          <a:noFill/>
          <a:ln w="571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a:extLst>
              <a:ext uri="{FF2B5EF4-FFF2-40B4-BE49-F238E27FC236}">
                <a16:creationId xmlns:a16="http://schemas.microsoft.com/office/drawing/2014/main" id="{A94250EF-357E-494A-822D-1BCD0CF12C40}"/>
              </a:ext>
            </a:extLst>
          </p:cNvPr>
          <p:cNvSpPr/>
          <p:nvPr/>
        </p:nvSpPr>
        <p:spPr>
          <a:xfrm>
            <a:off x="3459603" y="2848570"/>
            <a:ext cx="1329679" cy="1508536"/>
          </a:xfrm>
          <a:prstGeom prst="ellipse">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a:extLst>
              <a:ext uri="{FF2B5EF4-FFF2-40B4-BE49-F238E27FC236}">
                <a16:creationId xmlns:a16="http://schemas.microsoft.com/office/drawing/2014/main" id="{D67004EC-F0B8-432D-BC93-11B0C2FE8EA5}"/>
              </a:ext>
            </a:extLst>
          </p:cNvPr>
          <p:cNvSpPr/>
          <p:nvPr/>
        </p:nvSpPr>
        <p:spPr>
          <a:xfrm>
            <a:off x="7400183" y="2848570"/>
            <a:ext cx="1329679" cy="1508536"/>
          </a:xfrm>
          <a:prstGeom prst="ellipse">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33421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P spid="71" grpId="0" animBg="1"/>
      <p:bldP spid="73" grpId="0" animBg="1"/>
      <p:bldP spid="84" grpId="0" animBg="1"/>
      <p:bldP spid="86" grpId="0" animBg="1"/>
      <p:bldP spid="87"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237506"/>
            <a:ext cx="12100956" cy="819398"/>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146957" y="130629"/>
            <a:ext cx="11870872" cy="6531428"/>
          </a:xfrm>
          <a:prstGeom prst="rect">
            <a:avLst/>
          </a:pr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endParaRPr>
          </a:p>
        </p:txBody>
      </p:sp>
      <p:sp>
        <p:nvSpPr>
          <p:cNvPr id="3" name="TextBox 2"/>
          <p:cNvSpPr txBox="1"/>
          <p:nvPr/>
        </p:nvSpPr>
        <p:spPr>
          <a:xfrm>
            <a:off x="473529" y="424543"/>
            <a:ext cx="8262257" cy="523220"/>
          </a:xfrm>
          <a:prstGeom prst="rect">
            <a:avLst/>
          </a:prstGeom>
          <a:noFill/>
        </p:spPr>
        <p:txBody>
          <a:bodyPr wrap="square" rtlCol="0">
            <a:spAutoFit/>
          </a:bodyPr>
          <a:lstStyle/>
          <a:p>
            <a:r>
              <a:rPr lang="en-US" sz="2800" dirty="0">
                <a:solidFill>
                  <a:schemeClr val="bg1"/>
                </a:solidFill>
              </a:rPr>
              <a:t>Part 2: Agent-based models</a:t>
            </a:r>
          </a:p>
        </p:txBody>
      </p:sp>
      <p:sp>
        <p:nvSpPr>
          <p:cNvPr id="7" name="TextBox 6"/>
          <p:cNvSpPr txBox="1"/>
          <p:nvPr/>
        </p:nvSpPr>
        <p:spPr>
          <a:xfrm>
            <a:off x="473529" y="1243941"/>
            <a:ext cx="11518083" cy="2677656"/>
          </a:xfrm>
          <a:prstGeom prst="rect">
            <a:avLst/>
          </a:prstGeom>
          <a:noFill/>
          <a:ln w="50800">
            <a:noFill/>
          </a:ln>
        </p:spPr>
        <p:txBody>
          <a:bodyPr wrap="square" rtlCol="0">
            <a:spAutoFit/>
          </a:bodyPr>
          <a:lstStyle/>
          <a:p>
            <a:r>
              <a:rPr lang="en-US" sz="2400" dirty="0"/>
              <a:t>We actually have already started working with </a:t>
            </a:r>
            <a:r>
              <a:rPr lang="en-US" sz="2400" b="1" dirty="0">
                <a:solidFill>
                  <a:schemeClr val="accent2"/>
                </a:solidFill>
              </a:rPr>
              <a:t>ABMs</a:t>
            </a:r>
            <a:r>
              <a:rPr lang="en-US" sz="2400" dirty="0"/>
              <a:t>. Once we started tracking </a:t>
            </a:r>
            <a:r>
              <a:rPr lang="en-US" sz="2400" b="1" u="sng" dirty="0">
                <a:solidFill>
                  <a:schemeClr val="accent2"/>
                </a:solidFill>
              </a:rPr>
              <a:t>each person</a:t>
            </a:r>
            <a:r>
              <a:rPr lang="en-US" sz="2400" b="1" dirty="0">
                <a:solidFill>
                  <a:schemeClr val="accent2"/>
                </a:solidFill>
              </a:rPr>
              <a:t> </a:t>
            </a:r>
            <a:r>
              <a:rPr lang="en-US" sz="2400" dirty="0"/>
              <a:t>through the “S”, “I”, and “R” stages, we were essentially using an ABM.</a:t>
            </a:r>
          </a:p>
          <a:p>
            <a:endParaRPr lang="en-US" sz="2400" dirty="0"/>
          </a:p>
          <a:p>
            <a:r>
              <a:rPr lang="en-US" sz="2400" dirty="0"/>
              <a:t>When we introduced </a:t>
            </a:r>
            <a:r>
              <a:rPr lang="en-US" sz="2400" b="1" u="sng" dirty="0" err="1">
                <a:solidFill>
                  <a:schemeClr val="accent2"/>
                </a:solidFill>
              </a:rPr>
              <a:t>stochasticity</a:t>
            </a:r>
            <a:r>
              <a:rPr lang="en-US" sz="2400" dirty="0"/>
              <a:t> using binomial distributions, we were using an ABM (a binomial random draw is the same as a bunch of Bernoulli draws).</a:t>
            </a:r>
          </a:p>
          <a:p>
            <a:endParaRPr lang="en-US" sz="2400" dirty="0"/>
          </a:p>
          <a:p>
            <a:r>
              <a:rPr lang="en-US" sz="2400" dirty="0"/>
              <a:t>By embracing ABMs, we can easily incorporate considerable complexity!</a:t>
            </a:r>
          </a:p>
        </p:txBody>
      </p:sp>
    </p:spTree>
    <p:extLst>
      <p:ext uri="{BB962C8B-B14F-4D97-AF65-F5344CB8AC3E}">
        <p14:creationId xmlns:p14="http://schemas.microsoft.com/office/powerpoint/2010/main" val="413600553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237506"/>
            <a:ext cx="12100956" cy="819398"/>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146957" y="130629"/>
            <a:ext cx="11870872" cy="6531428"/>
          </a:xfrm>
          <a:prstGeom prst="rect">
            <a:avLst/>
          </a:pr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endParaRPr>
          </a:p>
        </p:txBody>
      </p:sp>
      <p:sp>
        <p:nvSpPr>
          <p:cNvPr id="3" name="TextBox 2"/>
          <p:cNvSpPr txBox="1"/>
          <p:nvPr/>
        </p:nvSpPr>
        <p:spPr>
          <a:xfrm>
            <a:off x="473529" y="424543"/>
            <a:ext cx="8262257" cy="523220"/>
          </a:xfrm>
          <a:prstGeom prst="rect">
            <a:avLst/>
          </a:prstGeom>
          <a:noFill/>
        </p:spPr>
        <p:txBody>
          <a:bodyPr wrap="square" rtlCol="0">
            <a:spAutoFit/>
          </a:bodyPr>
          <a:lstStyle/>
          <a:p>
            <a:r>
              <a:rPr lang="en-US" sz="2800" dirty="0">
                <a:solidFill>
                  <a:schemeClr val="bg1"/>
                </a:solidFill>
              </a:rPr>
              <a:t>Agent-based models</a:t>
            </a:r>
          </a:p>
        </p:txBody>
      </p:sp>
      <p:sp>
        <p:nvSpPr>
          <p:cNvPr id="7" name="TextBox 6"/>
          <p:cNvSpPr txBox="1"/>
          <p:nvPr/>
        </p:nvSpPr>
        <p:spPr>
          <a:xfrm>
            <a:off x="473529" y="1243941"/>
            <a:ext cx="11518083" cy="2677656"/>
          </a:xfrm>
          <a:prstGeom prst="rect">
            <a:avLst/>
          </a:prstGeom>
          <a:noFill/>
          <a:ln w="50800">
            <a:noFill/>
          </a:ln>
        </p:spPr>
        <p:txBody>
          <a:bodyPr wrap="square" rtlCol="0">
            <a:spAutoFit/>
          </a:bodyPr>
          <a:lstStyle/>
          <a:p>
            <a:r>
              <a:rPr lang="en-US" sz="2400" dirty="0"/>
              <a:t>The hallmark of an ABM is the rules we assign to each individual (or agent). We can give each individual a set of contacts, a rate of infection, an infection history, an age, sex, etc…</a:t>
            </a:r>
          </a:p>
          <a:p>
            <a:endParaRPr lang="en-US" sz="2400" dirty="0"/>
          </a:p>
          <a:p>
            <a:r>
              <a:rPr lang="en-US" sz="2400" dirty="0"/>
              <a:t>A person’s probability of becoming exposed, infectious, infecting others, recovering, receiving an intervention, having that intervention work, etc., can all be configured…</a:t>
            </a:r>
          </a:p>
          <a:p>
            <a:endParaRPr lang="en-US" sz="2400" dirty="0"/>
          </a:p>
          <a:p>
            <a:r>
              <a:rPr lang="en-US" sz="2400" dirty="0"/>
              <a:t>All of this flexibility does however come at a cost.</a:t>
            </a:r>
          </a:p>
        </p:txBody>
      </p:sp>
      <p:grpSp>
        <p:nvGrpSpPr>
          <p:cNvPr id="4" name="Group 3">
            <a:extLst>
              <a:ext uri="{FF2B5EF4-FFF2-40B4-BE49-F238E27FC236}">
                <a16:creationId xmlns:a16="http://schemas.microsoft.com/office/drawing/2014/main" id="{5328E4EF-3F72-4B51-BA71-D4BD91E0AE2C}"/>
              </a:ext>
            </a:extLst>
          </p:cNvPr>
          <p:cNvGrpSpPr/>
          <p:nvPr/>
        </p:nvGrpSpPr>
        <p:grpSpPr>
          <a:xfrm>
            <a:off x="3121979" y="4141332"/>
            <a:ext cx="5958276" cy="886153"/>
            <a:chOff x="2731822" y="3921597"/>
            <a:chExt cx="5958276" cy="886153"/>
          </a:xfrm>
        </p:grpSpPr>
        <p:grpSp>
          <p:nvGrpSpPr>
            <p:cNvPr id="6" name="Group 5">
              <a:extLst>
                <a:ext uri="{FF2B5EF4-FFF2-40B4-BE49-F238E27FC236}">
                  <a16:creationId xmlns:a16="http://schemas.microsoft.com/office/drawing/2014/main" id="{77F52F99-2100-4418-87AE-49BE21EA1862}"/>
                </a:ext>
              </a:extLst>
            </p:cNvPr>
            <p:cNvGrpSpPr/>
            <p:nvPr/>
          </p:nvGrpSpPr>
          <p:grpSpPr>
            <a:xfrm>
              <a:off x="2731822" y="4217576"/>
              <a:ext cx="5958276" cy="590174"/>
              <a:chOff x="1537855" y="1537855"/>
              <a:chExt cx="8235540" cy="1177636"/>
            </a:xfrm>
          </p:grpSpPr>
          <p:sp>
            <p:nvSpPr>
              <p:cNvPr id="8" name="Rectangle: Rounded Corners 5">
                <a:extLst>
                  <a:ext uri="{FF2B5EF4-FFF2-40B4-BE49-F238E27FC236}">
                    <a16:creationId xmlns:a16="http://schemas.microsoft.com/office/drawing/2014/main" id="{39CBA4DE-1C4E-42FF-94D9-F8B7DFF61E34}"/>
                  </a:ext>
                </a:extLst>
              </p:cNvPr>
              <p:cNvSpPr/>
              <p:nvPr/>
            </p:nvSpPr>
            <p:spPr>
              <a:xfrm>
                <a:off x="1537855" y="1537855"/>
                <a:ext cx="2189018" cy="1177636"/>
              </a:xfrm>
              <a:prstGeom prst="roundRect">
                <a:avLst/>
              </a:prstGeom>
              <a:solidFill>
                <a:srgbClr val="7EBA56"/>
              </a:solidFill>
              <a:ln w="285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Susceptible</a:t>
                </a:r>
              </a:p>
            </p:txBody>
          </p:sp>
          <p:sp>
            <p:nvSpPr>
              <p:cNvPr id="9" name="Rectangle: Rounded Corners 6">
                <a:extLst>
                  <a:ext uri="{FF2B5EF4-FFF2-40B4-BE49-F238E27FC236}">
                    <a16:creationId xmlns:a16="http://schemas.microsoft.com/office/drawing/2014/main" id="{93D4D641-6D28-4925-BE38-954A8B3866C9}"/>
                  </a:ext>
                </a:extLst>
              </p:cNvPr>
              <p:cNvSpPr/>
              <p:nvPr/>
            </p:nvSpPr>
            <p:spPr>
              <a:xfrm>
                <a:off x="4561116" y="1537855"/>
                <a:ext cx="2189018" cy="1177636"/>
              </a:xfrm>
              <a:prstGeom prst="roundRect">
                <a:avLst/>
              </a:prstGeom>
              <a:solidFill>
                <a:srgbClr val="EF8D4B"/>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Infectious</a:t>
                </a:r>
              </a:p>
            </p:txBody>
          </p:sp>
          <p:sp>
            <p:nvSpPr>
              <p:cNvPr id="11" name="Rectangle: Rounded Corners 7">
                <a:extLst>
                  <a:ext uri="{FF2B5EF4-FFF2-40B4-BE49-F238E27FC236}">
                    <a16:creationId xmlns:a16="http://schemas.microsoft.com/office/drawing/2014/main" id="{DED9E8AC-DB6F-4C3E-813B-A498255B9B86}"/>
                  </a:ext>
                </a:extLst>
              </p:cNvPr>
              <p:cNvSpPr/>
              <p:nvPr/>
            </p:nvSpPr>
            <p:spPr>
              <a:xfrm>
                <a:off x="7584377" y="1537855"/>
                <a:ext cx="2189018" cy="1177636"/>
              </a:xfrm>
              <a:prstGeom prst="roundRect">
                <a:avLst/>
              </a:prstGeom>
              <a:solidFill>
                <a:srgbClr val="70A8DA"/>
              </a:solidFill>
              <a:ln w="28575">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Recovered</a:t>
                </a:r>
              </a:p>
            </p:txBody>
          </p:sp>
          <p:cxnSp>
            <p:nvCxnSpPr>
              <p:cNvPr id="12" name="Straight Arrow Connector 11">
                <a:extLst>
                  <a:ext uri="{FF2B5EF4-FFF2-40B4-BE49-F238E27FC236}">
                    <a16:creationId xmlns:a16="http://schemas.microsoft.com/office/drawing/2014/main" id="{A11A5FA6-BD6E-4F10-A616-E9670321A569}"/>
                  </a:ext>
                </a:extLst>
              </p:cNvPr>
              <p:cNvCxnSpPr>
                <a:stCxn id="8" idx="3"/>
                <a:endCxn id="9" idx="1"/>
              </p:cNvCxnSpPr>
              <p:nvPr/>
            </p:nvCxnSpPr>
            <p:spPr>
              <a:xfrm>
                <a:off x="3726873" y="2126673"/>
                <a:ext cx="83424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43521046-37D6-4780-8062-AA6F3E3F2710}"/>
                  </a:ext>
                </a:extLst>
              </p:cNvPr>
              <p:cNvCxnSpPr/>
              <p:nvPr/>
            </p:nvCxnSpPr>
            <p:spPr>
              <a:xfrm>
                <a:off x="6750134" y="2126673"/>
                <a:ext cx="83424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49F9C5C2-2782-41F9-9038-A70636B4C9DF}"/>
                    </a:ext>
                  </a:extLst>
                </p:cNvPr>
                <p:cNvSpPr txBox="1"/>
                <p:nvPr/>
              </p:nvSpPr>
              <p:spPr>
                <a:xfrm>
                  <a:off x="4367834" y="3921597"/>
                  <a:ext cx="350824"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𝛽</m:t>
                        </m:r>
                      </m:oMath>
                    </m:oMathPara>
                  </a14:m>
                  <a:endParaRPr lang="en-US" sz="3200" dirty="0"/>
                </a:p>
              </p:txBody>
            </p:sp>
          </mc:Choice>
          <mc:Fallback xmlns="">
            <p:sp>
              <p:nvSpPr>
                <p:cNvPr id="14" name="TextBox 13">
                  <a:extLst>
                    <a:ext uri="{FF2B5EF4-FFF2-40B4-BE49-F238E27FC236}">
                      <a16:creationId xmlns:a16="http://schemas.microsoft.com/office/drawing/2014/main" id="{49F9C5C2-2782-41F9-9038-A70636B4C9DF}"/>
                    </a:ext>
                  </a:extLst>
                </p:cNvPr>
                <p:cNvSpPr txBox="1">
                  <a:spLocks noRot="1" noChangeAspect="1" noMove="1" noResize="1" noEditPoints="1" noAdjustHandles="1" noChangeArrowheads="1" noChangeShapeType="1" noTextEdit="1"/>
                </p:cNvSpPr>
                <p:nvPr/>
              </p:nvSpPr>
              <p:spPr>
                <a:xfrm>
                  <a:off x="4367834" y="3921597"/>
                  <a:ext cx="350824" cy="584775"/>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FA66B7F3-E32F-4535-8442-3CF4A9FB3750}"/>
                    </a:ext>
                  </a:extLst>
                </p:cNvPr>
                <p:cNvSpPr txBox="1"/>
                <p:nvPr/>
              </p:nvSpPr>
              <p:spPr>
                <a:xfrm>
                  <a:off x="6592270" y="3921597"/>
                  <a:ext cx="350824"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𝛾</m:t>
                        </m:r>
                      </m:oMath>
                    </m:oMathPara>
                  </a14:m>
                  <a:endParaRPr lang="en-US" sz="3200" dirty="0"/>
                </a:p>
              </p:txBody>
            </p:sp>
          </mc:Choice>
          <mc:Fallback xmlns="">
            <p:sp>
              <p:nvSpPr>
                <p:cNvPr id="22" name="TextBox 21">
                  <a:extLst>
                    <a:ext uri="{FF2B5EF4-FFF2-40B4-BE49-F238E27FC236}">
                      <a16:creationId xmlns:a16="http://schemas.microsoft.com/office/drawing/2014/main" id="{FA66B7F3-E32F-4535-8442-3CF4A9FB3750}"/>
                    </a:ext>
                  </a:extLst>
                </p:cNvPr>
                <p:cNvSpPr txBox="1">
                  <a:spLocks noRot="1" noChangeAspect="1" noMove="1" noResize="1" noEditPoints="1" noAdjustHandles="1" noChangeArrowheads="1" noChangeShapeType="1" noTextEdit="1"/>
                </p:cNvSpPr>
                <p:nvPr/>
              </p:nvSpPr>
              <p:spPr>
                <a:xfrm>
                  <a:off x="6592270" y="3921597"/>
                  <a:ext cx="350824" cy="584775"/>
                </a:xfrm>
                <a:prstGeom prst="rect">
                  <a:avLst/>
                </a:prstGeom>
                <a:blipFill>
                  <a:blip r:embed="rId4"/>
                  <a:stretch>
                    <a:fillRect/>
                  </a:stretch>
                </a:blipFill>
              </p:spPr>
              <p:txBody>
                <a:bodyPr/>
                <a:lstStyle/>
                <a:p>
                  <a:r>
                    <a:rPr lang="en-US">
                      <a:noFill/>
                    </a:rPr>
                    <a:t> </a:t>
                  </a:r>
                </a:p>
              </p:txBody>
            </p:sp>
          </mc:Fallback>
        </mc:AlternateContent>
      </p:grpSp>
      <p:sp>
        <p:nvSpPr>
          <p:cNvPr id="5" name="Freeform: Shape 4">
            <a:extLst>
              <a:ext uri="{FF2B5EF4-FFF2-40B4-BE49-F238E27FC236}">
                <a16:creationId xmlns:a16="http://schemas.microsoft.com/office/drawing/2014/main" id="{88FBF947-4596-4E31-966F-D505AA2D0C32}"/>
              </a:ext>
            </a:extLst>
          </p:cNvPr>
          <p:cNvSpPr/>
          <p:nvPr/>
        </p:nvSpPr>
        <p:spPr>
          <a:xfrm>
            <a:off x="3290144" y="5033919"/>
            <a:ext cx="252046" cy="257907"/>
          </a:xfrm>
          <a:custGeom>
            <a:avLst/>
            <a:gdLst>
              <a:gd name="connsiteX0" fmla="*/ 252046 w 252046"/>
              <a:gd name="connsiteY0" fmla="*/ 0 h 257907"/>
              <a:gd name="connsiteX1" fmla="*/ 152400 w 252046"/>
              <a:gd name="connsiteY1" fmla="*/ 181707 h 257907"/>
              <a:gd name="connsiteX2" fmla="*/ 0 w 252046"/>
              <a:gd name="connsiteY2" fmla="*/ 257907 h 257907"/>
              <a:gd name="connsiteX3" fmla="*/ 0 w 252046"/>
              <a:gd name="connsiteY3" fmla="*/ 257907 h 257907"/>
            </a:gdLst>
            <a:ahLst/>
            <a:cxnLst>
              <a:cxn ang="0">
                <a:pos x="connsiteX0" y="connsiteY0"/>
              </a:cxn>
              <a:cxn ang="0">
                <a:pos x="connsiteX1" y="connsiteY1"/>
              </a:cxn>
              <a:cxn ang="0">
                <a:pos x="connsiteX2" y="connsiteY2"/>
              </a:cxn>
              <a:cxn ang="0">
                <a:pos x="connsiteX3" y="connsiteY3"/>
              </a:cxn>
            </a:cxnLst>
            <a:rect l="l" t="t" r="r" b="b"/>
            <a:pathLst>
              <a:path w="252046" h="257907">
                <a:moveTo>
                  <a:pt x="252046" y="0"/>
                </a:moveTo>
                <a:cubicBezTo>
                  <a:pt x="223227" y="69361"/>
                  <a:pt x="194408" y="138723"/>
                  <a:pt x="152400" y="181707"/>
                </a:cubicBezTo>
                <a:cubicBezTo>
                  <a:pt x="110392" y="224691"/>
                  <a:pt x="0" y="257907"/>
                  <a:pt x="0" y="257907"/>
                </a:cubicBezTo>
                <a:lnTo>
                  <a:pt x="0" y="257907"/>
                </a:lnTo>
              </a:path>
            </a:pathLst>
          </a:custGeom>
          <a:noFill/>
          <a:ln w="285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7F6A7728-1A4A-4C1B-8DA1-0801F9052C2B}"/>
              </a:ext>
            </a:extLst>
          </p:cNvPr>
          <p:cNvSpPr/>
          <p:nvPr/>
        </p:nvSpPr>
        <p:spPr>
          <a:xfrm flipH="1">
            <a:off x="4214446" y="5027485"/>
            <a:ext cx="252046" cy="257907"/>
          </a:xfrm>
          <a:custGeom>
            <a:avLst/>
            <a:gdLst>
              <a:gd name="connsiteX0" fmla="*/ 252046 w 252046"/>
              <a:gd name="connsiteY0" fmla="*/ 0 h 257907"/>
              <a:gd name="connsiteX1" fmla="*/ 152400 w 252046"/>
              <a:gd name="connsiteY1" fmla="*/ 181707 h 257907"/>
              <a:gd name="connsiteX2" fmla="*/ 0 w 252046"/>
              <a:gd name="connsiteY2" fmla="*/ 257907 h 257907"/>
              <a:gd name="connsiteX3" fmla="*/ 0 w 252046"/>
              <a:gd name="connsiteY3" fmla="*/ 257907 h 257907"/>
            </a:gdLst>
            <a:ahLst/>
            <a:cxnLst>
              <a:cxn ang="0">
                <a:pos x="connsiteX0" y="connsiteY0"/>
              </a:cxn>
              <a:cxn ang="0">
                <a:pos x="connsiteX1" y="connsiteY1"/>
              </a:cxn>
              <a:cxn ang="0">
                <a:pos x="connsiteX2" y="connsiteY2"/>
              </a:cxn>
              <a:cxn ang="0">
                <a:pos x="connsiteX3" y="connsiteY3"/>
              </a:cxn>
            </a:cxnLst>
            <a:rect l="l" t="t" r="r" b="b"/>
            <a:pathLst>
              <a:path w="252046" h="257907">
                <a:moveTo>
                  <a:pt x="252046" y="0"/>
                </a:moveTo>
                <a:cubicBezTo>
                  <a:pt x="223227" y="69361"/>
                  <a:pt x="194408" y="138723"/>
                  <a:pt x="152400" y="181707"/>
                </a:cubicBezTo>
                <a:cubicBezTo>
                  <a:pt x="110392" y="224691"/>
                  <a:pt x="0" y="257907"/>
                  <a:pt x="0" y="257907"/>
                </a:cubicBezTo>
                <a:lnTo>
                  <a:pt x="0" y="257907"/>
                </a:lnTo>
              </a:path>
            </a:pathLst>
          </a:custGeom>
          <a:noFill/>
          <a:ln w="285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Connector 24">
            <a:extLst>
              <a:ext uri="{FF2B5EF4-FFF2-40B4-BE49-F238E27FC236}">
                <a16:creationId xmlns:a16="http://schemas.microsoft.com/office/drawing/2014/main" id="{A4042264-BE65-4C2E-9948-C9480413E6AA}"/>
              </a:ext>
            </a:extLst>
          </p:cNvPr>
          <p:cNvCxnSpPr/>
          <p:nvPr/>
        </p:nvCxnSpPr>
        <p:spPr>
          <a:xfrm>
            <a:off x="3542190" y="5027485"/>
            <a:ext cx="672256" cy="0"/>
          </a:xfrm>
          <a:prstGeom prst="line">
            <a:avLst/>
          </a:prstGeom>
          <a:ln w="38100">
            <a:solidFill>
              <a:srgbClr val="7EBA56"/>
            </a:solidFill>
          </a:ln>
        </p:spPr>
        <p:style>
          <a:lnRef idx="1">
            <a:schemeClr val="accent1"/>
          </a:lnRef>
          <a:fillRef idx="0">
            <a:schemeClr val="accent1"/>
          </a:fillRef>
          <a:effectRef idx="0">
            <a:schemeClr val="accent1"/>
          </a:effectRef>
          <a:fontRef idx="minor">
            <a:schemeClr val="tx1"/>
          </a:fontRef>
        </p:style>
      </p:cxnSp>
      <p:sp>
        <p:nvSpPr>
          <p:cNvPr id="26" name="Freeform: Shape 25">
            <a:extLst>
              <a:ext uri="{FF2B5EF4-FFF2-40B4-BE49-F238E27FC236}">
                <a16:creationId xmlns:a16="http://schemas.microsoft.com/office/drawing/2014/main" id="{D4260254-1A2C-4660-8EBF-A52D189EBE31}"/>
              </a:ext>
            </a:extLst>
          </p:cNvPr>
          <p:cNvSpPr/>
          <p:nvPr/>
        </p:nvSpPr>
        <p:spPr>
          <a:xfrm>
            <a:off x="5564820" y="5033919"/>
            <a:ext cx="252046" cy="257907"/>
          </a:xfrm>
          <a:custGeom>
            <a:avLst/>
            <a:gdLst>
              <a:gd name="connsiteX0" fmla="*/ 252046 w 252046"/>
              <a:gd name="connsiteY0" fmla="*/ 0 h 257907"/>
              <a:gd name="connsiteX1" fmla="*/ 152400 w 252046"/>
              <a:gd name="connsiteY1" fmla="*/ 181707 h 257907"/>
              <a:gd name="connsiteX2" fmla="*/ 0 w 252046"/>
              <a:gd name="connsiteY2" fmla="*/ 257907 h 257907"/>
              <a:gd name="connsiteX3" fmla="*/ 0 w 252046"/>
              <a:gd name="connsiteY3" fmla="*/ 257907 h 257907"/>
            </a:gdLst>
            <a:ahLst/>
            <a:cxnLst>
              <a:cxn ang="0">
                <a:pos x="connsiteX0" y="connsiteY0"/>
              </a:cxn>
              <a:cxn ang="0">
                <a:pos x="connsiteX1" y="connsiteY1"/>
              </a:cxn>
              <a:cxn ang="0">
                <a:pos x="connsiteX2" y="connsiteY2"/>
              </a:cxn>
              <a:cxn ang="0">
                <a:pos x="connsiteX3" y="connsiteY3"/>
              </a:cxn>
            </a:cxnLst>
            <a:rect l="l" t="t" r="r" b="b"/>
            <a:pathLst>
              <a:path w="252046" h="257907">
                <a:moveTo>
                  <a:pt x="252046" y="0"/>
                </a:moveTo>
                <a:cubicBezTo>
                  <a:pt x="223227" y="69361"/>
                  <a:pt x="194408" y="138723"/>
                  <a:pt x="152400" y="181707"/>
                </a:cubicBezTo>
                <a:cubicBezTo>
                  <a:pt x="110392" y="224691"/>
                  <a:pt x="0" y="257907"/>
                  <a:pt x="0" y="257907"/>
                </a:cubicBezTo>
                <a:lnTo>
                  <a:pt x="0" y="257907"/>
                </a:lnTo>
              </a:path>
            </a:pathLst>
          </a:custGeom>
          <a:no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Shape 26">
            <a:extLst>
              <a:ext uri="{FF2B5EF4-FFF2-40B4-BE49-F238E27FC236}">
                <a16:creationId xmlns:a16="http://schemas.microsoft.com/office/drawing/2014/main" id="{AA42B417-6088-4ADF-A0E7-F6757AC15AE6}"/>
              </a:ext>
            </a:extLst>
          </p:cNvPr>
          <p:cNvSpPr/>
          <p:nvPr/>
        </p:nvSpPr>
        <p:spPr>
          <a:xfrm flipH="1">
            <a:off x="6489122" y="5027485"/>
            <a:ext cx="252046" cy="257907"/>
          </a:xfrm>
          <a:custGeom>
            <a:avLst/>
            <a:gdLst>
              <a:gd name="connsiteX0" fmla="*/ 252046 w 252046"/>
              <a:gd name="connsiteY0" fmla="*/ 0 h 257907"/>
              <a:gd name="connsiteX1" fmla="*/ 152400 w 252046"/>
              <a:gd name="connsiteY1" fmla="*/ 181707 h 257907"/>
              <a:gd name="connsiteX2" fmla="*/ 0 w 252046"/>
              <a:gd name="connsiteY2" fmla="*/ 257907 h 257907"/>
              <a:gd name="connsiteX3" fmla="*/ 0 w 252046"/>
              <a:gd name="connsiteY3" fmla="*/ 257907 h 257907"/>
            </a:gdLst>
            <a:ahLst/>
            <a:cxnLst>
              <a:cxn ang="0">
                <a:pos x="connsiteX0" y="connsiteY0"/>
              </a:cxn>
              <a:cxn ang="0">
                <a:pos x="connsiteX1" y="connsiteY1"/>
              </a:cxn>
              <a:cxn ang="0">
                <a:pos x="connsiteX2" y="connsiteY2"/>
              </a:cxn>
              <a:cxn ang="0">
                <a:pos x="connsiteX3" y="connsiteY3"/>
              </a:cxn>
            </a:cxnLst>
            <a:rect l="l" t="t" r="r" b="b"/>
            <a:pathLst>
              <a:path w="252046" h="257907">
                <a:moveTo>
                  <a:pt x="252046" y="0"/>
                </a:moveTo>
                <a:cubicBezTo>
                  <a:pt x="223227" y="69361"/>
                  <a:pt x="194408" y="138723"/>
                  <a:pt x="152400" y="181707"/>
                </a:cubicBezTo>
                <a:cubicBezTo>
                  <a:pt x="110392" y="224691"/>
                  <a:pt x="0" y="257907"/>
                  <a:pt x="0" y="257907"/>
                </a:cubicBezTo>
                <a:lnTo>
                  <a:pt x="0" y="257907"/>
                </a:lnTo>
              </a:path>
            </a:pathLst>
          </a:custGeom>
          <a:no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Connector 27">
            <a:extLst>
              <a:ext uri="{FF2B5EF4-FFF2-40B4-BE49-F238E27FC236}">
                <a16:creationId xmlns:a16="http://schemas.microsoft.com/office/drawing/2014/main" id="{F8B49DDB-5671-4017-82C1-F5C18EEE252A}"/>
              </a:ext>
            </a:extLst>
          </p:cNvPr>
          <p:cNvCxnSpPr/>
          <p:nvPr/>
        </p:nvCxnSpPr>
        <p:spPr>
          <a:xfrm>
            <a:off x="5816866" y="5027485"/>
            <a:ext cx="672256" cy="0"/>
          </a:xfrm>
          <a:prstGeom prst="line">
            <a:avLst/>
          </a:prstGeom>
          <a:ln w="38100">
            <a:solidFill>
              <a:srgbClr val="EF8D4B"/>
            </a:solidFill>
          </a:ln>
        </p:spPr>
        <p:style>
          <a:lnRef idx="1">
            <a:schemeClr val="accent1"/>
          </a:lnRef>
          <a:fillRef idx="0">
            <a:schemeClr val="accent1"/>
          </a:fillRef>
          <a:effectRef idx="0">
            <a:schemeClr val="accent1"/>
          </a:effectRef>
          <a:fontRef idx="minor">
            <a:schemeClr val="tx1"/>
          </a:fontRef>
        </p:style>
      </p:cxnSp>
      <p:sp>
        <p:nvSpPr>
          <p:cNvPr id="29" name="Freeform: Shape 28">
            <a:extLst>
              <a:ext uri="{FF2B5EF4-FFF2-40B4-BE49-F238E27FC236}">
                <a16:creationId xmlns:a16="http://schemas.microsoft.com/office/drawing/2014/main" id="{0D46EC0D-4EAF-4069-A572-87C6C7113BE5}"/>
              </a:ext>
            </a:extLst>
          </p:cNvPr>
          <p:cNvSpPr/>
          <p:nvPr/>
        </p:nvSpPr>
        <p:spPr>
          <a:xfrm>
            <a:off x="7722861" y="5033919"/>
            <a:ext cx="252046" cy="257907"/>
          </a:xfrm>
          <a:custGeom>
            <a:avLst/>
            <a:gdLst>
              <a:gd name="connsiteX0" fmla="*/ 252046 w 252046"/>
              <a:gd name="connsiteY0" fmla="*/ 0 h 257907"/>
              <a:gd name="connsiteX1" fmla="*/ 152400 w 252046"/>
              <a:gd name="connsiteY1" fmla="*/ 181707 h 257907"/>
              <a:gd name="connsiteX2" fmla="*/ 0 w 252046"/>
              <a:gd name="connsiteY2" fmla="*/ 257907 h 257907"/>
              <a:gd name="connsiteX3" fmla="*/ 0 w 252046"/>
              <a:gd name="connsiteY3" fmla="*/ 257907 h 257907"/>
            </a:gdLst>
            <a:ahLst/>
            <a:cxnLst>
              <a:cxn ang="0">
                <a:pos x="connsiteX0" y="connsiteY0"/>
              </a:cxn>
              <a:cxn ang="0">
                <a:pos x="connsiteX1" y="connsiteY1"/>
              </a:cxn>
              <a:cxn ang="0">
                <a:pos x="connsiteX2" y="connsiteY2"/>
              </a:cxn>
              <a:cxn ang="0">
                <a:pos x="connsiteX3" y="connsiteY3"/>
              </a:cxn>
            </a:cxnLst>
            <a:rect l="l" t="t" r="r" b="b"/>
            <a:pathLst>
              <a:path w="252046" h="257907">
                <a:moveTo>
                  <a:pt x="252046" y="0"/>
                </a:moveTo>
                <a:cubicBezTo>
                  <a:pt x="223227" y="69361"/>
                  <a:pt x="194408" y="138723"/>
                  <a:pt x="152400" y="181707"/>
                </a:cubicBezTo>
                <a:cubicBezTo>
                  <a:pt x="110392" y="224691"/>
                  <a:pt x="0" y="257907"/>
                  <a:pt x="0" y="257907"/>
                </a:cubicBezTo>
                <a:lnTo>
                  <a:pt x="0" y="257907"/>
                </a:lnTo>
              </a:path>
            </a:pathLst>
          </a:custGeom>
          <a:no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eform: Shape 29">
            <a:extLst>
              <a:ext uri="{FF2B5EF4-FFF2-40B4-BE49-F238E27FC236}">
                <a16:creationId xmlns:a16="http://schemas.microsoft.com/office/drawing/2014/main" id="{7DCB1B84-5B99-4A24-AF79-3F28B2893494}"/>
              </a:ext>
            </a:extLst>
          </p:cNvPr>
          <p:cNvSpPr/>
          <p:nvPr/>
        </p:nvSpPr>
        <p:spPr>
          <a:xfrm flipH="1">
            <a:off x="8647163" y="5027485"/>
            <a:ext cx="252046" cy="257907"/>
          </a:xfrm>
          <a:custGeom>
            <a:avLst/>
            <a:gdLst>
              <a:gd name="connsiteX0" fmla="*/ 252046 w 252046"/>
              <a:gd name="connsiteY0" fmla="*/ 0 h 257907"/>
              <a:gd name="connsiteX1" fmla="*/ 152400 w 252046"/>
              <a:gd name="connsiteY1" fmla="*/ 181707 h 257907"/>
              <a:gd name="connsiteX2" fmla="*/ 0 w 252046"/>
              <a:gd name="connsiteY2" fmla="*/ 257907 h 257907"/>
              <a:gd name="connsiteX3" fmla="*/ 0 w 252046"/>
              <a:gd name="connsiteY3" fmla="*/ 257907 h 257907"/>
            </a:gdLst>
            <a:ahLst/>
            <a:cxnLst>
              <a:cxn ang="0">
                <a:pos x="connsiteX0" y="connsiteY0"/>
              </a:cxn>
              <a:cxn ang="0">
                <a:pos x="connsiteX1" y="connsiteY1"/>
              </a:cxn>
              <a:cxn ang="0">
                <a:pos x="connsiteX2" y="connsiteY2"/>
              </a:cxn>
              <a:cxn ang="0">
                <a:pos x="connsiteX3" y="connsiteY3"/>
              </a:cxn>
            </a:cxnLst>
            <a:rect l="l" t="t" r="r" b="b"/>
            <a:pathLst>
              <a:path w="252046" h="257907">
                <a:moveTo>
                  <a:pt x="252046" y="0"/>
                </a:moveTo>
                <a:cubicBezTo>
                  <a:pt x="223227" y="69361"/>
                  <a:pt x="194408" y="138723"/>
                  <a:pt x="152400" y="181707"/>
                </a:cubicBezTo>
                <a:cubicBezTo>
                  <a:pt x="110392" y="224691"/>
                  <a:pt x="0" y="257907"/>
                  <a:pt x="0" y="257907"/>
                </a:cubicBezTo>
                <a:lnTo>
                  <a:pt x="0" y="257907"/>
                </a:lnTo>
              </a:path>
            </a:pathLst>
          </a:custGeom>
          <a:no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Straight Connector 30">
            <a:extLst>
              <a:ext uri="{FF2B5EF4-FFF2-40B4-BE49-F238E27FC236}">
                <a16:creationId xmlns:a16="http://schemas.microsoft.com/office/drawing/2014/main" id="{FD148965-29FE-42DF-9BC3-82868394F53F}"/>
              </a:ext>
            </a:extLst>
          </p:cNvPr>
          <p:cNvCxnSpPr/>
          <p:nvPr/>
        </p:nvCxnSpPr>
        <p:spPr>
          <a:xfrm>
            <a:off x="7974907" y="5027485"/>
            <a:ext cx="672256" cy="0"/>
          </a:xfrm>
          <a:prstGeom prst="line">
            <a:avLst/>
          </a:prstGeom>
          <a:ln w="38100">
            <a:solidFill>
              <a:srgbClr val="70A8DA"/>
            </a:solidFill>
          </a:ln>
        </p:spPr>
        <p:style>
          <a:lnRef idx="1">
            <a:schemeClr val="accent1"/>
          </a:lnRef>
          <a:fillRef idx="0">
            <a:schemeClr val="accent1"/>
          </a:fillRef>
          <a:effectRef idx="0">
            <a:schemeClr val="accent1"/>
          </a:effectRef>
          <a:fontRef idx="minor">
            <a:schemeClr val="tx1"/>
          </a:fontRef>
        </p:style>
      </p:cxnSp>
      <p:grpSp>
        <p:nvGrpSpPr>
          <p:cNvPr id="40" name="Group 39">
            <a:extLst>
              <a:ext uri="{FF2B5EF4-FFF2-40B4-BE49-F238E27FC236}">
                <a16:creationId xmlns:a16="http://schemas.microsoft.com/office/drawing/2014/main" id="{37C147BD-F540-4E7A-A784-5DE60BB583B9}"/>
              </a:ext>
            </a:extLst>
          </p:cNvPr>
          <p:cNvGrpSpPr/>
          <p:nvPr/>
        </p:nvGrpSpPr>
        <p:grpSpPr>
          <a:xfrm>
            <a:off x="2958564" y="5240382"/>
            <a:ext cx="1344216" cy="1270368"/>
            <a:chOff x="2572972" y="5341757"/>
            <a:chExt cx="1344216" cy="1270368"/>
          </a:xfrm>
          <a:solidFill>
            <a:srgbClr val="7EBA56"/>
          </a:solidFill>
        </p:grpSpPr>
        <p:pic>
          <p:nvPicPr>
            <p:cNvPr id="33" name="Graphic 32" descr="Man">
              <a:extLst>
                <a:ext uri="{FF2B5EF4-FFF2-40B4-BE49-F238E27FC236}">
                  <a16:creationId xmlns:a16="http://schemas.microsoft.com/office/drawing/2014/main" id="{FFD98BA1-780E-4A24-9B34-C73746B07BC3}"/>
                </a:ext>
              </a:extLst>
            </p:cNvPr>
            <p:cNvPicPr>
              <a:picLocks noChangeAspect="1"/>
            </p:cNvPicPr>
            <p:nvPr/>
          </p:nvPicPr>
          <p:blipFill>
            <a:blip r:embed="rId5" cstate="hq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738341" y="5543199"/>
              <a:ext cx="551803" cy="551803"/>
            </a:xfrm>
            <a:prstGeom prst="rect">
              <a:avLst/>
            </a:prstGeom>
          </p:spPr>
        </p:pic>
        <p:pic>
          <p:nvPicPr>
            <p:cNvPr id="35" name="Graphic 34" descr="Woman">
              <a:extLst>
                <a:ext uri="{FF2B5EF4-FFF2-40B4-BE49-F238E27FC236}">
                  <a16:creationId xmlns:a16="http://schemas.microsoft.com/office/drawing/2014/main" id="{A1D49A46-F1C4-4921-804C-B16284BD6962}"/>
                </a:ext>
              </a:extLst>
            </p:cNvPr>
            <p:cNvPicPr>
              <a:picLocks noChangeAspect="1"/>
            </p:cNvPicPr>
            <p:nvPr/>
          </p:nvPicPr>
          <p:blipFill>
            <a:blip r:embed="rId7" cstate="hq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572972" y="6060323"/>
              <a:ext cx="551802" cy="551802"/>
            </a:xfrm>
            <a:prstGeom prst="rect">
              <a:avLst/>
            </a:prstGeom>
          </p:spPr>
        </p:pic>
        <p:pic>
          <p:nvPicPr>
            <p:cNvPr id="36" name="Graphic 35" descr="Man">
              <a:extLst>
                <a:ext uri="{FF2B5EF4-FFF2-40B4-BE49-F238E27FC236}">
                  <a16:creationId xmlns:a16="http://schemas.microsoft.com/office/drawing/2014/main" id="{B11EFFAE-0AE8-4D76-B9D1-469CD14A37A3}"/>
                </a:ext>
              </a:extLst>
            </p:cNvPr>
            <p:cNvPicPr>
              <a:picLocks noChangeAspect="1"/>
            </p:cNvPicPr>
            <p:nvPr/>
          </p:nvPicPr>
          <p:blipFill>
            <a:blip r:embed="rId5" cstate="hq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903009" y="5963408"/>
              <a:ext cx="551803" cy="551803"/>
            </a:xfrm>
            <a:prstGeom prst="rect">
              <a:avLst/>
            </a:prstGeom>
          </p:spPr>
        </p:pic>
        <p:pic>
          <p:nvPicPr>
            <p:cNvPr id="37" name="Graphic 36" descr="Woman">
              <a:extLst>
                <a:ext uri="{FF2B5EF4-FFF2-40B4-BE49-F238E27FC236}">
                  <a16:creationId xmlns:a16="http://schemas.microsoft.com/office/drawing/2014/main" id="{46861CB2-D904-490D-9F51-2D5539F9537F}"/>
                </a:ext>
              </a:extLst>
            </p:cNvPr>
            <p:cNvPicPr>
              <a:picLocks noChangeAspect="1"/>
            </p:cNvPicPr>
            <p:nvPr/>
          </p:nvPicPr>
          <p:blipFill>
            <a:blip r:embed="rId7" cstate="hq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038317" y="5425139"/>
              <a:ext cx="551802" cy="551802"/>
            </a:xfrm>
            <a:prstGeom prst="rect">
              <a:avLst/>
            </a:prstGeom>
          </p:spPr>
        </p:pic>
        <p:pic>
          <p:nvPicPr>
            <p:cNvPr id="38" name="Graphic 37" descr="Woman">
              <a:extLst>
                <a:ext uri="{FF2B5EF4-FFF2-40B4-BE49-F238E27FC236}">
                  <a16:creationId xmlns:a16="http://schemas.microsoft.com/office/drawing/2014/main" id="{C0586644-BB1A-4CCA-9845-EF9B9DA03ACF}"/>
                </a:ext>
              </a:extLst>
            </p:cNvPr>
            <p:cNvPicPr>
              <a:picLocks noChangeAspect="1"/>
            </p:cNvPicPr>
            <p:nvPr/>
          </p:nvPicPr>
          <p:blipFill>
            <a:blip r:embed="rId7" cstate="hq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218237" y="5804525"/>
              <a:ext cx="551802" cy="551802"/>
            </a:xfrm>
            <a:prstGeom prst="rect">
              <a:avLst/>
            </a:prstGeom>
          </p:spPr>
        </p:pic>
        <p:pic>
          <p:nvPicPr>
            <p:cNvPr id="39" name="Graphic 38" descr="Man">
              <a:extLst>
                <a:ext uri="{FF2B5EF4-FFF2-40B4-BE49-F238E27FC236}">
                  <a16:creationId xmlns:a16="http://schemas.microsoft.com/office/drawing/2014/main" id="{D3B68BEE-6842-4C2E-A18A-D27578AF8332}"/>
                </a:ext>
              </a:extLst>
            </p:cNvPr>
            <p:cNvPicPr>
              <a:picLocks noChangeAspect="1"/>
            </p:cNvPicPr>
            <p:nvPr/>
          </p:nvPicPr>
          <p:blipFill>
            <a:blip r:embed="rId5" cstate="hq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365385" y="5341757"/>
              <a:ext cx="551803" cy="551803"/>
            </a:xfrm>
            <a:prstGeom prst="rect">
              <a:avLst/>
            </a:prstGeom>
          </p:spPr>
        </p:pic>
      </p:grpSp>
      <p:grpSp>
        <p:nvGrpSpPr>
          <p:cNvPr id="41" name="Group 40">
            <a:extLst>
              <a:ext uri="{FF2B5EF4-FFF2-40B4-BE49-F238E27FC236}">
                <a16:creationId xmlns:a16="http://schemas.microsoft.com/office/drawing/2014/main" id="{51229FC2-FA9B-4FC9-83FE-0460B6ED3926}"/>
              </a:ext>
            </a:extLst>
          </p:cNvPr>
          <p:cNvGrpSpPr/>
          <p:nvPr/>
        </p:nvGrpSpPr>
        <p:grpSpPr>
          <a:xfrm>
            <a:off x="5209612" y="5285392"/>
            <a:ext cx="1344216" cy="1270368"/>
            <a:chOff x="2572972" y="5341757"/>
            <a:chExt cx="1344216" cy="1270368"/>
          </a:xfrm>
          <a:solidFill>
            <a:srgbClr val="EF8D4B"/>
          </a:solidFill>
        </p:grpSpPr>
        <p:pic>
          <p:nvPicPr>
            <p:cNvPr id="42" name="Graphic 41" descr="Man">
              <a:extLst>
                <a:ext uri="{FF2B5EF4-FFF2-40B4-BE49-F238E27FC236}">
                  <a16:creationId xmlns:a16="http://schemas.microsoft.com/office/drawing/2014/main" id="{3A74EC93-C2BC-4AFB-A857-6DD77A7852A5}"/>
                </a:ext>
              </a:extLst>
            </p:cNvPr>
            <p:cNvPicPr>
              <a:picLocks noChangeAspect="1"/>
            </p:cNvPicPr>
            <p:nvPr/>
          </p:nvPicPr>
          <p:blipFill>
            <a:blip r:embed="rId9" cstate="hq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738341" y="5543199"/>
              <a:ext cx="551803" cy="551803"/>
            </a:xfrm>
            <a:prstGeom prst="rect">
              <a:avLst/>
            </a:prstGeom>
          </p:spPr>
        </p:pic>
        <p:pic>
          <p:nvPicPr>
            <p:cNvPr id="43" name="Graphic 42" descr="Woman">
              <a:extLst>
                <a:ext uri="{FF2B5EF4-FFF2-40B4-BE49-F238E27FC236}">
                  <a16:creationId xmlns:a16="http://schemas.microsoft.com/office/drawing/2014/main" id="{1B880A8C-73BA-4197-92EF-ACF68D8883BE}"/>
                </a:ext>
              </a:extLst>
            </p:cNvPr>
            <p:cNvPicPr>
              <a:picLocks noChangeAspect="1"/>
            </p:cNvPicPr>
            <p:nvPr/>
          </p:nvPicPr>
          <p:blipFill>
            <a:blip r:embed="rId11" cstate="hq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572972" y="6060323"/>
              <a:ext cx="551802" cy="551802"/>
            </a:xfrm>
            <a:prstGeom prst="rect">
              <a:avLst/>
            </a:prstGeom>
          </p:spPr>
        </p:pic>
        <p:pic>
          <p:nvPicPr>
            <p:cNvPr id="44" name="Graphic 43" descr="Man">
              <a:extLst>
                <a:ext uri="{FF2B5EF4-FFF2-40B4-BE49-F238E27FC236}">
                  <a16:creationId xmlns:a16="http://schemas.microsoft.com/office/drawing/2014/main" id="{A023093C-7C1B-4B63-938E-1E919A63B6F3}"/>
                </a:ext>
              </a:extLst>
            </p:cNvPr>
            <p:cNvPicPr>
              <a:picLocks noChangeAspect="1"/>
            </p:cNvPicPr>
            <p:nvPr/>
          </p:nvPicPr>
          <p:blipFill>
            <a:blip r:embed="rId9" cstate="hq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903009" y="5963408"/>
              <a:ext cx="551803" cy="551803"/>
            </a:xfrm>
            <a:prstGeom prst="rect">
              <a:avLst/>
            </a:prstGeom>
          </p:spPr>
        </p:pic>
        <p:pic>
          <p:nvPicPr>
            <p:cNvPr id="45" name="Graphic 44" descr="Woman">
              <a:extLst>
                <a:ext uri="{FF2B5EF4-FFF2-40B4-BE49-F238E27FC236}">
                  <a16:creationId xmlns:a16="http://schemas.microsoft.com/office/drawing/2014/main" id="{716F6243-47FF-49A7-8ACF-2C218C7CD1D2}"/>
                </a:ext>
              </a:extLst>
            </p:cNvPr>
            <p:cNvPicPr>
              <a:picLocks noChangeAspect="1"/>
            </p:cNvPicPr>
            <p:nvPr/>
          </p:nvPicPr>
          <p:blipFill>
            <a:blip r:embed="rId11" cstate="hq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038317" y="5425139"/>
              <a:ext cx="551802" cy="551802"/>
            </a:xfrm>
            <a:prstGeom prst="rect">
              <a:avLst/>
            </a:prstGeom>
          </p:spPr>
        </p:pic>
        <p:pic>
          <p:nvPicPr>
            <p:cNvPr id="46" name="Graphic 45" descr="Woman">
              <a:extLst>
                <a:ext uri="{FF2B5EF4-FFF2-40B4-BE49-F238E27FC236}">
                  <a16:creationId xmlns:a16="http://schemas.microsoft.com/office/drawing/2014/main" id="{42B5441C-4041-472B-98F2-2CE06EB41B55}"/>
                </a:ext>
              </a:extLst>
            </p:cNvPr>
            <p:cNvPicPr>
              <a:picLocks noChangeAspect="1"/>
            </p:cNvPicPr>
            <p:nvPr/>
          </p:nvPicPr>
          <p:blipFill>
            <a:blip r:embed="rId11" cstate="hq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218237" y="5804525"/>
              <a:ext cx="551802" cy="551802"/>
            </a:xfrm>
            <a:prstGeom prst="rect">
              <a:avLst/>
            </a:prstGeom>
          </p:spPr>
        </p:pic>
        <p:pic>
          <p:nvPicPr>
            <p:cNvPr id="47" name="Graphic 46" descr="Man">
              <a:extLst>
                <a:ext uri="{FF2B5EF4-FFF2-40B4-BE49-F238E27FC236}">
                  <a16:creationId xmlns:a16="http://schemas.microsoft.com/office/drawing/2014/main" id="{2FBF3112-5BE4-49DC-87E8-068EB9FF9D9F}"/>
                </a:ext>
              </a:extLst>
            </p:cNvPr>
            <p:cNvPicPr>
              <a:picLocks noChangeAspect="1"/>
            </p:cNvPicPr>
            <p:nvPr/>
          </p:nvPicPr>
          <p:blipFill>
            <a:blip r:embed="rId9" cstate="hq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365385" y="5341757"/>
              <a:ext cx="551803" cy="551803"/>
            </a:xfrm>
            <a:prstGeom prst="rect">
              <a:avLst/>
            </a:prstGeom>
          </p:spPr>
        </p:pic>
      </p:grpSp>
      <p:grpSp>
        <p:nvGrpSpPr>
          <p:cNvPr id="48" name="Group 47">
            <a:extLst>
              <a:ext uri="{FF2B5EF4-FFF2-40B4-BE49-F238E27FC236}">
                <a16:creationId xmlns:a16="http://schemas.microsoft.com/office/drawing/2014/main" id="{68C52609-FCAB-4F47-8821-3FB9CD35ECBB}"/>
              </a:ext>
            </a:extLst>
          </p:cNvPr>
          <p:cNvGrpSpPr/>
          <p:nvPr/>
        </p:nvGrpSpPr>
        <p:grpSpPr>
          <a:xfrm>
            <a:off x="7391570" y="5291825"/>
            <a:ext cx="1344216" cy="1270368"/>
            <a:chOff x="2572972" y="5341757"/>
            <a:chExt cx="1344216" cy="1270368"/>
          </a:xfrm>
          <a:solidFill>
            <a:srgbClr val="70A8DA"/>
          </a:solidFill>
        </p:grpSpPr>
        <p:pic>
          <p:nvPicPr>
            <p:cNvPr id="49" name="Graphic 48" descr="Man">
              <a:extLst>
                <a:ext uri="{FF2B5EF4-FFF2-40B4-BE49-F238E27FC236}">
                  <a16:creationId xmlns:a16="http://schemas.microsoft.com/office/drawing/2014/main" id="{B3D7CE53-8B97-4D0E-8E66-6686A26E5C2A}"/>
                </a:ext>
              </a:extLst>
            </p:cNvPr>
            <p:cNvPicPr>
              <a:picLocks noChangeAspect="1"/>
            </p:cNvPicPr>
            <p:nvPr/>
          </p:nvPicPr>
          <p:blipFill>
            <a:blip r:embed="rId13" cstate="hq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2738341" y="5543199"/>
              <a:ext cx="551803" cy="551803"/>
            </a:xfrm>
            <a:prstGeom prst="rect">
              <a:avLst/>
            </a:prstGeom>
          </p:spPr>
        </p:pic>
        <p:pic>
          <p:nvPicPr>
            <p:cNvPr id="50" name="Graphic 49" descr="Woman">
              <a:extLst>
                <a:ext uri="{FF2B5EF4-FFF2-40B4-BE49-F238E27FC236}">
                  <a16:creationId xmlns:a16="http://schemas.microsoft.com/office/drawing/2014/main" id="{9F7851CC-AF17-4608-8F8B-61EE658317EE}"/>
                </a:ext>
              </a:extLst>
            </p:cNvPr>
            <p:cNvPicPr>
              <a:picLocks noChangeAspect="1"/>
            </p:cNvPicPr>
            <p:nvPr/>
          </p:nvPicPr>
          <p:blipFill>
            <a:blip r:embed="rId15" cstate="hqprint">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2572972" y="6060323"/>
              <a:ext cx="551802" cy="551802"/>
            </a:xfrm>
            <a:prstGeom prst="rect">
              <a:avLst/>
            </a:prstGeom>
          </p:spPr>
        </p:pic>
        <p:pic>
          <p:nvPicPr>
            <p:cNvPr id="51" name="Graphic 50" descr="Man">
              <a:extLst>
                <a:ext uri="{FF2B5EF4-FFF2-40B4-BE49-F238E27FC236}">
                  <a16:creationId xmlns:a16="http://schemas.microsoft.com/office/drawing/2014/main" id="{9112A792-A9AF-4E7A-9488-252B2E541BC6}"/>
                </a:ext>
              </a:extLst>
            </p:cNvPr>
            <p:cNvPicPr>
              <a:picLocks noChangeAspect="1"/>
            </p:cNvPicPr>
            <p:nvPr/>
          </p:nvPicPr>
          <p:blipFill>
            <a:blip r:embed="rId13" cstate="hq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2903009" y="5963408"/>
              <a:ext cx="551803" cy="551803"/>
            </a:xfrm>
            <a:prstGeom prst="rect">
              <a:avLst/>
            </a:prstGeom>
          </p:spPr>
        </p:pic>
        <p:pic>
          <p:nvPicPr>
            <p:cNvPr id="52" name="Graphic 51" descr="Woman">
              <a:extLst>
                <a:ext uri="{FF2B5EF4-FFF2-40B4-BE49-F238E27FC236}">
                  <a16:creationId xmlns:a16="http://schemas.microsoft.com/office/drawing/2014/main" id="{B17AB12C-9ABF-41C5-8803-93A1CA414B60}"/>
                </a:ext>
              </a:extLst>
            </p:cNvPr>
            <p:cNvPicPr>
              <a:picLocks noChangeAspect="1"/>
            </p:cNvPicPr>
            <p:nvPr/>
          </p:nvPicPr>
          <p:blipFill>
            <a:blip r:embed="rId15" cstate="hqprint">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3038317" y="5425139"/>
              <a:ext cx="551802" cy="551802"/>
            </a:xfrm>
            <a:prstGeom prst="rect">
              <a:avLst/>
            </a:prstGeom>
          </p:spPr>
        </p:pic>
        <p:pic>
          <p:nvPicPr>
            <p:cNvPr id="53" name="Graphic 52" descr="Woman">
              <a:extLst>
                <a:ext uri="{FF2B5EF4-FFF2-40B4-BE49-F238E27FC236}">
                  <a16:creationId xmlns:a16="http://schemas.microsoft.com/office/drawing/2014/main" id="{72889121-4468-46D5-A75A-236A1BC36262}"/>
                </a:ext>
              </a:extLst>
            </p:cNvPr>
            <p:cNvPicPr>
              <a:picLocks noChangeAspect="1"/>
            </p:cNvPicPr>
            <p:nvPr/>
          </p:nvPicPr>
          <p:blipFill>
            <a:blip r:embed="rId15" cstate="hqprint">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3218237" y="5804525"/>
              <a:ext cx="551802" cy="551802"/>
            </a:xfrm>
            <a:prstGeom prst="rect">
              <a:avLst/>
            </a:prstGeom>
          </p:spPr>
        </p:pic>
        <p:pic>
          <p:nvPicPr>
            <p:cNvPr id="54" name="Graphic 53" descr="Man">
              <a:extLst>
                <a:ext uri="{FF2B5EF4-FFF2-40B4-BE49-F238E27FC236}">
                  <a16:creationId xmlns:a16="http://schemas.microsoft.com/office/drawing/2014/main" id="{162871E8-458D-4685-8419-F10BE6DACE32}"/>
                </a:ext>
              </a:extLst>
            </p:cNvPr>
            <p:cNvPicPr>
              <a:picLocks noChangeAspect="1"/>
            </p:cNvPicPr>
            <p:nvPr/>
          </p:nvPicPr>
          <p:blipFill>
            <a:blip r:embed="rId13" cstate="hq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3365385" y="5341757"/>
              <a:ext cx="551803" cy="551803"/>
            </a:xfrm>
            <a:prstGeom prst="rect">
              <a:avLst/>
            </a:prstGeom>
          </p:spPr>
        </p:pic>
      </p:grpSp>
      <p:cxnSp>
        <p:nvCxnSpPr>
          <p:cNvPr id="56" name="Straight Arrow Connector 55">
            <a:extLst>
              <a:ext uri="{FF2B5EF4-FFF2-40B4-BE49-F238E27FC236}">
                <a16:creationId xmlns:a16="http://schemas.microsoft.com/office/drawing/2014/main" id="{4545B9B5-CFA4-4A10-A987-A5EC4BFA3089}"/>
              </a:ext>
            </a:extLst>
          </p:cNvPr>
          <p:cNvCxnSpPr/>
          <p:nvPr/>
        </p:nvCxnSpPr>
        <p:spPr>
          <a:xfrm>
            <a:off x="4453561" y="5964899"/>
            <a:ext cx="806035"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2896F67A-ADF4-45CE-8B93-A5C978C21C2A}"/>
              </a:ext>
            </a:extLst>
          </p:cNvPr>
          <p:cNvCxnSpPr/>
          <p:nvPr/>
        </p:nvCxnSpPr>
        <p:spPr>
          <a:xfrm>
            <a:off x="6615145" y="6029987"/>
            <a:ext cx="806035"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5283475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55864B4-ABD4-4ECD-8283-CA5BDC0E84C5}"/>
              </a:ext>
            </a:extLst>
          </p:cNvPr>
          <p:cNvSpPr/>
          <p:nvPr/>
        </p:nvSpPr>
        <p:spPr>
          <a:xfrm>
            <a:off x="0" y="237506"/>
            <a:ext cx="12100956" cy="819398"/>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FDA47368-B331-4FF6-8EE4-28288F50B902}"/>
              </a:ext>
            </a:extLst>
          </p:cNvPr>
          <p:cNvSpPr/>
          <p:nvPr/>
        </p:nvSpPr>
        <p:spPr>
          <a:xfrm>
            <a:off x="146957" y="130629"/>
            <a:ext cx="11870872" cy="6531428"/>
          </a:xfrm>
          <a:prstGeom prst="rect">
            <a:avLst/>
          </a:pr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endParaRPr>
          </a:p>
        </p:txBody>
      </p:sp>
      <p:sp>
        <p:nvSpPr>
          <p:cNvPr id="4" name="TextBox 3">
            <a:extLst>
              <a:ext uri="{FF2B5EF4-FFF2-40B4-BE49-F238E27FC236}">
                <a16:creationId xmlns:a16="http://schemas.microsoft.com/office/drawing/2014/main" id="{BE1223FA-9FCE-49C2-9A2E-906C82C25601}"/>
              </a:ext>
            </a:extLst>
          </p:cNvPr>
          <p:cNvSpPr txBox="1"/>
          <p:nvPr/>
        </p:nvSpPr>
        <p:spPr>
          <a:xfrm>
            <a:off x="473529" y="424543"/>
            <a:ext cx="8262257" cy="523220"/>
          </a:xfrm>
          <a:prstGeom prst="rect">
            <a:avLst/>
          </a:prstGeom>
          <a:noFill/>
        </p:spPr>
        <p:txBody>
          <a:bodyPr wrap="square" rtlCol="0">
            <a:spAutoFit/>
          </a:bodyPr>
          <a:lstStyle/>
          <a:p>
            <a:r>
              <a:rPr lang="en-US" sz="2800" dirty="0">
                <a:solidFill>
                  <a:schemeClr val="bg1"/>
                </a:solidFill>
              </a:rPr>
              <a:t>Considerations of ABMs</a:t>
            </a:r>
          </a:p>
        </p:txBody>
      </p:sp>
      <p:sp>
        <p:nvSpPr>
          <p:cNvPr id="5" name="TextBox 4">
            <a:extLst>
              <a:ext uri="{FF2B5EF4-FFF2-40B4-BE49-F238E27FC236}">
                <a16:creationId xmlns:a16="http://schemas.microsoft.com/office/drawing/2014/main" id="{51A9DF8D-0BE7-4805-A02F-158D1AEB587C}"/>
              </a:ext>
            </a:extLst>
          </p:cNvPr>
          <p:cNvSpPr txBox="1"/>
          <p:nvPr/>
        </p:nvSpPr>
        <p:spPr>
          <a:xfrm>
            <a:off x="473529" y="1243941"/>
            <a:ext cx="3632982" cy="584775"/>
          </a:xfrm>
          <a:prstGeom prst="rect">
            <a:avLst/>
          </a:prstGeom>
          <a:noFill/>
        </p:spPr>
        <p:txBody>
          <a:bodyPr wrap="none" rtlCol="0">
            <a:spAutoFit/>
          </a:bodyPr>
          <a:lstStyle/>
          <a:p>
            <a:r>
              <a:rPr lang="en-US" sz="3200" b="1" dirty="0">
                <a:solidFill>
                  <a:schemeClr val="accent2"/>
                </a:solidFill>
              </a:rPr>
              <a:t>Levels of complexity</a:t>
            </a:r>
          </a:p>
        </p:txBody>
      </p:sp>
      <p:pic>
        <p:nvPicPr>
          <p:cNvPr id="6" name="Picture 5">
            <a:extLst>
              <a:ext uri="{FF2B5EF4-FFF2-40B4-BE49-F238E27FC236}">
                <a16:creationId xmlns:a16="http://schemas.microsoft.com/office/drawing/2014/main" id="{1A0E7A15-2AD5-4746-98F0-C52B48E1852C}"/>
              </a:ext>
            </a:extLst>
          </p:cNvPr>
          <p:cNvPicPr>
            <a:picLocks noChangeAspect="1"/>
          </p:cNvPicPr>
          <p:nvPr/>
        </p:nvPicPr>
        <p:blipFill rotWithShape="1">
          <a:blip r:embed="rId3"/>
          <a:srcRect b="7153"/>
          <a:stretch/>
        </p:blipFill>
        <p:spPr>
          <a:xfrm>
            <a:off x="5389860" y="4648200"/>
            <a:ext cx="1733752" cy="1721186"/>
          </a:xfrm>
          <a:prstGeom prst="rect">
            <a:avLst/>
          </a:prstGeom>
        </p:spPr>
      </p:pic>
      <p:pic>
        <p:nvPicPr>
          <p:cNvPr id="7" name="Graphic 6">
            <a:extLst>
              <a:ext uri="{FF2B5EF4-FFF2-40B4-BE49-F238E27FC236}">
                <a16:creationId xmlns:a16="http://schemas.microsoft.com/office/drawing/2014/main" id="{F7F480E0-AC08-44F4-B64B-DC266BD3C4D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245948" y="2067496"/>
            <a:ext cx="2088143" cy="2088143"/>
          </a:xfrm>
          <a:prstGeom prst="rect">
            <a:avLst/>
          </a:prstGeom>
        </p:spPr>
      </p:pic>
      <p:pic>
        <p:nvPicPr>
          <p:cNvPr id="9" name="Graphic 8" descr="Earth Globe Europe-Africa">
            <a:extLst>
              <a:ext uri="{FF2B5EF4-FFF2-40B4-BE49-F238E27FC236}">
                <a16:creationId xmlns:a16="http://schemas.microsoft.com/office/drawing/2014/main" id="{50B48DA1-C2D3-4A05-B5C7-8BB4B87EA3C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982381" y="1790970"/>
            <a:ext cx="2641194" cy="2641194"/>
          </a:xfrm>
          <a:prstGeom prst="rect">
            <a:avLst/>
          </a:prstGeom>
        </p:spPr>
      </p:pic>
      <p:pic>
        <p:nvPicPr>
          <p:cNvPr id="10" name="Graphic 9">
            <a:extLst>
              <a:ext uri="{FF2B5EF4-FFF2-40B4-BE49-F238E27FC236}">
                <a16:creationId xmlns:a16="http://schemas.microsoft.com/office/drawing/2014/main" id="{AD3121B2-9B7B-40A9-8FD9-53E8972E90C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487349" y="1815260"/>
            <a:ext cx="1285130" cy="928149"/>
          </a:xfrm>
          <a:prstGeom prst="rect">
            <a:avLst/>
          </a:prstGeom>
        </p:spPr>
      </p:pic>
      <p:pic>
        <p:nvPicPr>
          <p:cNvPr id="12" name="Graphic 11" descr="Man">
            <a:extLst>
              <a:ext uri="{FF2B5EF4-FFF2-40B4-BE49-F238E27FC236}">
                <a16:creationId xmlns:a16="http://schemas.microsoft.com/office/drawing/2014/main" id="{862DE674-51E8-4551-A3E8-8146BA699EB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984053" y="1982375"/>
            <a:ext cx="1490849" cy="1490849"/>
          </a:xfrm>
          <a:prstGeom prst="rect">
            <a:avLst/>
          </a:prstGeom>
        </p:spPr>
      </p:pic>
      <p:pic>
        <p:nvPicPr>
          <p:cNvPr id="14" name="Graphic 13" descr="Woman">
            <a:extLst>
              <a:ext uri="{FF2B5EF4-FFF2-40B4-BE49-F238E27FC236}">
                <a16:creationId xmlns:a16="http://schemas.microsoft.com/office/drawing/2014/main" id="{A3114A5F-69FF-471A-8599-C90406704815}"/>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7876434" y="2997545"/>
            <a:ext cx="1490849" cy="1490849"/>
          </a:xfrm>
          <a:prstGeom prst="rect">
            <a:avLst/>
          </a:prstGeom>
        </p:spPr>
      </p:pic>
      <p:pic>
        <p:nvPicPr>
          <p:cNvPr id="15" name="Picture 14">
            <a:extLst>
              <a:ext uri="{FF2B5EF4-FFF2-40B4-BE49-F238E27FC236}">
                <a16:creationId xmlns:a16="http://schemas.microsoft.com/office/drawing/2014/main" id="{1F806053-2C54-4445-9368-91DB22E1E8B5}"/>
              </a:ext>
            </a:extLst>
          </p:cNvPr>
          <p:cNvPicPr>
            <a:picLocks noChangeAspect="1"/>
          </p:cNvPicPr>
          <p:nvPr/>
        </p:nvPicPr>
        <p:blipFill rotWithShape="1">
          <a:blip r:embed="rId14"/>
          <a:srcRect l="13620" t="18459" r="7200" b="9764"/>
          <a:stretch/>
        </p:blipFill>
        <p:spPr>
          <a:xfrm>
            <a:off x="9303742" y="2854771"/>
            <a:ext cx="1956216" cy="1236907"/>
          </a:xfrm>
          <a:prstGeom prst="rect">
            <a:avLst/>
          </a:prstGeom>
          <a:ln>
            <a:solidFill>
              <a:schemeClr val="tx1"/>
            </a:solidFill>
          </a:ln>
        </p:spPr>
      </p:pic>
    </p:spTree>
    <p:extLst>
      <p:ext uri="{BB962C8B-B14F-4D97-AF65-F5344CB8AC3E}">
        <p14:creationId xmlns:p14="http://schemas.microsoft.com/office/powerpoint/2010/main" val="146965344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55864B4-ABD4-4ECD-8283-CA5BDC0E84C5}"/>
              </a:ext>
            </a:extLst>
          </p:cNvPr>
          <p:cNvSpPr/>
          <p:nvPr/>
        </p:nvSpPr>
        <p:spPr>
          <a:xfrm>
            <a:off x="0" y="237506"/>
            <a:ext cx="12100956" cy="819398"/>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FDA47368-B331-4FF6-8EE4-28288F50B902}"/>
              </a:ext>
            </a:extLst>
          </p:cNvPr>
          <p:cNvSpPr/>
          <p:nvPr/>
        </p:nvSpPr>
        <p:spPr>
          <a:xfrm>
            <a:off x="146957" y="130629"/>
            <a:ext cx="11870872" cy="6531428"/>
          </a:xfrm>
          <a:prstGeom prst="rect">
            <a:avLst/>
          </a:pr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endParaRPr>
          </a:p>
        </p:txBody>
      </p:sp>
      <p:sp>
        <p:nvSpPr>
          <p:cNvPr id="4" name="TextBox 3">
            <a:extLst>
              <a:ext uri="{FF2B5EF4-FFF2-40B4-BE49-F238E27FC236}">
                <a16:creationId xmlns:a16="http://schemas.microsoft.com/office/drawing/2014/main" id="{BE1223FA-9FCE-49C2-9A2E-906C82C25601}"/>
              </a:ext>
            </a:extLst>
          </p:cNvPr>
          <p:cNvSpPr txBox="1"/>
          <p:nvPr/>
        </p:nvSpPr>
        <p:spPr>
          <a:xfrm>
            <a:off x="473529" y="424543"/>
            <a:ext cx="8262257" cy="954107"/>
          </a:xfrm>
          <a:prstGeom prst="rect">
            <a:avLst/>
          </a:prstGeom>
          <a:noFill/>
        </p:spPr>
        <p:txBody>
          <a:bodyPr wrap="square" rtlCol="0">
            <a:spAutoFit/>
          </a:bodyPr>
          <a:lstStyle/>
          <a:p>
            <a:r>
              <a:rPr lang="en-US" sz="2800" dirty="0">
                <a:solidFill>
                  <a:schemeClr val="bg1"/>
                </a:solidFill>
              </a:rPr>
              <a:t>Considerations of ABMs</a:t>
            </a:r>
          </a:p>
          <a:p>
            <a:endParaRPr lang="en-US" sz="2800" dirty="0">
              <a:solidFill>
                <a:schemeClr val="bg1"/>
              </a:solidFill>
            </a:endParaRPr>
          </a:p>
        </p:txBody>
      </p:sp>
      <p:grpSp>
        <p:nvGrpSpPr>
          <p:cNvPr id="5" name="Group 4">
            <a:extLst>
              <a:ext uri="{FF2B5EF4-FFF2-40B4-BE49-F238E27FC236}">
                <a16:creationId xmlns:a16="http://schemas.microsoft.com/office/drawing/2014/main" id="{BAFC79E8-E5D1-4D30-9A48-DF4BEA4D76FB}"/>
              </a:ext>
            </a:extLst>
          </p:cNvPr>
          <p:cNvGrpSpPr/>
          <p:nvPr/>
        </p:nvGrpSpPr>
        <p:grpSpPr>
          <a:xfrm>
            <a:off x="3256387" y="2015753"/>
            <a:ext cx="6009533" cy="4177546"/>
            <a:chOff x="5688862" y="1828716"/>
            <a:chExt cx="5499611" cy="3905250"/>
          </a:xfrm>
        </p:grpSpPr>
        <p:pic>
          <p:nvPicPr>
            <p:cNvPr id="8" name="Picture 7">
              <a:extLst>
                <a:ext uri="{FF2B5EF4-FFF2-40B4-BE49-F238E27FC236}">
                  <a16:creationId xmlns:a16="http://schemas.microsoft.com/office/drawing/2014/main" id="{789DE913-2FA4-4A30-811B-70B71A9C19C3}"/>
                </a:ext>
              </a:extLst>
            </p:cNvPr>
            <p:cNvPicPr>
              <a:picLocks noChangeAspect="1"/>
            </p:cNvPicPr>
            <p:nvPr/>
          </p:nvPicPr>
          <p:blipFill>
            <a:blip r:embed="rId3"/>
            <a:stretch>
              <a:fillRect/>
            </a:stretch>
          </p:blipFill>
          <p:spPr>
            <a:xfrm>
              <a:off x="6283098" y="1828716"/>
              <a:ext cx="4905375" cy="3905250"/>
            </a:xfrm>
            <a:prstGeom prst="rect">
              <a:avLst/>
            </a:prstGeom>
          </p:spPr>
        </p:pic>
        <p:pic>
          <p:nvPicPr>
            <p:cNvPr id="10" name="Graphic 9" descr="Line Arrow: Counterclockwise curve">
              <a:extLst>
                <a:ext uri="{FF2B5EF4-FFF2-40B4-BE49-F238E27FC236}">
                  <a16:creationId xmlns:a16="http://schemas.microsoft.com/office/drawing/2014/main" id="{BD4A3CA6-DDB1-4EF4-815C-610AFD647115}"/>
                </a:ext>
              </a:extLst>
            </p:cNvPr>
            <p:cNvPicPr>
              <a:picLocks noChangeAspect="1"/>
            </p:cNvPicPr>
            <p:nvPr/>
          </p:nvPicPr>
          <p:blipFill>
            <a:blip r:embed="rId4" cstate="hq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7758635" flipV="1">
              <a:off x="6520928" y="2391127"/>
              <a:ext cx="914400" cy="914400"/>
            </a:xfrm>
            <a:prstGeom prst="rect">
              <a:avLst/>
            </a:prstGeom>
          </p:spPr>
        </p:pic>
        <p:sp>
          <p:nvSpPr>
            <p:cNvPr id="11" name="TextBox 10">
              <a:extLst>
                <a:ext uri="{FF2B5EF4-FFF2-40B4-BE49-F238E27FC236}">
                  <a16:creationId xmlns:a16="http://schemas.microsoft.com/office/drawing/2014/main" id="{A8184A48-1CC1-4E98-AAB7-889F141E34A0}"/>
                </a:ext>
              </a:extLst>
            </p:cNvPr>
            <p:cNvSpPr txBox="1"/>
            <p:nvPr/>
          </p:nvSpPr>
          <p:spPr>
            <a:xfrm>
              <a:off x="5688862" y="2302897"/>
              <a:ext cx="981359" cy="523220"/>
            </a:xfrm>
            <a:prstGeom prst="rect">
              <a:avLst/>
            </a:prstGeom>
            <a:noFill/>
          </p:spPr>
          <p:txBody>
            <a:bodyPr wrap="none" rtlCol="0">
              <a:spAutoFit/>
            </a:bodyPr>
            <a:lstStyle/>
            <a:p>
              <a:r>
                <a:rPr lang="en-US" sz="2800" dirty="0">
                  <a:latin typeface="Berlin Sans FB" panose="020E0602020502020306" pitchFamily="34" charset="0"/>
                </a:rPr>
                <a:t>Input</a:t>
              </a:r>
            </a:p>
          </p:txBody>
        </p:sp>
        <p:pic>
          <p:nvPicPr>
            <p:cNvPr id="12" name="Graphic 11" descr="Line Arrow: Counterclockwise curve">
              <a:extLst>
                <a:ext uri="{FF2B5EF4-FFF2-40B4-BE49-F238E27FC236}">
                  <a16:creationId xmlns:a16="http://schemas.microsoft.com/office/drawing/2014/main" id="{DA68010D-570D-424E-95BB-B4E799673ACE}"/>
                </a:ext>
              </a:extLst>
            </p:cNvPr>
            <p:cNvPicPr>
              <a:picLocks noChangeAspect="1"/>
            </p:cNvPicPr>
            <p:nvPr/>
          </p:nvPicPr>
          <p:blipFill>
            <a:blip r:embed="rId4" cstate="hq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2204186" flipV="1">
              <a:off x="8209451" y="2351287"/>
              <a:ext cx="914400" cy="914400"/>
            </a:xfrm>
            <a:prstGeom prst="rect">
              <a:avLst/>
            </a:prstGeom>
          </p:spPr>
        </p:pic>
        <p:sp>
          <p:nvSpPr>
            <p:cNvPr id="13" name="TextBox 12">
              <a:extLst>
                <a:ext uri="{FF2B5EF4-FFF2-40B4-BE49-F238E27FC236}">
                  <a16:creationId xmlns:a16="http://schemas.microsoft.com/office/drawing/2014/main" id="{2DADBDA0-BF7B-4FEE-A372-6D32534A4D25}"/>
                </a:ext>
              </a:extLst>
            </p:cNvPr>
            <p:cNvSpPr txBox="1"/>
            <p:nvPr/>
          </p:nvSpPr>
          <p:spPr>
            <a:xfrm>
              <a:off x="9025525" y="2207300"/>
              <a:ext cx="1677062" cy="523220"/>
            </a:xfrm>
            <a:prstGeom prst="rect">
              <a:avLst/>
            </a:prstGeom>
            <a:noFill/>
          </p:spPr>
          <p:txBody>
            <a:bodyPr wrap="none" rtlCol="0">
              <a:spAutoFit/>
            </a:bodyPr>
            <a:lstStyle/>
            <a:p>
              <a:r>
                <a:rPr lang="en-US" sz="2800" dirty="0">
                  <a:latin typeface="Berlin Sans FB" panose="020E0602020502020306" pitchFamily="34" charset="0"/>
                </a:rPr>
                <a:t>…output…</a:t>
              </a:r>
            </a:p>
          </p:txBody>
        </p:sp>
      </p:grpSp>
      <p:sp>
        <p:nvSpPr>
          <p:cNvPr id="14" name="TextBox 13">
            <a:extLst>
              <a:ext uri="{FF2B5EF4-FFF2-40B4-BE49-F238E27FC236}">
                <a16:creationId xmlns:a16="http://schemas.microsoft.com/office/drawing/2014/main" id="{32F4273B-B11D-418A-89C8-59FA87942323}"/>
              </a:ext>
            </a:extLst>
          </p:cNvPr>
          <p:cNvSpPr txBox="1"/>
          <p:nvPr/>
        </p:nvSpPr>
        <p:spPr>
          <a:xfrm>
            <a:off x="473529" y="1243941"/>
            <a:ext cx="3632982" cy="584775"/>
          </a:xfrm>
          <a:prstGeom prst="rect">
            <a:avLst/>
          </a:prstGeom>
          <a:noFill/>
        </p:spPr>
        <p:txBody>
          <a:bodyPr wrap="none" rtlCol="0">
            <a:spAutoFit/>
          </a:bodyPr>
          <a:lstStyle/>
          <a:p>
            <a:r>
              <a:rPr lang="en-US" sz="3200" b="1" dirty="0">
                <a:solidFill>
                  <a:schemeClr val="accent2"/>
                </a:solidFill>
              </a:rPr>
              <a:t>Levels of complexity</a:t>
            </a:r>
          </a:p>
        </p:txBody>
      </p:sp>
    </p:spTree>
    <p:extLst>
      <p:ext uri="{BB962C8B-B14F-4D97-AF65-F5344CB8AC3E}">
        <p14:creationId xmlns:p14="http://schemas.microsoft.com/office/powerpoint/2010/main" val="377727967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55864B4-ABD4-4ECD-8283-CA5BDC0E84C5}"/>
              </a:ext>
            </a:extLst>
          </p:cNvPr>
          <p:cNvSpPr/>
          <p:nvPr/>
        </p:nvSpPr>
        <p:spPr>
          <a:xfrm>
            <a:off x="0" y="237506"/>
            <a:ext cx="12100956" cy="819398"/>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FDA47368-B331-4FF6-8EE4-28288F50B902}"/>
              </a:ext>
            </a:extLst>
          </p:cNvPr>
          <p:cNvSpPr/>
          <p:nvPr/>
        </p:nvSpPr>
        <p:spPr>
          <a:xfrm>
            <a:off x="146957" y="130629"/>
            <a:ext cx="11870872" cy="6531428"/>
          </a:xfrm>
          <a:prstGeom prst="rect">
            <a:avLst/>
          </a:pr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endParaRPr>
          </a:p>
        </p:txBody>
      </p:sp>
      <p:sp>
        <p:nvSpPr>
          <p:cNvPr id="4" name="TextBox 3">
            <a:extLst>
              <a:ext uri="{FF2B5EF4-FFF2-40B4-BE49-F238E27FC236}">
                <a16:creationId xmlns:a16="http://schemas.microsoft.com/office/drawing/2014/main" id="{BE1223FA-9FCE-49C2-9A2E-906C82C25601}"/>
              </a:ext>
            </a:extLst>
          </p:cNvPr>
          <p:cNvSpPr txBox="1"/>
          <p:nvPr/>
        </p:nvSpPr>
        <p:spPr>
          <a:xfrm>
            <a:off x="473529" y="424543"/>
            <a:ext cx="8262257" cy="523220"/>
          </a:xfrm>
          <a:prstGeom prst="rect">
            <a:avLst/>
          </a:prstGeom>
          <a:noFill/>
        </p:spPr>
        <p:txBody>
          <a:bodyPr wrap="square" rtlCol="0">
            <a:spAutoFit/>
          </a:bodyPr>
          <a:lstStyle/>
          <a:p>
            <a:r>
              <a:rPr lang="en-US" sz="2800" dirty="0">
                <a:solidFill>
                  <a:schemeClr val="bg1"/>
                </a:solidFill>
              </a:rPr>
              <a:t>Considerations of ABMs</a:t>
            </a:r>
          </a:p>
        </p:txBody>
      </p:sp>
      <p:sp>
        <p:nvSpPr>
          <p:cNvPr id="5" name="TextBox 4">
            <a:extLst>
              <a:ext uri="{FF2B5EF4-FFF2-40B4-BE49-F238E27FC236}">
                <a16:creationId xmlns:a16="http://schemas.microsoft.com/office/drawing/2014/main" id="{2A64FEE5-38C4-40F3-B1F4-D2E2BFA5AC1C}"/>
              </a:ext>
            </a:extLst>
          </p:cNvPr>
          <p:cNvSpPr txBox="1"/>
          <p:nvPr/>
        </p:nvSpPr>
        <p:spPr>
          <a:xfrm>
            <a:off x="473529" y="1243941"/>
            <a:ext cx="3105145" cy="584775"/>
          </a:xfrm>
          <a:prstGeom prst="rect">
            <a:avLst/>
          </a:prstGeom>
          <a:noFill/>
        </p:spPr>
        <p:txBody>
          <a:bodyPr wrap="none" rtlCol="0">
            <a:spAutoFit/>
          </a:bodyPr>
          <a:lstStyle/>
          <a:p>
            <a:r>
              <a:rPr lang="en-US" sz="3200" b="1" dirty="0">
                <a:solidFill>
                  <a:schemeClr val="accent2"/>
                </a:solidFill>
              </a:rPr>
              <a:t>Parameterization</a:t>
            </a:r>
          </a:p>
        </p:txBody>
      </p:sp>
      <p:pic>
        <p:nvPicPr>
          <p:cNvPr id="6" name="Picture 5">
            <a:extLst>
              <a:ext uri="{FF2B5EF4-FFF2-40B4-BE49-F238E27FC236}">
                <a16:creationId xmlns:a16="http://schemas.microsoft.com/office/drawing/2014/main" id="{A725E6C6-FE14-4420-9140-ADC27F45E0EF}"/>
              </a:ext>
            </a:extLst>
          </p:cNvPr>
          <p:cNvPicPr>
            <a:picLocks noChangeAspect="1"/>
          </p:cNvPicPr>
          <p:nvPr/>
        </p:nvPicPr>
        <p:blipFill rotWithShape="1">
          <a:blip r:embed="rId3"/>
          <a:srcRect l="1939" t="3767" r="6022" b="3600"/>
          <a:stretch/>
        </p:blipFill>
        <p:spPr>
          <a:xfrm>
            <a:off x="5581879" y="1630680"/>
            <a:ext cx="6091962" cy="4037530"/>
          </a:xfrm>
          <a:prstGeom prst="rect">
            <a:avLst/>
          </a:prstGeom>
          <a:ln>
            <a:noFill/>
          </a:ln>
        </p:spPr>
      </p:pic>
      <p:pic>
        <p:nvPicPr>
          <p:cNvPr id="7" name="Picture 6">
            <a:extLst>
              <a:ext uri="{FF2B5EF4-FFF2-40B4-BE49-F238E27FC236}">
                <a16:creationId xmlns:a16="http://schemas.microsoft.com/office/drawing/2014/main" id="{DFE78BFD-6753-4013-89CA-D6E68CAE96B0}"/>
              </a:ext>
            </a:extLst>
          </p:cNvPr>
          <p:cNvPicPr>
            <a:picLocks noChangeAspect="1"/>
          </p:cNvPicPr>
          <p:nvPr/>
        </p:nvPicPr>
        <p:blipFill rotWithShape="1">
          <a:blip r:embed="rId4"/>
          <a:srcRect l="11668" t="39556" r="8333" b="12000"/>
          <a:stretch/>
        </p:blipFill>
        <p:spPr>
          <a:xfrm>
            <a:off x="467714" y="2506980"/>
            <a:ext cx="5031038" cy="2284930"/>
          </a:xfrm>
          <a:prstGeom prst="rect">
            <a:avLst/>
          </a:prstGeom>
        </p:spPr>
      </p:pic>
    </p:spTree>
    <p:extLst>
      <p:ext uri="{BB962C8B-B14F-4D97-AF65-F5344CB8AC3E}">
        <p14:creationId xmlns:p14="http://schemas.microsoft.com/office/powerpoint/2010/main" val="261666555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55864B4-ABD4-4ECD-8283-CA5BDC0E84C5}"/>
              </a:ext>
            </a:extLst>
          </p:cNvPr>
          <p:cNvSpPr/>
          <p:nvPr/>
        </p:nvSpPr>
        <p:spPr>
          <a:xfrm>
            <a:off x="0" y="237506"/>
            <a:ext cx="12100956" cy="819398"/>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FDA47368-B331-4FF6-8EE4-28288F50B902}"/>
              </a:ext>
            </a:extLst>
          </p:cNvPr>
          <p:cNvSpPr/>
          <p:nvPr/>
        </p:nvSpPr>
        <p:spPr>
          <a:xfrm>
            <a:off x="146957" y="130629"/>
            <a:ext cx="11870872" cy="6531428"/>
          </a:xfrm>
          <a:prstGeom prst="rect">
            <a:avLst/>
          </a:pr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endParaRPr>
          </a:p>
        </p:txBody>
      </p:sp>
      <p:sp>
        <p:nvSpPr>
          <p:cNvPr id="4" name="TextBox 3">
            <a:extLst>
              <a:ext uri="{FF2B5EF4-FFF2-40B4-BE49-F238E27FC236}">
                <a16:creationId xmlns:a16="http://schemas.microsoft.com/office/drawing/2014/main" id="{BE1223FA-9FCE-49C2-9A2E-906C82C25601}"/>
              </a:ext>
            </a:extLst>
          </p:cNvPr>
          <p:cNvSpPr txBox="1"/>
          <p:nvPr/>
        </p:nvSpPr>
        <p:spPr>
          <a:xfrm>
            <a:off x="473529" y="424543"/>
            <a:ext cx="8262257" cy="523220"/>
          </a:xfrm>
          <a:prstGeom prst="rect">
            <a:avLst/>
          </a:prstGeom>
          <a:noFill/>
        </p:spPr>
        <p:txBody>
          <a:bodyPr wrap="square" rtlCol="0">
            <a:spAutoFit/>
          </a:bodyPr>
          <a:lstStyle/>
          <a:p>
            <a:r>
              <a:rPr lang="en-US" sz="2800" dirty="0">
                <a:solidFill>
                  <a:schemeClr val="bg1"/>
                </a:solidFill>
              </a:rPr>
              <a:t>Considerations of ABMs</a:t>
            </a:r>
          </a:p>
        </p:txBody>
      </p:sp>
      <p:sp>
        <p:nvSpPr>
          <p:cNvPr id="5" name="TextBox 4">
            <a:extLst>
              <a:ext uri="{FF2B5EF4-FFF2-40B4-BE49-F238E27FC236}">
                <a16:creationId xmlns:a16="http://schemas.microsoft.com/office/drawing/2014/main" id="{1F1F1B7C-EB63-451A-A002-58ED240D26B0}"/>
              </a:ext>
            </a:extLst>
          </p:cNvPr>
          <p:cNvSpPr txBox="1"/>
          <p:nvPr/>
        </p:nvSpPr>
        <p:spPr>
          <a:xfrm>
            <a:off x="473529" y="1243941"/>
            <a:ext cx="4039888" cy="584775"/>
          </a:xfrm>
          <a:prstGeom prst="rect">
            <a:avLst/>
          </a:prstGeom>
          <a:noFill/>
        </p:spPr>
        <p:txBody>
          <a:bodyPr wrap="none" rtlCol="0">
            <a:spAutoFit/>
          </a:bodyPr>
          <a:lstStyle/>
          <a:p>
            <a:r>
              <a:rPr lang="en-US" sz="3200" b="1" dirty="0">
                <a:solidFill>
                  <a:schemeClr val="accent2"/>
                </a:solidFill>
              </a:rPr>
              <a:t>Computational burden</a:t>
            </a:r>
          </a:p>
        </p:txBody>
      </p:sp>
      <p:pic>
        <p:nvPicPr>
          <p:cNvPr id="6" name="Picture 5">
            <a:extLst>
              <a:ext uri="{FF2B5EF4-FFF2-40B4-BE49-F238E27FC236}">
                <a16:creationId xmlns:a16="http://schemas.microsoft.com/office/drawing/2014/main" id="{6214CD17-8CE3-4A3B-B548-0FD332BE42E3}"/>
              </a:ext>
            </a:extLst>
          </p:cNvPr>
          <p:cNvPicPr>
            <a:picLocks noChangeAspect="1"/>
          </p:cNvPicPr>
          <p:nvPr/>
        </p:nvPicPr>
        <p:blipFill rotWithShape="1">
          <a:blip r:embed="rId3"/>
          <a:srcRect l="10126" t="5341" r="7375" b="4693"/>
          <a:stretch/>
        </p:blipFill>
        <p:spPr>
          <a:xfrm>
            <a:off x="3804583" y="1733182"/>
            <a:ext cx="7540505" cy="4537361"/>
          </a:xfrm>
          <a:prstGeom prst="rect">
            <a:avLst/>
          </a:prstGeom>
        </p:spPr>
      </p:pic>
      <p:pic>
        <p:nvPicPr>
          <p:cNvPr id="8" name="Graphic 7" descr="Computer">
            <a:extLst>
              <a:ext uri="{FF2B5EF4-FFF2-40B4-BE49-F238E27FC236}">
                <a16:creationId xmlns:a16="http://schemas.microsoft.com/office/drawing/2014/main" id="{8AA2FC54-613A-4F23-BC4E-62AAF58F121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81073" y="2003879"/>
            <a:ext cx="2174423" cy="2174423"/>
          </a:xfrm>
          <a:prstGeom prst="rect">
            <a:avLst/>
          </a:prstGeom>
        </p:spPr>
      </p:pic>
      <p:pic>
        <p:nvPicPr>
          <p:cNvPr id="9" name="Picture 8">
            <a:extLst>
              <a:ext uri="{FF2B5EF4-FFF2-40B4-BE49-F238E27FC236}">
                <a16:creationId xmlns:a16="http://schemas.microsoft.com/office/drawing/2014/main" id="{6F5EDD50-ED6E-417E-BC05-EFD0C0287E1A}"/>
              </a:ext>
            </a:extLst>
          </p:cNvPr>
          <p:cNvPicPr>
            <a:picLocks noChangeAspect="1"/>
          </p:cNvPicPr>
          <p:nvPr/>
        </p:nvPicPr>
        <p:blipFill rotWithShape="1">
          <a:blip r:embed="rId6"/>
          <a:srcRect l="39219" t="56812" r="51078" b="22032"/>
          <a:stretch/>
        </p:blipFill>
        <p:spPr>
          <a:xfrm>
            <a:off x="473529" y="4003139"/>
            <a:ext cx="1015089" cy="1574242"/>
          </a:xfrm>
          <a:prstGeom prst="rect">
            <a:avLst/>
          </a:prstGeom>
        </p:spPr>
      </p:pic>
      <p:pic>
        <p:nvPicPr>
          <p:cNvPr id="10" name="Picture 9">
            <a:extLst>
              <a:ext uri="{FF2B5EF4-FFF2-40B4-BE49-F238E27FC236}">
                <a16:creationId xmlns:a16="http://schemas.microsoft.com/office/drawing/2014/main" id="{4ACBF384-BB88-4D61-A86E-F05B064910B7}"/>
              </a:ext>
            </a:extLst>
          </p:cNvPr>
          <p:cNvPicPr>
            <a:picLocks noChangeAspect="1"/>
          </p:cNvPicPr>
          <p:nvPr/>
        </p:nvPicPr>
        <p:blipFill rotWithShape="1">
          <a:blip r:embed="rId6"/>
          <a:srcRect l="39219" t="56812" r="51078" b="22032"/>
          <a:stretch/>
        </p:blipFill>
        <p:spPr>
          <a:xfrm>
            <a:off x="1560064" y="4003139"/>
            <a:ext cx="1015089" cy="1574242"/>
          </a:xfrm>
          <a:prstGeom prst="rect">
            <a:avLst/>
          </a:prstGeom>
        </p:spPr>
      </p:pic>
      <p:pic>
        <p:nvPicPr>
          <p:cNvPr id="11" name="Picture 10">
            <a:extLst>
              <a:ext uri="{FF2B5EF4-FFF2-40B4-BE49-F238E27FC236}">
                <a16:creationId xmlns:a16="http://schemas.microsoft.com/office/drawing/2014/main" id="{9EDAC193-932E-4DD1-ABC9-6CF947995430}"/>
              </a:ext>
            </a:extLst>
          </p:cNvPr>
          <p:cNvPicPr>
            <a:picLocks noChangeAspect="1"/>
          </p:cNvPicPr>
          <p:nvPr/>
        </p:nvPicPr>
        <p:blipFill rotWithShape="1">
          <a:blip r:embed="rId6"/>
          <a:srcRect l="39219" t="56812" r="51078" b="22032"/>
          <a:stretch/>
        </p:blipFill>
        <p:spPr>
          <a:xfrm>
            <a:off x="2646599" y="4003139"/>
            <a:ext cx="1015089" cy="1574242"/>
          </a:xfrm>
          <a:prstGeom prst="rect">
            <a:avLst/>
          </a:prstGeom>
        </p:spPr>
      </p:pic>
    </p:spTree>
    <p:extLst>
      <p:ext uri="{BB962C8B-B14F-4D97-AF65-F5344CB8AC3E}">
        <p14:creationId xmlns:p14="http://schemas.microsoft.com/office/powerpoint/2010/main" val="87486277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55864B4-ABD4-4ECD-8283-CA5BDC0E84C5}"/>
              </a:ext>
            </a:extLst>
          </p:cNvPr>
          <p:cNvSpPr/>
          <p:nvPr/>
        </p:nvSpPr>
        <p:spPr>
          <a:xfrm>
            <a:off x="0" y="237506"/>
            <a:ext cx="12100956" cy="819398"/>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FDA47368-B331-4FF6-8EE4-28288F50B902}"/>
              </a:ext>
            </a:extLst>
          </p:cNvPr>
          <p:cNvSpPr/>
          <p:nvPr/>
        </p:nvSpPr>
        <p:spPr>
          <a:xfrm>
            <a:off x="146957" y="130629"/>
            <a:ext cx="11870872" cy="6531428"/>
          </a:xfrm>
          <a:prstGeom prst="rect">
            <a:avLst/>
          </a:pr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endParaRPr>
          </a:p>
        </p:txBody>
      </p:sp>
      <p:sp>
        <p:nvSpPr>
          <p:cNvPr id="4" name="TextBox 3">
            <a:extLst>
              <a:ext uri="{FF2B5EF4-FFF2-40B4-BE49-F238E27FC236}">
                <a16:creationId xmlns:a16="http://schemas.microsoft.com/office/drawing/2014/main" id="{BE1223FA-9FCE-49C2-9A2E-906C82C25601}"/>
              </a:ext>
            </a:extLst>
          </p:cNvPr>
          <p:cNvSpPr txBox="1"/>
          <p:nvPr/>
        </p:nvSpPr>
        <p:spPr>
          <a:xfrm>
            <a:off x="473529" y="424543"/>
            <a:ext cx="8262257" cy="523220"/>
          </a:xfrm>
          <a:prstGeom prst="rect">
            <a:avLst/>
          </a:prstGeom>
          <a:noFill/>
        </p:spPr>
        <p:txBody>
          <a:bodyPr wrap="square" rtlCol="0">
            <a:spAutoFit/>
          </a:bodyPr>
          <a:lstStyle/>
          <a:p>
            <a:r>
              <a:rPr lang="en-US" sz="2800" dirty="0">
                <a:solidFill>
                  <a:schemeClr val="bg1"/>
                </a:solidFill>
              </a:rPr>
              <a:t>Considerations of ABMs</a:t>
            </a:r>
          </a:p>
        </p:txBody>
      </p:sp>
      <p:sp>
        <p:nvSpPr>
          <p:cNvPr id="5" name="TextBox 4">
            <a:extLst>
              <a:ext uri="{FF2B5EF4-FFF2-40B4-BE49-F238E27FC236}">
                <a16:creationId xmlns:a16="http://schemas.microsoft.com/office/drawing/2014/main" id="{389F5755-8284-46B7-87F7-82DB3B3D77D1}"/>
              </a:ext>
            </a:extLst>
          </p:cNvPr>
          <p:cNvSpPr txBox="1"/>
          <p:nvPr/>
        </p:nvSpPr>
        <p:spPr>
          <a:xfrm>
            <a:off x="473529" y="1243941"/>
            <a:ext cx="3682034" cy="584775"/>
          </a:xfrm>
          <a:prstGeom prst="rect">
            <a:avLst/>
          </a:prstGeom>
          <a:noFill/>
        </p:spPr>
        <p:txBody>
          <a:bodyPr wrap="none" rtlCol="0">
            <a:spAutoFit/>
          </a:bodyPr>
          <a:lstStyle/>
          <a:p>
            <a:r>
              <a:rPr lang="en-US" sz="3200" b="1" dirty="0">
                <a:solidFill>
                  <a:schemeClr val="accent2"/>
                </a:solidFill>
              </a:rPr>
              <a:t>Emergent properties</a:t>
            </a:r>
          </a:p>
        </p:txBody>
      </p:sp>
      <p:pic>
        <p:nvPicPr>
          <p:cNvPr id="7" name="Picture 6">
            <a:extLst>
              <a:ext uri="{FF2B5EF4-FFF2-40B4-BE49-F238E27FC236}">
                <a16:creationId xmlns:a16="http://schemas.microsoft.com/office/drawing/2014/main" id="{CCD44899-3700-40AB-8208-DE03A415B093}"/>
              </a:ext>
            </a:extLst>
          </p:cNvPr>
          <p:cNvPicPr>
            <a:picLocks noChangeAspect="1"/>
          </p:cNvPicPr>
          <p:nvPr/>
        </p:nvPicPr>
        <p:blipFill rotWithShape="1">
          <a:blip r:embed="rId3"/>
          <a:srcRect t="8532"/>
          <a:stretch/>
        </p:blipFill>
        <p:spPr>
          <a:xfrm>
            <a:off x="2402007" y="2327830"/>
            <a:ext cx="6960358" cy="3365162"/>
          </a:xfrm>
          <a:prstGeom prst="rect">
            <a:avLst/>
          </a:prstGeom>
        </p:spPr>
      </p:pic>
    </p:spTree>
    <p:extLst>
      <p:ext uri="{BB962C8B-B14F-4D97-AF65-F5344CB8AC3E}">
        <p14:creationId xmlns:p14="http://schemas.microsoft.com/office/powerpoint/2010/main" val="8870374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55864B4-ABD4-4ECD-8283-CA5BDC0E84C5}"/>
              </a:ext>
            </a:extLst>
          </p:cNvPr>
          <p:cNvSpPr/>
          <p:nvPr/>
        </p:nvSpPr>
        <p:spPr>
          <a:xfrm>
            <a:off x="0" y="237506"/>
            <a:ext cx="12100956" cy="819398"/>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FDA47368-B331-4FF6-8EE4-28288F50B902}"/>
              </a:ext>
            </a:extLst>
          </p:cNvPr>
          <p:cNvSpPr/>
          <p:nvPr/>
        </p:nvSpPr>
        <p:spPr>
          <a:xfrm>
            <a:off x="146957" y="130629"/>
            <a:ext cx="11870872" cy="6531428"/>
          </a:xfrm>
          <a:prstGeom prst="rect">
            <a:avLst/>
          </a:pr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endParaRPr>
          </a:p>
        </p:txBody>
      </p:sp>
      <p:sp>
        <p:nvSpPr>
          <p:cNvPr id="4" name="TextBox 3">
            <a:extLst>
              <a:ext uri="{FF2B5EF4-FFF2-40B4-BE49-F238E27FC236}">
                <a16:creationId xmlns:a16="http://schemas.microsoft.com/office/drawing/2014/main" id="{BE1223FA-9FCE-49C2-9A2E-906C82C25601}"/>
              </a:ext>
            </a:extLst>
          </p:cNvPr>
          <p:cNvSpPr txBox="1"/>
          <p:nvPr/>
        </p:nvSpPr>
        <p:spPr>
          <a:xfrm>
            <a:off x="473529" y="424543"/>
            <a:ext cx="8262257" cy="523220"/>
          </a:xfrm>
          <a:prstGeom prst="rect">
            <a:avLst/>
          </a:prstGeom>
          <a:noFill/>
        </p:spPr>
        <p:txBody>
          <a:bodyPr wrap="square" rtlCol="0">
            <a:spAutoFit/>
          </a:bodyPr>
          <a:lstStyle/>
          <a:p>
            <a:r>
              <a:rPr lang="en-US" sz="2800" dirty="0">
                <a:solidFill>
                  <a:schemeClr val="bg1"/>
                </a:solidFill>
              </a:rPr>
              <a:t>Applications of ABMs</a:t>
            </a:r>
          </a:p>
        </p:txBody>
      </p:sp>
      <p:pic>
        <p:nvPicPr>
          <p:cNvPr id="5" name="Picture 4">
            <a:extLst>
              <a:ext uri="{FF2B5EF4-FFF2-40B4-BE49-F238E27FC236}">
                <a16:creationId xmlns:a16="http://schemas.microsoft.com/office/drawing/2014/main" id="{51BEC141-22FD-40AB-B594-29C53E66B3D1}"/>
              </a:ext>
            </a:extLst>
          </p:cNvPr>
          <p:cNvPicPr>
            <a:picLocks noChangeAspect="1"/>
          </p:cNvPicPr>
          <p:nvPr/>
        </p:nvPicPr>
        <p:blipFill>
          <a:blip r:embed="rId3"/>
          <a:stretch>
            <a:fillRect/>
          </a:stretch>
        </p:blipFill>
        <p:spPr>
          <a:xfrm>
            <a:off x="492560" y="1967758"/>
            <a:ext cx="3232173" cy="2857170"/>
          </a:xfrm>
          <a:prstGeom prst="rect">
            <a:avLst/>
          </a:prstGeom>
        </p:spPr>
      </p:pic>
      <p:pic>
        <p:nvPicPr>
          <p:cNvPr id="6" name="Picture 5">
            <a:extLst>
              <a:ext uri="{FF2B5EF4-FFF2-40B4-BE49-F238E27FC236}">
                <a16:creationId xmlns:a16="http://schemas.microsoft.com/office/drawing/2014/main" id="{31924C23-9DC1-4F79-907A-4284F468E9B6}"/>
              </a:ext>
            </a:extLst>
          </p:cNvPr>
          <p:cNvPicPr>
            <a:picLocks noChangeAspect="1"/>
          </p:cNvPicPr>
          <p:nvPr/>
        </p:nvPicPr>
        <p:blipFill>
          <a:blip r:embed="rId4"/>
          <a:stretch>
            <a:fillRect/>
          </a:stretch>
        </p:blipFill>
        <p:spPr>
          <a:xfrm>
            <a:off x="3724733" y="1243941"/>
            <a:ext cx="7965661" cy="3422745"/>
          </a:xfrm>
          <a:prstGeom prst="rect">
            <a:avLst/>
          </a:prstGeom>
        </p:spPr>
      </p:pic>
      <p:pic>
        <p:nvPicPr>
          <p:cNvPr id="7" name="Graphic 6">
            <a:extLst>
              <a:ext uri="{FF2B5EF4-FFF2-40B4-BE49-F238E27FC236}">
                <a16:creationId xmlns:a16="http://schemas.microsoft.com/office/drawing/2014/main" id="{4D083F5F-2ABC-4FFF-8DA8-7CAF020A9F7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439603" y="5121176"/>
            <a:ext cx="1285130" cy="928149"/>
          </a:xfrm>
          <a:prstGeom prst="rect">
            <a:avLst/>
          </a:prstGeom>
        </p:spPr>
      </p:pic>
      <p:pic>
        <p:nvPicPr>
          <p:cNvPr id="8" name="Graphic 7">
            <a:extLst>
              <a:ext uri="{FF2B5EF4-FFF2-40B4-BE49-F238E27FC236}">
                <a16:creationId xmlns:a16="http://schemas.microsoft.com/office/drawing/2014/main" id="{11F232C5-067F-44A2-9825-C53D169AF4D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797263" y="5324404"/>
            <a:ext cx="1285130" cy="928149"/>
          </a:xfrm>
          <a:prstGeom prst="rect">
            <a:avLst/>
          </a:prstGeom>
        </p:spPr>
      </p:pic>
      <p:pic>
        <p:nvPicPr>
          <p:cNvPr id="9" name="Graphic 8">
            <a:extLst>
              <a:ext uri="{FF2B5EF4-FFF2-40B4-BE49-F238E27FC236}">
                <a16:creationId xmlns:a16="http://schemas.microsoft.com/office/drawing/2014/main" id="{6D1F85A2-65E9-4D94-93BC-32EFCCF8ABF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955883" y="5027469"/>
            <a:ext cx="1285130" cy="928149"/>
          </a:xfrm>
          <a:prstGeom prst="rect">
            <a:avLst/>
          </a:prstGeom>
        </p:spPr>
      </p:pic>
      <p:pic>
        <p:nvPicPr>
          <p:cNvPr id="10" name="Graphic 9">
            <a:extLst>
              <a:ext uri="{FF2B5EF4-FFF2-40B4-BE49-F238E27FC236}">
                <a16:creationId xmlns:a16="http://schemas.microsoft.com/office/drawing/2014/main" id="{98FCC1DA-13A8-4D80-98B7-15279D67587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008064" y="5338623"/>
            <a:ext cx="1285130" cy="928149"/>
          </a:xfrm>
          <a:prstGeom prst="rect">
            <a:avLst/>
          </a:prstGeom>
        </p:spPr>
      </p:pic>
    </p:spTree>
    <p:extLst>
      <p:ext uri="{BB962C8B-B14F-4D97-AF65-F5344CB8AC3E}">
        <p14:creationId xmlns:p14="http://schemas.microsoft.com/office/powerpoint/2010/main" val="55814525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237506"/>
            <a:ext cx="12100956" cy="819398"/>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146957" y="130629"/>
            <a:ext cx="11870872" cy="6531428"/>
          </a:xfrm>
          <a:prstGeom prst="rect">
            <a:avLst/>
          </a:pr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endParaRPr>
          </a:p>
        </p:txBody>
      </p:sp>
      <p:sp>
        <p:nvSpPr>
          <p:cNvPr id="3" name="TextBox 2"/>
          <p:cNvSpPr txBox="1"/>
          <p:nvPr/>
        </p:nvSpPr>
        <p:spPr>
          <a:xfrm>
            <a:off x="473529" y="424543"/>
            <a:ext cx="8262257" cy="523220"/>
          </a:xfrm>
          <a:prstGeom prst="rect">
            <a:avLst/>
          </a:prstGeom>
          <a:noFill/>
        </p:spPr>
        <p:txBody>
          <a:bodyPr wrap="square" rtlCol="0">
            <a:spAutoFit/>
          </a:bodyPr>
          <a:lstStyle/>
          <a:p>
            <a:r>
              <a:rPr lang="en-US" sz="2800" dirty="0">
                <a:solidFill>
                  <a:schemeClr val="bg1"/>
                </a:solidFill>
              </a:rPr>
              <a:t>About EMOD</a:t>
            </a:r>
          </a:p>
        </p:txBody>
      </p:sp>
    </p:spTree>
    <p:extLst>
      <p:ext uri="{BB962C8B-B14F-4D97-AF65-F5344CB8AC3E}">
        <p14:creationId xmlns:p14="http://schemas.microsoft.com/office/powerpoint/2010/main" val="103188512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237506"/>
            <a:ext cx="12100956" cy="819398"/>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146957" y="130629"/>
            <a:ext cx="11870872" cy="6531428"/>
          </a:xfrm>
          <a:prstGeom prst="rect">
            <a:avLst/>
          </a:pr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endParaRPr>
          </a:p>
        </p:txBody>
      </p:sp>
      <p:sp>
        <p:nvSpPr>
          <p:cNvPr id="3" name="TextBox 2"/>
          <p:cNvSpPr txBox="1"/>
          <p:nvPr/>
        </p:nvSpPr>
        <p:spPr>
          <a:xfrm>
            <a:off x="473528" y="424543"/>
            <a:ext cx="11185071" cy="523220"/>
          </a:xfrm>
          <a:prstGeom prst="rect">
            <a:avLst/>
          </a:prstGeom>
          <a:noFill/>
        </p:spPr>
        <p:txBody>
          <a:bodyPr wrap="square" rtlCol="0">
            <a:spAutoFit/>
          </a:bodyPr>
          <a:lstStyle/>
          <a:p>
            <a:r>
              <a:rPr lang="en-US" sz="2800" dirty="0">
                <a:solidFill>
                  <a:schemeClr val="bg1"/>
                </a:solidFill>
              </a:rPr>
              <a:t>About EMOD</a:t>
            </a:r>
          </a:p>
        </p:txBody>
      </p:sp>
      <p:sp>
        <p:nvSpPr>
          <p:cNvPr id="5" name="TextBox 4"/>
          <p:cNvSpPr txBox="1"/>
          <p:nvPr/>
        </p:nvSpPr>
        <p:spPr>
          <a:xfrm>
            <a:off x="473527" y="1458823"/>
            <a:ext cx="5712783" cy="3277820"/>
          </a:xfrm>
          <a:prstGeom prst="rect">
            <a:avLst/>
          </a:prstGeom>
          <a:noFill/>
        </p:spPr>
        <p:txBody>
          <a:bodyPr wrap="square" rtlCol="0">
            <a:spAutoFit/>
          </a:bodyPr>
          <a:lstStyle/>
          <a:p>
            <a:pPr marL="342900" indent="-342900">
              <a:spcBef>
                <a:spcPts val="1200"/>
              </a:spcBef>
              <a:spcAft>
                <a:spcPts val="600"/>
              </a:spcAft>
              <a:buClr>
                <a:srgbClr val="0070C0"/>
              </a:buClr>
              <a:buFont typeface="Arial" panose="020B0604020202020204" pitchFamily="34" charset="0"/>
              <a:buChar char="•"/>
            </a:pPr>
            <a:r>
              <a:rPr lang="en-US" sz="2400" dirty="0"/>
              <a:t>Free, open-source software </a:t>
            </a:r>
            <a:r>
              <a:rPr lang="en-US" sz="2400" i="1" dirty="0"/>
              <a:t>(freely use without listing IDM as a co-author)</a:t>
            </a:r>
          </a:p>
          <a:p>
            <a:pPr marL="342900" indent="-342900">
              <a:spcBef>
                <a:spcPts val="1200"/>
              </a:spcBef>
              <a:spcAft>
                <a:spcPts val="600"/>
              </a:spcAft>
              <a:buClr>
                <a:srgbClr val="0070C0"/>
              </a:buClr>
              <a:buFont typeface="Arial" panose="020B0604020202020204" pitchFamily="34" charset="0"/>
              <a:buChar char="•"/>
            </a:pPr>
            <a:r>
              <a:rPr lang="en-US" sz="2400" dirty="0"/>
              <a:t>Available on GitHub </a:t>
            </a:r>
            <a:r>
              <a:rPr lang="en-US" dirty="0">
                <a:hlinkClick r:id="rId3"/>
              </a:rPr>
              <a:t>https://github.com/InstituteforDiseaseModeling/EMOD</a:t>
            </a:r>
            <a:r>
              <a:rPr lang="en-US" dirty="0"/>
              <a:t> </a:t>
            </a:r>
          </a:p>
          <a:p>
            <a:pPr marL="342900" indent="-342900">
              <a:spcBef>
                <a:spcPts val="1200"/>
              </a:spcBef>
              <a:spcAft>
                <a:spcPts val="600"/>
              </a:spcAft>
              <a:buClr>
                <a:srgbClr val="0070C0"/>
              </a:buClr>
              <a:buFont typeface="Arial" panose="020B0604020202020204" pitchFamily="34" charset="0"/>
              <a:buChar char="•"/>
            </a:pPr>
            <a:r>
              <a:rPr lang="en-US" sz="2400" dirty="0"/>
              <a:t>Stochastic, agent-based model</a:t>
            </a:r>
          </a:p>
          <a:p>
            <a:pPr marL="342900" indent="-342900">
              <a:spcBef>
                <a:spcPts val="1200"/>
              </a:spcBef>
              <a:spcAft>
                <a:spcPts val="600"/>
              </a:spcAft>
              <a:buClr>
                <a:srgbClr val="0070C0"/>
              </a:buClr>
              <a:buFont typeface="Arial" panose="020B0604020202020204" pitchFamily="34" charset="0"/>
              <a:buChar char="•"/>
            </a:pPr>
            <a:r>
              <a:rPr lang="en-US" sz="2400" dirty="0"/>
              <a:t>Rigorously tested for quality and scientific accuracy</a:t>
            </a:r>
          </a:p>
        </p:txBody>
      </p:sp>
      <p:pic>
        <p:nvPicPr>
          <p:cNvPr id="4" name="Picture 3">
            <a:extLst>
              <a:ext uri="{FF2B5EF4-FFF2-40B4-BE49-F238E27FC236}">
                <a16:creationId xmlns:a16="http://schemas.microsoft.com/office/drawing/2014/main" id="{F1D9B0F2-87E8-4634-815C-E8B36210EE69}"/>
              </a:ext>
            </a:extLst>
          </p:cNvPr>
          <p:cNvPicPr>
            <a:picLocks noChangeAspect="1"/>
          </p:cNvPicPr>
          <p:nvPr/>
        </p:nvPicPr>
        <p:blipFill>
          <a:blip r:embed="rId4"/>
          <a:stretch>
            <a:fillRect/>
          </a:stretch>
        </p:blipFill>
        <p:spPr>
          <a:xfrm>
            <a:off x="6527799" y="1458823"/>
            <a:ext cx="4751917" cy="4751917"/>
          </a:xfrm>
          <a:prstGeom prst="rect">
            <a:avLst/>
          </a:prstGeom>
          <a:ln>
            <a:solidFill>
              <a:schemeClr val="tx1"/>
            </a:solidFill>
          </a:ln>
        </p:spPr>
      </p:pic>
    </p:spTree>
    <p:extLst>
      <p:ext uri="{BB962C8B-B14F-4D97-AF65-F5344CB8AC3E}">
        <p14:creationId xmlns:p14="http://schemas.microsoft.com/office/powerpoint/2010/main" val="4387846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237506"/>
            <a:ext cx="12100956" cy="819398"/>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146957" y="130629"/>
            <a:ext cx="11870872" cy="6531428"/>
          </a:xfrm>
          <a:prstGeom prst="rect">
            <a:avLst/>
          </a:pr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endParaRPr>
          </a:p>
        </p:txBody>
      </p:sp>
      <p:sp>
        <p:nvSpPr>
          <p:cNvPr id="3" name="TextBox 2"/>
          <p:cNvSpPr txBox="1"/>
          <p:nvPr/>
        </p:nvSpPr>
        <p:spPr>
          <a:xfrm>
            <a:off x="473529" y="424543"/>
            <a:ext cx="8262257" cy="523220"/>
          </a:xfrm>
          <a:prstGeom prst="rect">
            <a:avLst/>
          </a:prstGeom>
          <a:noFill/>
        </p:spPr>
        <p:txBody>
          <a:bodyPr wrap="square" rtlCol="0">
            <a:spAutoFit/>
          </a:bodyPr>
          <a:lstStyle/>
          <a:p>
            <a:r>
              <a:rPr lang="en-US" sz="2800" dirty="0">
                <a:solidFill>
                  <a:schemeClr val="bg1"/>
                </a:solidFill>
              </a:rPr>
              <a:t>Overview</a:t>
            </a:r>
          </a:p>
        </p:txBody>
      </p:sp>
      <p:sp>
        <p:nvSpPr>
          <p:cNvPr id="6" name="TextBox 5"/>
          <p:cNvSpPr txBox="1"/>
          <p:nvPr/>
        </p:nvSpPr>
        <p:spPr>
          <a:xfrm>
            <a:off x="473529" y="1396860"/>
            <a:ext cx="4933358" cy="4529445"/>
          </a:xfrm>
          <a:prstGeom prst="rect">
            <a:avLst/>
          </a:prstGeom>
          <a:noFill/>
        </p:spPr>
        <p:txBody>
          <a:bodyPr wrap="square" rtlCol="0" anchor="t">
            <a:spAutoFit/>
          </a:bodyPr>
          <a:lstStyle/>
          <a:p>
            <a:pPr>
              <a:lnSpc>
                <a:spcPts val="2600"/>
              </a:lnSpc>
              <a:spcBef>
                <a:spcPts val="600"/>
              </a:spcBef>
              <a:spcAft>
                <a:spcPts val="600"/>
              </a:spcAft>
              <a:buClr>
                <a:srgbClr val="0070C0"/>
              </a:buClr>
            </a:pPr>
            <a:r>
              <a:rPr lang="en-US" sz="2400" b="1" dirty="0">
                <a:solidFill>
                  <a:schemeClr val="accent2"/>
                </a:solidFill>
              </a:rPr>
              <a:t>(Already done, pre-workshop)</a:t>
            </a:r>
          </a:p>
          <a:p>
            <a:pPr marL="285750" indent="-285750">
              <a:lnSpc>
                <a:spcPts val="2600"/>
              </a:lnSpc>
              <a:spcAft>
                <a:spcPts val="600"/>
              </a:spcAft>
              <a:buClr>
                <a:srgbClr val="0070C0"/>
              </a:buClr>
              <a:buFont typeface="Calibri" panose="020F0502020204030204" pitchFamily="34" charset="0"/>
              <a:buChar char="•"/>
            </a:pPr>
            <a:r>
              <a:rPr lang="en-US" sz="2400" dirty="0"/>
              <a:t>Tech troubleshooting &amp; making sure you can boot from the thumb drive</a:t>
            </a:r>
            <a:endParaRPr lang="en-US" sz="2400" dirty="0">
              <a:cs typeface="Calibri"/>
            </a:endParaRPr>
          </a:p>
          <a:p>
            <a:pPr>
              <a:lnSpc>
                <a:spcPts val="2600"/>
              </a:lnSpc>
              <a:spcBef>
                <a:spcPts val="600"/>
              </a:spcBef>
              <a:spcAft>
                <a:spcPts val="600"/>
              </a:spcAft>
              <a:buClr>
                <a:srgbClr val="0070C0"/>
              </a:buClr>
            </a:pPr>
            <a:r>
              <a:rPr lang="en-US" sz="2400" b="1" dirty="0">
                <a:solidFill>
                  <a:schemeClr val="accent2"/>
                </a:solidFill>
              </a:rPr>
              <a:t>Part 1: Compartmental models</a:t>
            </a:r>
          </a:p>
          <a:p>
            <a:pPr marL="285750" indent="-285750">
              <a:lnSpc>
                <a:spcPts val="2600"/>
              </a:lnSpc>
              <a:spcAft>
                <a:spcPts val="600"/>
              </a:spcAft>
              <a:buClr>
                <a:srgbClr val="0070C0"/>
              </a:buClr>
              <a:buFont typeface="Calibri" panose="020F0502020204030204" pitchFamily="34" charset="0"/>
              <a:buChar char="•"/>
            </a:pPr>
            <a:r>
              <a:rPr lang="en-US" sz="2400" dirty="0">
                <a:cs typeface="Calibri"/>
              </a:rPr>
              <a:t>Background &amp; functionality</a:t>
            </a:r>
          </a:p>
          <a:p>
            <a:pPr marL="285750" indent="-285750">
              <a:lnSpc>
                <a:spcPts val="2600"/>
              </a:lnSpc>
              <a:spcAft>
                <a:spcPts val="600"/>
              </a:spcAft>
              <a:buClr>
                <a:srgbClr val="0070C0"/>
              </a:buClr>
              <a:buFont typeface="Calibri" panose="020F0502020204030204" pitchFamily="34" charset="0"/>
              <a:buChar char="•"/>
            </a:pPr>
            <a:r>
              <a:rPr lang="en-US" sz="2400" dirty="0">
                <a:cs typeface="Calibri"/>
              </a:rPr>
              <a:t>SIR model mathematics</a:t>
            </a:r>
          </a:p>
          <a:p>
            <a:pPr marL="285750" indent="-285750">
              <a:lnSpc>
                <a:spcPts val="2600"/>
              </a:lnSpc>
              <a:spcAft>
                <a:spcPts val="600"/>
              </a:spcAft>
              <a:buClr>
                <a:srgbClr val="0070C0"/>
              </a:buClr>
              <a:buFont typeface="Calibri" panose="020F0502020204030204" pitchFamily="34" charset="0"/>
              <a:buChar char="•"/>
            </a:pPr>
            <a:r>
              <a:rPr lang="en-US" sz="2400" dirty="0">
                <a:cs typeface="Calibri"/>
              </a:rPr>
              <a:t>Shiny app exercises</a:t>
            </a:r>
          </a:p>
          <a:p>
            <a:pPr marL="285750" indent="-285750">
              <a:lnSpc>
                <a:spcPts val="2600"/>
              </a:lnSpc>
              <a:spcAft>
                <a:spcPts val="600"/>
              </a:spcAft>
              <a:buClr>
                <a:srgbClr val="0070C0"/>
              </a:buClr>
              <a:buFont typeface="Calibri" panose="020F0502020204030204" pitchFamily="34" charset="0"/>
              <a:buChar char="•"/>
            </a:pPr>
            <a:r>
              <a:rPr lang="en-US" sz="2400" dirty="0">
                <a:cs typeface="Calibri"/>
              </a:rPr>
              <a:t>Extending SIR models</a:t>
            </a:r>
          </a:p>
          <a:p>
            <a:pPr marL="285750" indent="-285750">
              <a:lnSpc>
                <a:spcPts val="2600"/>
              </a:lnSpc>
              <a:spcAft>
                <a:spcPts val="600"/>
              </a:spcAft>
              <a:buClr>
                <a:srgbClr val="0070C0"/>
              </a:buClr>
              <a:buFont typeface="Calibri" panose="020F0502020204030204" pitchFamily="34" charset="0"/>
              <a:buChar char="•"/>
            </a:pPr>
            <a:r>
              <a:rPr lang="en-US" sz="2400" dirty="0">
                <a:cs typeface="Calibri"/>
              </a:rPr>
              <a:t>Shiny app exercises</a:t>
            </a:r>
          </a:p>
          <a:p>
            <a:pPr lvl="1">
              <a:lnSpc>
                <a:spcPts val="2600"/>
              </a:lnSpc>
              <a:spcAft>
                <a:spcPts val="600"/>
              </a:spcAft>
              <a:buClr>
                <a:srgbClr val="0070C0"/>
              </a:buClr>
            </a:pPr>
            <a:endParaRPr lang="en-US" sz="2400" dirty="0">
              <a:cs typeface="Calibri"/>
            </a:endParaRPr>
          </a:p>
          <a:p>
            <a:pPr marL="285750" indent="-285750">
              <a:lnSpc>
                <a:spcPts val="2600"/>
              </a:lnSpc>
              <a:spcAft>
                <a:spcPts val="600"/>
              </a:spcAft>
              <a:buClr>
                <a:srgbClr val="0070C0"/>
              </a:buClr>
              <a:buFont typeface="Calibri" panose="020F0502020204030204" pitchFamily="34" charset="0"/>
              <a:buChar char="•"/>
            </a:pPr>
            <a:endParaRPr lang="en-US" sz="2400" dirty="0">
              <a:cs typeface="Calibri"/>
            </a:endParaRPr>
          </a:p>
        </p:txBody>
      </p:sp>
      <p:sp>
        <p:nvSpPr>
          <p:cNvPr id="8" name="TextBox 7">
            <a:extLst>
              <a:ext uri="{FF2B5EF4-FFF2-40B4-BE49-F238E27FC236}">
                <a16:creationId xmlns:a16="http://schemas.microsoft.com/office/drawing/2014/main" id="{7266B421-5000-46E6-AC91-B747EE32621A}"/>
              </a:ext>
            </a:extLst>
          </p:cNvPr>
          <p:cNvSpPr txBox="1"/>
          <p:nvPr/>
        </p:nvSpPr>
        <p:spPr>
          <a:xfrm>
            <a:off x="5733459" y="1396860"/>
            <a:ext cx="5747334" cy="2887970"/>
          </a:xfrm>
          <a:prstGeom prst="rect">
            <a:avLst/>
          </a:prstGeom>
          <a:noFill/>
        </p:spPr>
        <p:txBody>
          <a:bodyPr wrap="square" rtlCol="0" anchor="t">
            <a:spAutoFit/>
          </a:bodyPr>
          <a:lstStyle/>
          <a:p>
            <a:pPr>
              <a:lnSpc>
                <a:spcPts val="2600"/>
              </a:lnSpc>
              <a:spcBef>
                <a:spcPts val="600"/>
              </a:spcBef>
              <a:spcAft>
                <a:spcPts val="600"/>
              </a:spcAft>
              <a:buClr>
                <a:srgbClr val="0070C0"/>
              </a:buClr>
            </a:pPr>
            <a:r>
              <a:rPr lang="en-US" sz="2400" b="1" dirty="0">
                <a:solidFill>
                  <a:schemeClr val="accent2"/>
                </a:solidFill>
                <a:cs typeface="Calibri"/>
              </a:rPr>
              <a:t>Part 2: Adding complexity/heterogeneity</a:t>
            </a:r>
            <a:endParaRPr lang="en-US" sz="2400" b="1" dirty="0">
              <a:solidFill>
                <a:schemeClr val="accent2"/>
              </a:solidFill>
            </a:endParaRPr>
          </a:p>
          <a:p>
            <a:pPr marL="285750" indent="-285750">
              <a:lnSpc>
                <a:spcPts val="2600"/>
              </a:lnSpc>
              <a:spcAft>
                <a:spcPts val="600"/>
              </a:spcAft>
              <a:buClr>
                <a:srgbClr val="0070C0"/>
              </a:buClr>
              <a:buFont typeface="Calibri" panose="020F0502020204030204" pitchFamily="34" charset="0"/>
              <a:buChar char="•"/>
            </a:pPr>
            <a:r>
              <a:rPr lang="en-US" sz="2400" dirty="0"/>
              <a:t>Introducing individuals to models</a:t>
            </a:r>
          </a:p>
          <a:p>
            <a:pPr marL="285750" indent="-285750">
              <a:lnSpc>
                <a:spcPts val="2600"/>
              </a:lnSpc>
              <a:spcAft>
                <a:spcPts val="600"/>
              </a:spcAft>
              <a:buClr>
                <a:srgbClr val="0070C0"/>
              </a:buClr>
              <a:buFont typeface="Calibri" panose="020F0502020204030204" pitchFamily="34" charset="0"/>
              <a:buChar char="•"/>
            </a:pPr>
            <a:r>
              <a:rPr lang="en-US" sz="2400" dirty="0"/>
              <a:t>Adding heterogeneity to models</a:t>
            </a:r>
          </a:p>
          <a:p>
            <a:pPr marL="285750" indent="-285750">
              <a:lnSpc>
                <a:spcPts val="2600"/>
              </a:lnSpc>
              <a:spcAft>
                <a:spcPts val="600"/>
              </a:spcAft>
              <a:buClr>
                <a:srgbClr val="0070C0"/>
              </a:buClr>
              <a:buFont typeface="Calibri" panose="020F0502020204030204" pitchFamily="34" charset="0"/>
              <a:buChar char="•"/>
            </a:pPr>
            <a:r>
              <a:rPr lang="en-US" sz="2400" dirty="0"/>
              <a:t>Moving to agent-based models</a:t>
            </a:r>
          </a:p>
          <a:p>
            <a:pPr marL="285750" indent="-285750">
              <a:lnSpc>
                <a:spcPts val="2600"/>
              </a:lnSpc>
              <a:spcAft>
                <a:spcPts val="600"/>
              </a:spcAft>
              <a:buClr>
                <a:srgbClr val="0070C0"/>
              </a:buClr>
              <a:buFont typeface="Calibri" panose="020F0502020204030204" pitchFamily="34" charset="0"/>
              <a:buChar char="•"/>
            </a:pPr>
            <a:r>
              <a:rPr lang="en-US" sz="2400" dirty="0"/>
              <a:t>ABM Shiny app exercises</a:t>
            </a:r>
          </a:p>
          <a:p>
            <a:pPr marL="285750" indent="-285750">
              <a:lnSpc>
                <a:spcPts val="2600"/>
              </a:lnSpc>
              <a:spcAft>
                <a:spcPts val="600"/>
              </a:spcAft>
              <a:buClr>
                <a:srgbClr val="0070C0"/>
              </a:buClr>
              <a:buFont typeface="Calibri" panose="020F0502020204030204" pitchFamily="34" charset="0"/>
              <a:buChar char="•"/>
            </a:pPr>
            <a:r>
              <a:rPr lang="en-US" sz="2400" dirty="0"/>
              <a:t>Introduction to EMOD</a:t>
            </a:r>
          </a:p>
          <a:p>
            <a:pPr marL="285750" indent="-285750">
              <a:lnSpc>
                <a:spcPts val="2600"/>
              </a:lnSpc>
              <a:spcAft>
                <a:spcPts val="600"/>
              </a:spcAft>
              <a:buClr>
                <a:srgbClr val="0070C0"/>
              </a:buClr>
              <a:buFont typeface="Calibri" panose="020F0502020204030204" pitchFamily="34" charset="0"/>
              <a:buChar char="•"/>
            </a:pPr>
            <a:r>
              <a:rPr lang="en-US" sz="2400" dirty="0"/>
              <a:t>EMOD QuickStart exercises</a:t>
            </a:r>
            <a:endParaRPr lang="en-US" sz="2400" dirty="0">
              <a:cs typeface="Calibri"/>
            </a:endParaRPr>
          </a:p>
        </p:txBody>
      </p:sp>
      <p:sp>
        <p:nvSpPr>
          <p:cNvPr id="9" name="TextBox 8">
            <a:extLst>
              <a:ext uri="{FF2B5EF4-FFF2-40B4-BE49-F238E27FC236}">
                <a16:creationId xmlns:a16="http://schemas.microsoft.com/office/drawing/2014/main" id="{236D419E-93CF-45C9-AA73-F9F056D86DBB}"/>
              </a:ext>
            </a:extLst>
          </p:cNvPr>
          <p:cNvSpPr txBox="1"/>
          <p:nvPr/>
        </p:nvSpPr>
        <p:spPr>
          <a:xfrm>
            <a:off x="1439187" y="5670566"/>
            <a:ext cx="9708542" cy="830997"/>
          </a:xfrm>
          <a:prstGeom prst="rect">
            <a:avLst/>
          </a:prstGeom>
          <a:noFill/>
        </p:spPr>
        <p:txBody>
          <a:bodyPr wrap="square" rtlCol="0">
            <a:spAutoFit/>
          </a:bodyPr>
          <a:lstStyle/>
          <a:p>
            <a:r>
              <a:rPr lang="en-US" sz="2400" b="1" i="1" dirty="0">
                <a:solidFill>
                  <a:schemeClr val="accent1"/>
                </a:solidFill>
              </a:rPr>
              <a:t>Please join us this evening for an IDM-hosted dinner at </a:t>
            </a:r>
            <a:r>
              <a:rPr lang="en-US" sz="2400" b="1" i="1" u="sng" dirty="0">
                <a:solidFill>
                  <a:schemeClr val="accent2"/>
                </a:solidFill>
              </a:rPr>
              <a:t>Rosa </a:t>
            </a:r>
            <a:r>
              <a:rPr lang="en-US" sz="2400" b="1" i="1" u="sng" dirty="0" err="1">
                <a:solidFill>
                  <a:schemeClr val="accent2"/>
                </a:solidFill>
              </a:rPr>
              <a:t>Mexicano</a:t>
            </a:r>
            <a:r>
              <a:rPr lang="en-US" sz="2400" b="1" i="1" dirty="0">
                <a:solidFill>
                  <a:schemeClr val="accent1"/>
                </a:solidFill>
              </a:rPr>
              <a:t>, following the conclusion of the advanced session at </a:t>
            </a:r>
            <a:r>
              <a:rPr lang="en-US" sz="2400" b="1" i="1" u="sng" dirty="0">
                <a:solidFill>
                  <a:schemeClr val="accent2"/>
                </a:solidFill>
              </a:rPr>
              <a:t>6:00 pm</a:t>
            </a:r>
            <a:r>
              <a:rPr lang="en-US" sz="2400" b="1" i="1" dirty="0">
                <a:solidFill>
                  <a:schemeClr val="accent1"/>
                </a:solidFill>
              </a:rPr>
              <a:t>!</a:t>
            </a:r>
          </a:p>
        </p:txBody>
      </p:sp>
    </p:spTree>
    <p:extLst>
      <p:ext uri="{BB962C8B-B14F-4D97-AF65-F5344CB8AC3E}">
        <p14:creationId xmlns:p14="http://schemas.microsoft.com/office/powerpoint/2010/main" val="728671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237506"/>
            <a:ext cx="12100956" cy="819398"/>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146957" y="130629"/>
            <a:ext cx="11870872" cy="6531428"/>
          </a:xfrm>
          <a:prstGeom prst="rect">
            <a:avLst/>
          </a:pr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endParaRPr>
          </a:p>
        </p:txBody>
      </p:sp>
      <p:sp>
        <p:nvSpPr>
          <p:cNvPr id="3" name="TextBox 2"/>
          <p:cNvSpPr txBox="1"/>
          <p:nvPr/>
        </p:nvSpPr>
        <p:spPr>
          <a:xfrm>
            <a:off x="473528" y="424543"/>
            <a:ext cx="11185071" cy="523220"/>
          </a:xfrm>
          <a:prstGeom prst="rect">
            <a:avLst/>
          </a:prstGeom>
          <a:noFill/>
        </p:spPr>
        <p:txBody>
          <a:bodyPr wrap="square" rtlCol="0">
            <a:spAutoFit/>
          </a:bodyPr>
          <a:lstStyle/>
          <a:p>
            <a:r>
              <a:rPr lang="en-US" sz="2800" dirty="0">
                <a:solidFill>
                  <a:schemeClr val="bg1"/>
                </a:solidFill>
              </a:rPr>
              <a:t>About EMOD</a:t>
            </a:r>
          </a:p>
        </p:txBody>
      </p:sp>
      <p:sp>
        <p:nvSpPr>
          <p:cNvPr id="5" name="TextBox 4"/>
          <p:cNvSpPr txBox="1"/>
          <p:nvPr/>
        </p:nvSpPr>
        <p:spPr>
          <a:xfrm>
            <a:off x="473528" y="1447477"/>
            <a:ext cx="5765907" cy="4985980"/>
          </a:xfrm>
          <a:prstGeom prst="rect">
            <a:avLst/>
          </a:prstGeom>
          <a:noFill/>
        </p:spPr>
        <p:txBody>
          <a:bodyPr wrap="square" rtlCol="0">
            <a:spAutoFit/>
          </a:bodyPr>
          <a:lstStyle/>
          <a:p>
            <a:pPr marL="342900" indent="-342900">
              <a:spcAft>
                <a:spcPts val="600"/>
              </a:spcAft>
              <a:buClr>
                <a:srgbClr val="0070C0"/>
              </a:buClr>
              <a:buFont typeface="Arial" panose="020B0604020202020204" pitchFamily="34" charset="0"/>
              <a:buChar char="•"/>
            </a:pPr>
            <a:r>
              <a:rPr lang="en-US" sz="2400" dirty="0"/>
              <a:t>Examine the effects of interventions to create actionable plans:</a:t>
            </a:r>
          </a:p>
          <a:p>
            <a:pPr marL="914400" lvl="1" indent="-457200">
              <a:spcAft>
                <a:spcPts val="600"/>
              </a:spcAft>
              <a:buClr>
                <a:schemeClr val="accent2"/>
              </a:buClr>
              <a:buFont typeface="Courier New" panose="02070309020205020404" pitchFamily="49" charset="0"/>
              <a:buChar char="o"/>
            </a:pPr>
            <a:r>
              <a:rPr lang="en-US" sz="2400" dirty="0"/>
              <a:t>Conditions necessary for eradication</a:t>
            </a:r>
          </a:p>
          <a:p>
            <a:pPr marL="914400" lvl="1" indent="-457200">
              <a:spcAft>
                <a:spcPts val="600"/>
              </a:spcAft>
              <a:buClr>
                <a:schemeClr val="accent2"/>
              </a:buClr>
              <a:buFont typeface="Courier New" panose="02070309020205020404" pitchFamily="49" charset="0"/>
              <a:buChar char="o"/>
            </a:pPr>
            <a:r>
              <a:rPr lang="en-US" sz="2400" dirty="0"/>
              <a:t>Predicted outcomes of particular strategies</a:t>
            </a:r>
          </a:p>
          <a:p>
            <a:pPr marL="914400" lvl="1" indent="-457200">
              <a:spcAft>
                <a:spcPts val="600"/>
              </a:spcAft>
              <a:buClr>
                <a:schemeClr val="accent2"/>
              </a:buClr>
              <a:buFont typeface="Courier New" panose="02070309020205020404" pitchFamily="49" charset="0"/>
              <a:buChar char="o"/>
            </a:pPr>
            <a:r>
              <a:rPr lang="en-US" sz="2400" dirty="0"/>
              <a:t>Include complex cascade of care systems</a:t>
            </a:r>
          </a:p>
          <a:p>
            <a:pPr marL="457200" indent="-457200">
              <a:spcAft>
                <a:spcPts val="600"/>
              </a:spcAft>
              <a:buClr>
                <a:schemeClr val="accent1"/>
              </a:buClr>
              <a:buFont typeface="Arial" panose="020B0604020202020204" pitchFamily="34" charset="0"/>
              <a:buChar char="•"/>
            </a:pPr>
            <a:r>
              <a:rPr lang="en-US" sz="2400" dirty="0"/>
              <a:t>Flexible framework:</a:t>
            </a:r>
          </a:p>
          <a:p>
            <a:pPr marL="914400" lvl="1" indent="-457200">
              <a:spcAft>
                <a:spcPts val="600"/>
              </a:spcAft>
              <a:buClr>
                <a:schemeClr val="accent2"/>
              </a:buClr>
              <a:buFont typeface="Courier New" panose="02070309020205020404" pitchFamily="49" charset="0"/>
              <a:buChar char="o"/>
            </a:pPr>
            <a:r>
              <a:rPr lang="en-US" sz="2400" dirty="0"/>
              <a:t>Test theoretical conditions, create simulated data</a:t>
            </a:r>
          </a:p>
          <a:p>
            <a:pPr marL="914400" lvl="1" indent="-457200">
              <a:spcAft>
                <a:spcPts val="600"/>
              </a:spcAft>
              <a:buClr>
                <a:schemeClr val="accent2"/>
              </a:buClr>
              <a:buFont typeface="Courier New" panose="02070309020205020404" pitchFamily="49" charset="0"/>
              <a:buChar char="o"/>
            </a:pPr>
            <a:r>
              <a:rPr lang="en-US" sz="2400" dirty="0"/>
              <a:t>Simulate realistic strategies in actual locations</a:t>
            </a:r>
          </a:p>
        </p:txBody>
      </p:sp>
      <p:pic>
        <p:nvPicPr>
          <p:cNvPr id="6" name="Picture 5">
            <a:extLst>
              <a:ext uri="{FF2B5EF4-FFF2-40B4-BE49-F238E27FC236}">
                <a16:creationId xmlns:a16="http://schemas.microsoft.com/office/drawing/2014/main" id="{6DDB49AB-4F02-45F5-88D7-13974DC80E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42578" y="1134800"/>
            <a:ext cx="3618636" cy="3123518"/>
          </a:xfrm>
          <a:prstGeom prst="rect">
            <a:avLst/>
          </a:prstGeom>
        </p:spPr>
      </p:pic>
      <p:pic>
        <p:nvPicPr>
          <p:cNvPr id="9" name="Picture 8">
            <a:extLst>
              <a:ext uri="{FF2B5EF4-FFF2-40B4-BE49-F238E27FC236}">
                <a16:creationId xmlns:a16="http://schemas.microsoft.com/office/drawing/2014/main" id="{78CAA192-AA2C-4C18-91A7-F5526D31D9A2}"/>
              </a:ext>
            </a:extLst>
          </p:cNvPr>
          <p:cNvPicPr>
            <a:picLocks noChangeAspect="1"/>
          </p:cNvPicPr>
          <p:nvPr/>
        </p:nvPicPr>
        <p:blipFill rotWithShape="1">
          <a:blip r:embed="rId4"/>
          <a:srcRect l="1429" t="2521" r="5217" b="4051"/>
          <a:stretch/>
        </p:blipFill>
        <p:spPr>
          <a:xfrm>
            <a:off x="7874855" y="4388302"/>
            <a:ext cx="3229697" cy="2143770"/>
          </a:xfrm>
          <a:prstGeom prst="rect">
            <a:avLst/>
          </a:prstGeom>
        </p:spPr>
      </p:pic>
    </p:spTree>
    <p:extLst>
      <p:ext uri="{BB962C8B-B14F-4D97-AF65-F5344CB8AC3E}">
        <p14:creationId xmlns:p14="http://schemas.microsoft.com/office/powerpoint/2010/main" val="219886159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237506"/>
            <a:ext cx="12100956" cy="819398"/>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p>
        </p:txBody>
      </p:sp>
      <p:sp>
        <p:nvSpPr>
          <p:cNvPr id="9" name="Rectangle 8">
            <a:extLst>
              <a:ext uri="{FF2B5EF4-FFF2-40B4-BE49-F238E27FC236}">
                <a16:creationId xmlns:a16="http://schemas.microsoft.com/office/drawing/2014/main" id="{B5F72E8F-255F-4CF7-ACF8-4CAEF496541E}"/>
              </a:ext>
            </a:extLst>
          </p:cNvPr>
          <p:cNvSpPr/>
          <p:nvPr/>
        </p:nvSpPr>
        <p:spPr>
          <a:xfrm>
            <a:off x="146957" y="130628"/>
            <a:ext cx="11870872" cy="6531428"/>
          </a:xfrm>
          <a:prstGeom prst="rect">
            <a:avLst/>
          </a:pr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endParaRPr>
          </a:p>
        </p:txBody>
      </p:sp>
      <p:sp>
        <p:nvSpPr>
          <p:cNvPr id="5" name="TextBox 4">
            <a:extLst>
              <a:ext uri="{FF2B5EF4-FFF2-40B4-BE49-F238E27FC236}">
                <a16:creationId xmlns:a16="http://schemas.microsoft.com/office/drawing/2014/main" id="{40F09DB9-D10A-4D2D-8928-1127C4B60C34}"/>
              </a:ext>
            </a:extLst>
          </p:cNvPr>
          <p:cNvSpPr txBox="1"/>
          <p:nvPr/>
        </p:nvSpPr>
        <p:spPr>
          <a:xfrm>
            <a:off x="473529" y="424543"/>
            <a:ext cx="8262257" cy="523220"/>
          </a:xfrm>
          <a:prstGeom prst="rect">
            <a:avLst/>
          </a:prstGeom>
          <a:noFill/>
        </p:spPr>
        <p:txBody>
          <a:bodyPr wrap="square" rtlCol="0">
            <a:spAutoFit/>
          </a:bodyPr>
          <a:lstStyle/>
          <a:p>
            <a:r>
              <a:rPr lang="en-US" sz="2800" dirty="0">
                <a:solidFill>
                  <a:schemeClr val="bg1"/>
                </a:solidFill>
              </a:rPr>
              <a:t>About EMOD</a:t>
            </a:r>
          </a:p>
        </p:txBody>
      </p:sp>
      <p:pic>
        <p:nvPicPr>
          <p:cNvPr id="1026" name="Picture 2" descr="_images/GenericModel_Flowchart.png">
            <a:extLst>
              <a:ext uri="{FF2B5EF4-FFF2-40B4-BE49-F238E27FC236}">
                <a16:creationId xmlns:a16="http://schemas.microsoft.com/office/drawing/2014/main" id="{7C07D291-1BEE-492C-A10A-0B72DB7015D9}"/>
              </a:ext>
            </a:extLst>
          </p:cNvPr>
          <p:cNvPicPr>
            <a:picLocks noChangeAspect="1" noChangeArrowheads="1"/>
          </p:cNvPicPr>
          <p:nvPr/>
        </p:nvPicPr>
        <p:blipFill rotWithShape="1">
          <a:blip r:embed="rId3" cstate="hqprint">
            <a:extLst>
              <a:ext uri="{28A0092B-C50C-407E-A947-70E740481C1C}">
                <a14:useLocalDpi xmlns:a14="http://schemas.microsoft.com/office/drawing/2010/main" val="0"/>
              </a:ext>
            </a:extLst>
          </a:blip>
          <a:srcRect t="2018" b="5362"/>
          <a:stretch/>
        </p:blipFill>
        <p:spPr bwMode="auto">
          <a:xfrm>
            <a:off x="1892609" y="1109353"/>
            <a:ext cx="8406781" cy="54685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444908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237506"/>
            <a:ext cx="12100956" cy="819398"/>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146957" y="130629"/>
            <a:ext cx="11870872" cy="6531428"/>
          </a:xfrm>
          <a:prstGeom prst="rect">
            <a:avLst/>
          </a:pr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endParaRPr>
          </a:p>
        </p:txBody>
      </p:sp>
      <p:sp>
        <p:nvSpPr>
          <p:cNvPr id="18" name="TextBox 17">
            <a:extLst>
              <a:ext uri="{FF2B5EF4-FFF2-40B4-BE49-F238E27FC236}">
                <a16:creationId xmlns:a16="http://schemas.microsoft.com/office/drawing/2014/main" id="{7B3BDD05-9C39-4E63-A4E7-9B2BEACA6C66}"/>
              </a:ext>
            </a:extLst>
          </p:cNvPr>
          <p:cNvSpPr txBox="1"/>
          <p:nvPr/>
        </p:nvSpPr>
        <p:spPr>
          <a:xfrm>
            <a:off x="484959" y="424543"/>
            <a:ext cx="8262257" cy="523220"/>
          </a:xfrm>
          <a:prstGeom prst="rect">
            <a:avLst/>
          </a:prstGeom>
          <a:noFill/>
        </p:spPr>
        <p:txBody>
          <a:bodyPr wrap="square" rtlCol="0" anchor="t">
            <a:spAutoFit/>
          </a:bodyPr>
          <a:lstStyle/>
          <a:p>
            <a:r>
              <a:rPr lang="en-US" sz="2800" dirty="0">
                <a:solidFill>
                  <a:schemeClr val="bg1"/>
                </a:solidFill>
              </a:rPr>
              <a:t>EMOD simulation types</a:t>
            </a:r>
          </a:p>
        </p:txBody>
      </p:sp>
      <p:sp>
        <p:nvSpPr>
          <p:cNvPr id="7" name="Rectangle 6">
            <a:extLst>
              <a:ext uri="{FF2B5EF4-FFF2-40B4-BE49-F238E27FC236}">
                <a16:creationId xmlns:a16="http://schemas.microsoft.com/office/drawing/2014/main" id="{339D045F-33CA-45AE-BA23-EFCB59D39ACB}"/>
              </a:ext>
            </a:extLst>
          </p:cNvPr>
          <p:cNvSpPr/>
          <p:nvPr/>
        </p:nvSpPr>
        <p:spPr>
          <a:xfrm>
            <a:off x="6082096" y="5449201"/>
            <a:ext cx="1785937" cy="771525"/>
          </a:xfrm>
          <a:prstGeom prst="rect">
            <a:avLst/>
          </a:prstGeom>
          <a:solidFill>
            <a:schemeClr val="accent2">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Dengue</a:t>
            </a:r>
          </a:p>
        </p:txBody>
      </p:sp>
      <p:cxnSp>
        <p:nvCxnSpPr>
          <p:cNvPr id="1024" name="Straight Connector 1023">
            <a:extLst>
              <a:ext uri="{FF2B5EF4-FFF2-40B4-BE49-F238E27FC236}">
                <a16:creationId xmlns:a16="http://schemas.microsoft.com/office/drawing/2014/main" id="{EB67BACE-DA8B-4335-956D-B92CB47F66DD}"/>
              </a:ext>
            </a:extLst>
          </p:cNvPr>
          <p:cNvCxnSpPr>
            <a:cxnSpLocks/>
          </p:cNvCxnSpPr>
          <p:nvPr/>
        </p:nvCxnSpPr>
        <p:spPr>
          <a:xfrm>
            <a:off x="1120140" y="5200432"/>
            <a:ext cx="9262201" cy="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3F3BF82C-BB6E-4698-820E-2CBA0378E5A0}"/>
              </a:ext>
            </a:extLst>
          </p:cNvPr>
          <p:cNvSpPr/>
          <p:nvPr/>
        </p:nvSpPr>
        <p:spPr>
          <a:xfrm>
            <a:off x="5300034" y="1397941"/>
            <a:ext cx="1785937" cy="771525"/>
          </a:xfrm>
          <a:prstGeom prst="rect">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Generic SEIRS</a:t>
            </a:r>
          </a:p>
        </p:txBody>
      </p:sp>
      <p:sp>
        <p:nvSpPr>
          <p:cNvPr id="22" name="Rectangle 21">
            <a:extLst>
              <a:ext uri="{FF2B5EF4-FFF2-40B4-BE49-F238E27FC236}">
                <a16:creationId xmlns:a16="http://schemas.microsoft.com/office/drawing/2014/main" id="{48D75AB4-5348-4A94-8CD4-FC2E4B8516EB}"/>
              </a:ext>
            </a:extLst>
          </p:cNvPr>
          <p:cNvSpPr/>
          <p:nvPr/>
        </p:nvSpPr>
        <p:spPr>
          <a:xfrm>
            <a:off x="6301874" y="3162700"/>
            <a:ext cx="1785937" cy="771525"/>
          </a:xfrm>
          <a:prstGeom prst="rect">
            <a:avLst/>
          </a:prstGeom>
          <a:solidFill>
            <a:srgbClr val="F4B183"/>
          </a:solidFill>
          <a:ln>
            <a:solidFill>
              <a:srgbClr val="C95F1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Vector</a:t>
            </a:r>
          </a:p>
        </p:txBody>
      </p:sp>
      <p:sp>
        <p:nvSpPr>
          <p:cNvPr id="24" name="Rectangle 23">
            <a:extLst>
              <a:ext uri="{FF2B5EF4-FFF2-40B4-BE49-F238E27FC236}">
                <a16:creationId xmlns:a16="http://schemas.microsoft.com/office/drawing/2014/main" id="{8CF9FCBA-7F9A-4623-B93C-9445EFEB86CE}"/>
              </a:ext>
            </a:extLst>
          </p:cNvPr>
          <p:cNvSpPr/>
          <p:nvPr/>
        </p:nvSpPr>
        <p:spPr>
          <a:xfrm>
            <a:off x="8326452" y="3162713"/>
            <a:ext cx="1785937" cy="771525"/>
          </a:xfrm>
          <a:prstGeom prst="rect">
            <a:avLst/>
          </a:prstGeom>
          <a:solidFill>
            <a:srgbClr val="A8D08D"/>
          </a:solidFill>
          <a:ln>
            <a:solidFill>
              <a:srgbClr val="5A87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STI</a:t>
            </a:r>
          </a:p>
        </p:txBody>
      </p:sp>
      <p:sp>
        <p:nvSpPr>
          <p:cNvPr id="25" name="Rectangle 24">
            <a:extLst>
              <a:ext uri="{FF2B5EF4-FFF2-40B4-BE49-F238E27FC236}">
                <a16:creationId xmlns:a16="http://schemas.microsoft.com/office/drawing/2014/main" id="{E980FA55-7F7C-4C4F-8703-E595AE6CB09C}"/>
              </a:ext>
            </a:extLst>
          </p:cNvPr>
          <p:cNvSpPr/>
          <p:nvPr/>
        </p:nvSpPr>
        <p:spPr>
          <a:xfrm>
            <a:off x="4277295" y="3162699"/>
            <a:ext cx="1785937" cy="771525"/>
          </a:xfrm>
          <a:prstGeom prst="rect">
            <a:avLst/>
          </a:prstGeom>
          <a:solidFill>
            <a:schemeClr val="accent5">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Airborne</a:t>
            </a:r>
          </a:p>
        </p:txBody>
      </p:sp>
      <p:sp>
        <p:nvSpPr>
          <p:cNvPr id="26" name="Rectangle 25">
            <a:extLst>
              <a:ext uri="{FF2B5EF4-FFF2-40B4-BE49-F238E27FC236}">
                <a16:creationId xmlns:a16="http://schemas.microsoft.com/office/drawing/2014/main" id="{C39A31D9-1CF0-4DCA-A673-9C12DF5CE772}"/>
              </a:ext>
            </a:extLst>
          </p:cNvPr>
          <p:cNvSpPr/>
          <p:nvPr/>
        </p:nvSpPr>
        <p:spPr>
          <a:xfrm>
            <a:off x="4277295" y="4272330"/>
            <a:ext cx="1785937" cy="771525"/>
          </a:xfrm>
          <a:prstGeom prst="rect">
            <a:avLst/>
          </a:prstGeom>
          <a:solidFill>
            <a:schemeClr val="accent5">
              <a:lumMod val="40000"/>
              <a:lumOff val="60000"/>
            </a:schemeClr>
          </a:solidFill>
          <a:ln>
            <a:solidFill>
              <a:srgbClr val="78B2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Tuberculosis </a:t>
            </a:r>
          </a:p>
          <a:p>
            <a:pPr algn="ctr"/>
            <a:r>
              <a:rPr lang="en-US" b="1" dirty="0">
                <a:solidFill>
                  <a:schemeClr val="tx1"/>
                </a:solidFill>
              </a:rPr>
              <a:t>+</a:t>
            </a:r>
            <a:r>
              <a:rPr lang="en-US" sz="1200" b="1" dirty="0">
                <a:solidFill>
                  <a:schemeClr val="tx1"/>
                </a:solidFill>
              </a:rPr>
              <a:t> </a:t>
            </a:r>
            <a:r>
              <a:rPr lang="en-US" b="1" dirty="0">
                <a:solidFill>
                  <a:schemeClr val="tx1"/>
                </a:solidFill>
              </a:rPr>
              <a:t>Coinfection</a:t>
            </a:r>
          </a:p>
        </p:txBody>
      </p:sp>
      <p:sp>
        <p:nvSpPr>
          <p:cNvPr id="27" name="Rectangle 26">
            <a:extLst>
              <a:ext uri="{FF2B5EF4-FFF2-40B4-BE49-F238E27FC236}">
                <a16:creationId xmlns:a16="http://schemas.microsoft.com/office/drawing/2014/main" id="{A1B08B24-9BC4-4015-9817-2E04E7183CB8}"/>
              </a:ext>
            </a:extLst>
          </p:cNvPr>
          <p:cNvSpPr/>
          <p:nvPr/>
        </p:nvSpPr>
        <p:spPr>
          <a:xfrm>
            <a:off x="8326452" y="4272330"/>
            <a:ext cx="1785937" cy="771525"/>
          </a:xfrm>
          <a:prstGeom prst="rect">
            <a:avLst/>
          </a:prstGeom>
          <a:solidFill>
            <a:srgbClr val="C5E0B3"/>
          </a:solidFill>
          <a:ln>
            <a:solidFill>
              <a:srgbClr val="71B3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HIV</a:t>
            </a:r>
          </a:p>
        </p:txBody>
      </p:sp>
      <p:cxnSp>
        <p:nvCxnSpPr>
          <p:cNvPr id="8" name="Straight Arrow Connector 7">
            <a:extLst>
              <a:ext uri="{FF2B5EF4-FFF2-40B4-BE49-F238E27FC236}">
                <a16:creationId xmlns:a16="http://schemas.microsoft.com/office/drawing/2014/main" id="{FB223571-5F85-402C-94C9-2AC6341B3A56}"/>
              </a:ext>
            </a:extLst>
          </p:cNvPr>
          <p:cNvCxnSpPr>
            <a:cxnSpLocks/>
          </p:cNvCxnSpPr>
          <p:nvPr/>
        </p:nvCxnSpPr>
        <p:spPr>
          <a:xfrm>
            <a:off x="7194842" y="2442440"/>
            <a:ext cx="11364" cy="72025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360DC186-C441-44B5-AFA3-B044270BF60D}"/>
              </a:ext>
            </a:extLst>
          </p:cNvPr>
          <p:cNvCxnSpPr>
            <a:cxnSpLocks/>
          </p:cNvCxnSpPr>
          <p:nvPr/>
        </p:nvCxnSpPr>
        <p:spPr>
          <a:xfrm flipH="1">
            <a:off x="3145685" y="2442440"/>
            <a:ext cx="6085099"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54F40C24-7444-4C59-8FBF-8DD285A2742C}"/>
              </a:ext>
            </a:extLst>
          </p:cNvPr>
          <p:cNvCxnSpPr>
            <a:endCxn id="25" idx="0"/>
          </p:cNvCxnSpPr>
          <p:nvPr/>
        </p:nvCxnSpPr>
        <p:spPr>
          <a:xfrm>
            <a:off x="5170263" y="2435563"/>
            <a:ext cx="1" cy="72713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1E303D1C-6C0B-406A-9112-32E4CE1D49C8}"/>
              </a:ext>
            </a:extLst>
          </p:cNvPr>
          <p:cNvCxnSpPr>
            <a:cxnSpLocks/>
          </p:cNvCxnSpPr>
          <p:nvPr/>
        </p:nvCxnSpPr>
        <p:spPr>
          <a:xfrm>
            <a:off x="9230784" y="2435563"/>
            <a:ext cx="1" cy="73742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934AD48E-9D54-41BD-9B91-37BBE5722430}"/>
              </a:ext>
            </a:extLst>
          </p:cNvPr>
          <p:cNvCxnSpPr/>
          <p:nvPr/>
        </p:nvCxnSpPr>
        <p:spPr>
          <a:xfrm>
            <a:off x="5170263" y="3932590"/>
            <a:ext cx="1" cy="34137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D2E5AD11-0322-42DA-A121-FC85968615AB}"/>
              </a:ext>
            </a:extLst>
          </p:cNvPr>
          <p:cNvCxnSpPr/>
          <p:nvPr/>
        </p:nvCxnSpPr>
        <p:spPr>
          <a:xfrm>
            <a:off x="7206206" y="3932590"/>
            <a:ext cx="1" cy="34137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D87AF03B-A7E9-4680-B72A-9661BEAEF5E2}"/>
              </a:ext>
            </a:extLst>
          </p:cNvPr>
          <p:cNvCxnSpPr/>
          <p:nvPr/>
        </p:nvCxnSpPr>
        <p:spPr>
          <a:xfrm>
            <a:off x="9230785" y="3941026"/>
            <a:ext cx="1" cy="34137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A57A54D9-3081-494D-8AF9-32E99FB52717}"/>
              </a:ext>
            </a:extLst>
          </p:cNvPr>
          <p:cNvCxnSpPr>
            <a:cxnSpLocks/>
          </p:cNvCxnSpPr>
          <p:nvPr/>
        </p:nvCxnSpPr>
        <p:spPr>
          <a:xfrm>
            <a:off x="6974542" y="3941026"/>
            <a:ext cx="0" cy="1508175"/>
          </a:xfrm>
          <a:prstGeom prst="straightConnector1">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56BCEBB3-78B5-458D-8883-A0397B7DDCC5}"/>
              </a:ext>
            </a:extLst>
          </p:cNvPr>
          <p:cNvSpPr/>
          <p:nvPr/>
        </p:nvSpPr>
        <p:spPr>
          <a:xfrm>
            <a:off x="6301874" y="4274226"/>
            <a:ext cx="1785937" cy="771525"/>
          </a:xfrm>
          <a:prstGeom prst="rect">
            <a:avLst/>
          </a:prstGeom>
          <a:solidFill>
            <a:srgbClr val="F7CBAC"/>
          </a:solidFill>
          <a:ln>
            <a:solidFill>
              <a:srgbClr val="F081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Malaria</a:t>
            </a:r>
          </a:p>
        </p:txBody>
      </p:sp>
      <p:sp>
        <p:nvSpPr>
          <p:cNvPr id="28" name="Rectangle 27">
            <a:extLst>
              <a:ext uri="{FF2B5EF4-FFF2-40B4-BE49-F238E27FC236}">
                <a16:creationId xmlns:a16="http://schemas.microsoft.com/office/drawing/2014/main" id="{58E220EC-2827-4B0D-9842-0B3AF1D697CC}"/>
              </a:ext>
            </a:extLst>
          </p:cNvPr>
          <p:cNvSpPr/>
          <p:nvPr/>
        </p:nvSpPr>
        <p:spPr>
          <a:xfrm>
            <a:off x="2252717" y="3161065"/>
            <a:ext cx="1785937" cy="771525"/>
          </a:xfrm>
          <a:prstGeom prst="rect">
            <a:avLst/>
          </a:prstGeom>
          <a:solidFill>
            <a:srgbClr val="CC99FF"/>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Environmental</a:t>
            </a:r>
          </a:p>
        </p:txBody>
      </p:sp>
      <p:cxnSp>
        <p:nvCxnSpPr>
          <p:cNvPr id="30" name="Straight Arrow Connector 29">
            <a:extLst>
              <a:ext uri="{FF2B5EF4-FFF2-40B4-BE49-F238E27FC236}">
                <a16:creationId xmlns:a16="http://schemas.microsoft.com/office/drawing/2014/main" id="{CE9C54E4-9186-4CCD-A64B-9E496EF84932}"/>
              </a:ext>
            </a:extLst>
          </p:cNvPr>
          <p:cNvCxnSpPr>
            <a:cxnSpLocks/>
            <a:endCxn id="28" idx="0"/>
          </p:cNvCxnSpPr>
          <p:nvPr/>
        </p:nvCxnSpPr>
        <p:spPr>
          <a:xfrm flipH="1">
            <a:off x="3145686" y="2442440"/>
            <a:ext cx="9536" cy="71862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6F63A36E-D46B-4EC7-88E1-BE2E970A3862}"/>
              </a:ext>
            </a:extLst>
          </p:cNvPr>
          <p:cNvCxnSpPr>
            <a:cxnSpLocks/>
            <a:stCxn id="21" idx="2"/>
          </p:cNvCxnSpPr>
          <p:nvPr/>
        </p:nvCxnSpPr>
        <p:spPr>
          <a:xfrm>
            <a:off x="6193003" y="2169466"/>
            <a:ext cx="0" cy="27297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EDC6ED6E-1384-4989-A474-5AC83F41D5A8}"/>
              </a:ext>
            </a:extLst>
          </p:cNvPr>
          <p:cNvSpPr/>
          <p:nvPr/>
        </p:nvSpPr>
        <p:spPr>
          <a:xfrm>
            <a:off x="2027081" y="5449201"/>
            <a:ext cx="1785937" cy="771525"/>
          </a:xfrm>
          <a:prstGeom prst="rect">
            <a:avLst/>
          </a:prstGeom>
          <a:solidFill>
            <a:srgbClr val="F2E5FF"/>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Polio</a:t>
            </a:r>
          </a:p>
        </p:txBody>
      </p:sp>
      <p:cxnSp>
        <p:nvCxnSpPr>
          <p:cNvPr id="37" name="Straight Arrow Connector 36">
            <a:extLst>
              <a:ext uri="{FF2B5EF4-FFF2-40B4-BE49-F238E27FC236}">
                <a16:creationId xmlns:a16="http://schemas.microsoft.com/office/drawing/2014/main" id="{CC26BFCE-1F88-4D6E-BC09-AD0ABBC14E98}"/>
              </a:ext>
            </a:extLst>
          </p:cNvPr>
          <p:cNvCxnSpPr>
            <a:cxnSpLocks/>
          </p:cNvCxnSpPr>
          <p:nvPr/>
        </p:nvCxnSpPr>
        <p:spPr>
          <a:xfrm>
            <a:off x="2917830" y="3957983"/>
            <a:ext cx="0" cy="1491218"/>
          </a:xfrm>
          <a:prstGeom prst="straightConnector1">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7534FBC7-1925-4F47-94C2-2D944DCC9144}"/>
              </a:ext>
            </a:extLst>
          </p:cNvPr>
          <p:cNvSpPr/>
          <p:nvPr/>
        </p:nvSpPr>
        <p:spPr>
          <a:xfrm>
            <a:off x="2262253" y="4290269"/>
            <a:ext cx="1785937" cy="771525"/>
          </a:xfrm>
          <a:prstGeom prst="rect">
            <a:avLst/>
          </a:prstGeom>
          <a:solidFill>
            <a:srgbClr val="E4C9FF"/>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Typhoid</a:t>
            </a:r>
          </a:p>
        </p:txBody>
      </p:sp>
      <p:cxnSp>
        <p:nvCxnSpPr>
          <p:cNvPr id="40" name="Straight Arrow Connector 39">
            <a:extLst>
              <a:ext uri="{FF2B5EF4-FFF2-40B4-BE49-F238E27FC236}">
                <a16:creationId xmlns:a16="http://schemas.microsoft.com/office/drawing/2014/main" id="{D8D0D455-280F-4660-8DEA-013F3F805554}"/>
              </a:ext>
            </a:extLst>
          </p:cNvPr>
          <p:cNvCxnSpPr/>
          <p:nvPr/>
        </p:nvCxnSpPr>
        <p:spPr>
          <a:xfrm>
            <a:off x="3161625" y="3957983"/>
            <a:ext cx="1" cy="34137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BE5B7968-CAD0-48BB-8792-0709B116D1FF}"/>
              </a:ext>
            </a:extLst>
          </p:cNvPr>
          <p:cNvCxnSpPr>
            <a:cxnSpLocks/>
          </p:cNvCxnSpPr>
          <p:nvPr/>
        </p:nvCxnSpPr>
        <p:spPr>
          <a:xfrm>
            <a:off x="2917830" y="4299357"/>
            <a:ext cx="0" cy="343556"/>
          </a:xfrm>
          <a:prstGeom prst="straightConnector1">
            <a:avLst/>
          </a:prstGeom>
          <a:ln w="19050">
            <a:solidFill>
              <a:schemeClr val="tx1">
                <a:lumMod val="50000"/>
                <a:lumOff val="50000"/>
              </a:schemeClr>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11694A4A-446C-46D5-875A-5C2BD2566E7F}"/>
              </a:ext>
            </a:extLst>
          </p:cNvPr>
          <p:cNvCxnSpPr>
            <a:cxnSpLocks/>
          </p:cNvCxnSpPr>
          <p:nvPr/>
        </p:nvCxnSpPr>
        <p:spPr>
          <a:xfrm>
            <a:off x="6974542" y="4299357"/>
            <a:ext cx="0" cy="280263"/>
          </a:xfrm>
          <a:prstGeom prst="straightConnector1">
            <a:avLst/>
          </a:prstGeom>
          <a:ln w="19050">
            <a:solidFill>
              <a:schemeClr val="tx1">
                <a:lumMod val="50000"/>
                <a:lumOff val="50000"/>
              </a:schemeClr>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068D67C4-209B-482B-AA0C-4BD1412B1D80}"/>
              </a:ext>
            </a:extLst>
          </p:cNvPr>
          <p:cNvCxnSpPr>
            <a:cxnSpLocks/>
          </p:cNvCxnSpPr>
          <p:nvPr/>
        </p:nvCxnSpPr>
        <p:spPr>
          <a:xfrm>
            <a:off x="6974542" y="4751070"/>
            <a:ext cx="0" cy="292785"/>
          </a:xfrm>
          <a:prstGeom prst="straightConnector1">
            <a:avLst/>
          </a:prstGeom>
          <a:ln w="19050">
            <a:solidFill>
              <a:schemeClr val="tx1">
                <a:lumMod val="50000"/>
                <a:lumOff val="50000"/>
              </a:schemeClr>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5AEC1C21-A43D-4EAF-9C46-5EA3D5EEE26A}"/>
              </a:ext>
            </a:extLst>
          </p:cNvPr>
          <p:cNvCxnSpPr>
            <a:cxnSpLocks/>
          </p:cNvCxnSpPr>
          <p:nvPr/>
        </p:nvCxnSpPr>
        <p:spPr>
          <a:xfrm>
            <a:off x="2917830" y="4820761"/>
            <a:ext cx="0" cy="241033"/>
          </a:xfrm>
          <a:prstGeom prst="straightConnector1">
            <a:avLst/>
          </a:prstGeom>
          <a:ln w="19050">
            <a:solidFill>
              <a:schemeClr val="tx1">
                <a:lumMod val="50000"/>
                <a:lumOff val="50000"/>
              </a:schemeClr>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99104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8"/>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7"/>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024"/>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1"/>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52"/>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7"/>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33"/>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39"/>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41"/>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2" grpId="0" animBg="1"/>
      <p:bldP spid="24" grpId="0" animBg="1"/>
      <p:bldP spid="25" grpId="0" animBg="1"/>
      <p:bldP spid="26" grpId="0" animBg="1"/>
      <p:bldP spid="27" grpId="0" animBg="1"/>
      <p:bldP spid="23" grpId="0" animBg="1"/>
      <p:bldP spid="28" grpId="0" animBg="1"/>
      <p:bldP spid="31" grpId="0" animBg="1"/>
      <p:bldP spid="38"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237506"/>
            <a:ext cx="12100956" cy="819398"/>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146957" y="130629"/>
            <a:ext cx="11870872" cy="6531428"/>
          </a:xfrm>
          <a:prstGeom prst="rect">
            <a:avLst/>
          </a:pr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endParaRPr>
          </a:p>
        </p:txBody>
      </p:sp>
      <p:sp>
        <p:nvSpPr>
          <p:cNvPr id="18" name="TextBox 17">
            <a:extLst>
              <a:ext uri="{FF2B5EF4-FFF2-40B4-BE49-F238E27FC236}">
                <a16:creationId xmlns:a16="http://schemas.microsoft.com/office/drawing/2014/main" id="{7B3BDD05-9C39-4E63-A4E7-9B2BEACA6C66}"/>
              </a:ext>
            </a:extLst>
          </p:cNvPr>
          <p:cNvSpPr txBox="1"/>
          <p:nvPr/>
        </p:nvSpPr>
        <p:spPr>
          <a:xfrm>
            <a:off x="484959" y="424543"/>
            <a:ext cx="8262257" cy="523220"/>
          </a:xfrm>
          <a:prstGeom prst="rect">
            <a:avLst/>
          </a:prstGeom>
          <a:noFill/>
        </p:spPr>
        <p:txBody>
          <a:bodyPr wrap="square" rtlCol="0" anchor="t">
            <a:spAutoFit/>
          </a:bodyPr>
          <a:lstStyle/>
          <a:p>
            <a:r>
              <a:rPr lang="en-US" sz="2800" dirty="0">
                <a:solidFill>
                  <a:schemeClr val="bg1"/>
                </a:solidFill>
              </a:rPr>
              <a:t>Interacting with EMOD</a:t>
            </a:r>
          </a:p>
        </p:txBody>
      </p:sp>
      <p:pic>
        <p:nvPicPr>
          <p:cNvPr id="44" name="Picture 43">
            <a:extLst>
              <a:ext uri="{FF2B5EF4-FFF2-40B4-BE49-F238E27FC236}">
                <a16:creationId xmlns:a16="http://schemas.microsoft.com/office/drawing/2014/main" id="{74BACA53-D20A-456B-B8A3-DDAF7A7A4934}"/>
              </a:ext>
            </a:extLst>
          </p:cNvPr>
          <p:cNvPicPr>
            <a:picLocks noChangeAspect="1"/>
          </p:cNvPicPr>
          <p:nvPr/>
        </p:nvPicPr>
        <p:blipFill>
          <a:blip r:embed="rId3"/>
          <a:stretch>
            <a:fillRect/>
          </a:stretch>
        </p:blipFill>
        <p:spPr>
          <a:xfrm>
            <a:off x="375687" y="1229684"/>
            <a:ext cx="2721564" cy="5259592"/>
          </a:xfrm>
          <a:prstGeom prst="rect">
            <a:avLst/>
          </a:prstGeom>
        </p:spPr>
      </p:pic>
      <p:pic>
        <p:nvPicPr>
          <p:cNvPr id="45" name="Picture 44">
            <a:extLst>
              <a:ext uri="{FF2B5EF4-FFF2-40B4-BE49-F238E27FC236}">
                <a16:creationId xmlns:a16="http://schemas.microsoft.com/office/drawing/2014/main" id="{4144CC13-0B4D-4EF0-8228-60467ADDFEFC}"/>
              </a:ext>
            </a:extLst>
          </p:cNvPr>
          <p:cNvPicPr>
            <a:picLocks noChangeAspect="1"/>
          </p:cNvPicPr>
          <p:nvPr/>
        </p:nvPicPr>
        <p:blipFill rotWithShape="1">
          <a:blip r:embed="rId4"/>
          <a:srcRect b="28604"/>
          <a:stretch/>
        </p:blipFill>
        <p:spPr>
          <a:xfrm>
            <a:off x="3176734" y="1243940"/>
            <a:ext cx="3988042" cy="5245335"/>
          </a:xfrm>
          <a:prstGeom prst="rect">
            <a:avLst/>
          </a:prstGeom>
        </p:spPr>
      </p:pic>
      <p:pic>
        <p:nvPicPr>
          <p:cNvPr id="46" name="Picture 45">
            <a:extLst>
              <a:ext uri="{FF2B5EF4-FFF2-40B4-BE49-F238E27FC236}">
                <a16:creationId xmlns:a16="http://schemas.microsoft.com/office/drawing/2014/main" id="{35C3255C-8398-4123-8F61-A0A8F8D0CC00}"/>
              </a:ext>
            </a:extLst>
          </p:cNvPr>
          <p:cNvPicPr>
            <a:picLocks noChangeAspect="1"/>
          </p:cNvPicPr>
          <p:nvPr/>
        </p:nvPicPr>
        <p:blipFill>
          <a:blip r:embed="rId5"/>
          <a:stretch>
            <a:fillRect/>
          </a:stretch>
        </p:blipFill>
        <p:spPr>
          <a:xfrm>
            <a:off x="7244259" y="1243940"/>
            <a:ext cx="4675556" cy="3143534"/>
          </a:xfrm>
          <a:prstGeom prst="rect">
            <a:avLst/>
          </a:prstGeom>
        </p:spPr>
      </p:pic>
      <p:sp>
        <p:nvSpPr>
          <p:cNvPr id="3" name="TextBox 2">
            <a:extLst>
              <a:ext uri="{FF2B5EF4-FFF2-40B4-BE49-F238E27FC236}">
                <a16:creationId xmlns:a16="http://schemas.microsoft.com/office/drawing/2014/main" id="{7C3ADA6D-C581-4BB6-A9EE-B17870AC5869}"/>
              </a:ext>
            </a:extLst>
          </p:cNvPr>
          <p:cNvSpPr txBox="1"/>
          <p:nvPr/>
        </p:nvSpPr>
        <p:spPr>
          <a:xfrm>
            <a:off x="7550093" y="4723002"/>
            <a:ext cx="3988042" cy="1200329"/>
          </a:xfrm>
          <a:prstGeom prst="rect">
            <a:avLst/>
          </a:prstGeom>
          <a:noFill/>
        </p:spPr>
        <p:txBody>
          <a:bodyPr wrap="square" rtlCol="0">
            <a:spAutoFit/>
          </a:bodyPr>
          <a:lstStyle/>
          <a:p>
            <a:r>
              <a:rPr lang="en-US" sz="2400" dirty="0"/>
              <a:t>Running EMOD involves looking at files in JSON format…</a:t>
            </a:r>
          </a:p>
        </p:txBody>
      </p:sp>
    </p:spTree>
    <p:extLst>
      <p:ext uri="{BB962C8B-B14F-4D97-AF65-F5344CB8AC3E}">
        <p14:creationId xmlns:p14="http://schemas.microsoft.com/office/powerpoint/2010/main" val="91106694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237506"/>
            <a:ext cx="12100956" cy="819398"/>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146957" y="130629"/>
            <a:ext cx="11870872" cy="6531428"/>
          </a:xfrm>
          <a:prstGeom prst="rect">
            <a:avLst/>
          </a:pr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endParaRPr>
          </a:p>
        </p:txBody>
      </p:sp>
      <p:sp>
        <p:nvSpPr>
          <p:cNvPr id="18" name="TextBox 17">
            <a:extLst>
              <a:ext uri="{FF2B5EF4-FFF2-40B4-BE49-F238E27FC236}">
                <a16:creationId xmlns:a16="http://schemas.microsoft.com/office/drawing/2014/main" id="{7B3BDD05-9C39-4E63-A4E7-9B2BEACA6C66}"/>
              </a:ext>
            </a:extLst>
          </p:cNvPr>
          <p:cNvSpPr txBox="1"/>
          <p:nvPr/>
        </p:nvSpPr>
        <p:spPr>
          <a:xfrm>
            <a:off x="484959" y="424543"/>
            <a:ext cx="8262257" cy="523220"/>
          </a:xfrm>
          <a:prstGeom prst="rect">
            <a:avLst/>
          </a:prstGeom>
          <a:noFill/>
        </p:spPr>
        <p:txBody>
          <a:bodyPr wrap="square" rtlCol="0" anchor="t">
            <a:spAutoFit/>
          </a:bodyPr>
          <a:lstStyle/>
          <a:p>
            <a:r>
              <a:rPr lang="en-US" sz="2800" dirty="0">
                <a:solidFill>
                  <a:schemeClr val="bg1"/>
                </a:solidFill>
              </a:rPr>
              <a:t>Interacting with EMOD</a:t>
            </a:r>
          </a:p>
        </p:txBody>
      </p:sp>
      <p:pic>
        <p:nvPicPr>
          <p:cNvPr id="44" name="Picture 43">
            <a:extLst>
              <a:ext uri="{FF2B5EF4-FFF2-40B4-BE49-F238E27FC236}">
                <a16:creationId xmlns:a16="http://schemas.microsoft.com/office/drawing/2014/main" id="{74BACA53-D20A-456B-B8A3-DDAF7A7A4934}"/>
              </a:ext>
            </a:extLst>
          </p:cNvPr>
          <p:cNvPicPr>
            <a:picLocks noChangeAspect="1"/>
          </p:cNvPicPr>
          <p:nvPr/>
        </p:nvPicPr>
        <p:blipFill>
          <a:blip r:embed="rId3"/>
          <a:stretch>
            <a:fillRect/>
          </a:stretch>
        </p:blipFill>
        <p:spPr>
          <a:xfrm>
            <a:off x="375687" y="1229684"/>
            <a:ext cx="2721564" cy="5259592"/>
          </a:xfrm>
          <a:prstGeom prst="rect">
            <a:avLst/>
          </a:prstGeom>
        </p:spPr>
      </p:pic>
      <p:pic>
        <p:nvPicPr>
          <p:cNvPr id="45" name="Picture 44">
            <a:extLst>
              <a:ext uri="{FF2B5EF4-FFF2-40B4-BE49-F238E27FC236}">
                <a16:creationId xmlns:a16="http://schemas.microsoft.com/office/drawing/2014/main" id="{4144CC13-0B4D-4EF0-8228-60467ADDFEFC}"/>
              </a:ext>
            </a:extLst>
          </p:cNvPr>
          <p:cNvPicPr>
            <a:picLocks noChangeAspect="1"/>
          </p:cNvPicPr>
          <p:nvPr/>
        </p:nvPicPr>
        <p:blipFill rotWithShape="1">
          <a:blip r:embed="rId4"/>
          <a:srcRect b="28604"/>
          <a:stretch/>
        </p:blipFill>
        <p:spPr>
          <a:xfrm>
            <a:off x="3176734" y="1243940"/>
            <a:ext cx="3988042" cy="5245335"/>
          </a:xfrm>
          <a:prstGeom prst="rect">
            <a:avLst/>
          </a:prstGeom>
        </p:spPr>
      </p:pic>
      <p:pic>
        <p:nvPicPr>
          <p:cNvPr id="46" name="Picture 45">
            <a:extLst>
              <a:ext uri="{FF2B5EF4-FFF2-40B4-BE49-F238E27FC236}">
                <a16:creationId xmlns:a16="http://schemas.microsoft.com/office/drawing/2014/main" id="{35C3255C-8398-4123-8F61-A0A8F8D0CC00}"/>
              </a:ext>
            </a:extLst>
          </p:cNvPr>
          <p:cNvPicPr>
            <a:picLocks noChangeAspect="1"/>
          </p:cNvPicPr>
          <p:nvPr/>
        </p:nvPicPr>
        <p:blipFill>
          <a:blip r:embed="rId5"/>
          <a:stretch>
            <a:fillRect/>
          </a:stretch>
        </p:blipFill>
        <p:spPr>
          <a:xfrm>
            <a:off x="7244259" y="1243940"/>
            <a:ext cx="4675556" cy="3143534"/>
          </a:xfrm>
          <a:prstGeom prst="rect">
            <a:avLst/>
          </a:prstGeom>
        </p:spPr>
      </p:pic>
      <p:sp>
        <p:nvSpPr>
          <p:cNvPr id="3" name="TextBox 2">
            <a:extLst>
              <a:ext uri="{FF2B5EF4-FFF2-40B4-BE49-F238E27FC236}">
                <a16:creationId xmlns:a16="http://schemas.microsoft.com/office/drawing/2014/main" id="{7C3ADA6D-C581-4BB6-A9EE-B17870AC5869}"/>
              </a:ext>
            </a:extLst>
          </p:cNvPr>
          <p:cNvSpPr txBox="1"/>
          <p:nvPr/>
        </p:nvSpPr>
        <p:spPr>
          <a:xfrm>
            <a:off x="7550093" y="4723002"/>
            <a:ext cx="3988042" cy="1200329"/>
          </a:xfrm>
          <a:prstGeom prst="rect">
            <a:avLst/>
          </a:prstGeom>
          <a:noFill/>
        </p:spPr>
        <p:txBody>
          <a:bodyPr wrap="square" rtlCol="0">
            <a:spAutoFit/>
          </a:bodyPr>
          <a:lstStyle/>
          <a:p>
            <a:r>
              <a:rPr lang="en-US" sz="2400" dirty="0"/>
              <a:t>Running EMOD involves looking at files in JSON format…</a:t>
            </a:r>
          </a:p>
        </p:txBody>
      </p:sp>
      <p:sp>
        <p:nvSpPr>
          <p:cNvPr id="4" name="Rectangle 3"/>
          <p:cNvSpPr/>
          <p:nvPr/>
        </p:nvSpPr>
        <p:spPr>
          <a:xfrm>
            <a:off x="3790950" y="2028825"/>
            <a:ext cx="1633538" cy="233363"/>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p:cNvCxnSpPr/>
          <p:nvPr/>
        </p:nvCxnSpPr>
        <p:spPr>
          <a:xfrm flipH="1">
            <a:off x="2357438" y="2028825"/>
            <a:ext cx="1433512" cy="1176338"/>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5424488" y="2001650"/>
            <a:ext cx="2125605" cy="1203513"/>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4144CC13-0B4D-4EF0-8228-60467ADDFEFC}"/>
              </a:ext>
            </a:extLst>
          </p:cNvPr>
          <p:cNvPicPr>
            <a:picLocks noChangeAspect="1"/>
          </p:cNvPicPr>
          <p:nvPr/>
        </p:nvPicPr>
        <p:blipFill rotWithShape="1">
          <a:blip r:embed="rId4"/>
          <a:srcRect l="17073" t="10942" r="44593" b="86336"/>
          <a:stretch/>
        </p:blipFill>
        <p:spPr>
          <a:xfrm>
            <a:off x="2419349" y="3257550"/>
            <a:ext cx="5059481" cy="661988"/>
          </a:xfrm>
          <a:prstGeom prst="rect">
            <a:avLst/>
          </a:prstGeom>
          <a:ln w="76200">
            <a:solidFill>
              <a:schemeClr val="accent2"/>
            </a:solidFill>
          </a:ln>
        </p:spPr>
      </p:pic>
      <p:sp>
        <p:nvSpPr>
          <p:cNvPr id="22" name="TextBox 21">
            <a:extLst>
              <a:ext uri="{FF2B5EF4-FFF2-40B4-BE49-F238E27FC236}">
                <a16:creationId xmlns:a16="http://schemas.microsoft.com/office/drawing/2014/main" id="{7C3ADA6D-C581-4BB6-A9EE-B17870AC5869}"/>
              </a:ext>
            </a:extLst>
          </p:cNvPr>
          <p:cNvSpPr txBox="1"/>
          <p:nvPr/>
        </p:nvSpPr>
        <p:spPr>
          <a:xfrm>
            <a:off x="7550093" y="5441755"/>
            <a:ext cx="3988042" cy="830997"/>
          </a:xfrm>
          <a:prstGeom prst="rect">
            <a:avLst/>
          </a:prstGeom>
          <a:noFill/>
        </p:spPr>
        <p:txBody>
          <a:bodyPr wrap="square" rtlCol="0">
            <a:spAutoFit/>
          </a:bodyPr>
          <a:lstStyle/>
          <a:p>
            <a:r>
              <a:rPr lang="en-US" sz="2400" dirty="0"/>
              <a:t>  	    but we have a more fun way to learn the model!</a:t>
            </a:r>
          </a:p>
        </p:txBody>
      </p:sp>
    </p:spTree>
    <p:extLst>
      <p:ext uri="{BB962C8B-B14F-4D97-AF65-F5344CB8AC3E}">
        <p14:creationId xmlns:p14="http://schemas.microsoft.com/office/powerpoint/2010/main" val="2008351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0EA246B-470F-4435-9454-6ACF02F205A5}"/>
              </a:ext>
            </a:extLst>
          </p:cNvPr>
          <p:cNvPicPr>
            <a:picLocks noChangeAspect="1"/>
          </p:cNvPicPr>
          <p:nvPr/>
        </p:nvPicPr>
        <p:blipFill>
          <a:blip r:embed="rId3"/>
          <a:stretch>
            <a:fillRect/>
          </a:stretch>
        </p:blipFill>
        <p:spPr>
          <a:xfrm>
            <a:off x="3984148" y="1163781"/>
            <a:ext cx="7765091" cy="5383530"/>
          </a:xfrm>
          <a:prstGeom prst="rect">
            <a:avLst/>
          </a:prstGeom>
        </p:spPr>
      </p:pic>
      <p:sp>
        <p:nvSpPr>
          <p:cNvPr id="2" name="Rectangle 1">
            <a:extLst>
              <a:ext uri="{FF2B5EF4-FFF2-40B4-BE49-F238E27FC236}">
                <a16:creationId xmlns:a16="http://schemas.microsoft.com/office/drawing/2014/main" id="{B55864B4-ABD4-4ECD-8283-CA5BDC0E84C5}"/>
              </a:ext>
            </a:extLst>
          </p:cNvPr>
          <p:cNvSpPr/>
          <p:nvPr/>
        </p:nvSpPr>
        <p:spPr>
          <a:xfrm>
            <a:off x="0" y="237506"/>
            <a:ext cx="12100956" cy="819398"/>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FDA47368-B331-4FF6-8EE4-28288F50B902}"/>
              </a:ext>
            </a:extLst>
          </p:cNvPr>
          <p:cNvSpPr/>
          <p:nvPr/>
        </p:nvSpPr>
        <p:spPr>
          <a:xfrm>
            <a:off x="146957" y="130629"/>
            <a:ext cx="11870872" cy="6531428"/>
          </a:xfrm>
          <a:prstGeom prst="rect">
            <a:avLst/>
          </a:pr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endParaRPr>
          </a:p>
        </p:txBody>
      </p:sp>
      <p:sp>
        <p:nvSpPr>
          <p:cNvPr id="4" name="TextBox 3">
            <a:extLst>
              <a:ext uri="{FF2B5EF4-FFF2-40B4-BE49-F238E27FC236}">
                <a16:creationId xmlns:a16="http://schemas.microsoft.com/office/drawing/2014/main" id="{BE1223FA-9FCE-49C2-9A2E-906C82C25601}"/>
              </a:ext>
            </a:extLst>
          </p:cNvPr>
          <p:cNvSpPr txBox="1"/>
          <p:nvPr/>
        </p:nvSpPr>
        <p:spPr>
          <a:xfrm>
            <a:off x="473529" y="424543"/>
            <a:ext cx="11413671" cy="523220"/>
          </a:xfrm>
          <a:prstGeom prst="rect">
            <a:avLst/>
          </a:prstGeom>
          <a:noFill/>
        </p:spPr>
        <p:txBody>
          <a:bodyPr wrap="square" rtlCol="0">
            <a:spAutoFit/>
          </a:bodyPr>
          <a:lstStyle/>
          <a:p>
            <a:r>
              <a:rPr lang="en-US" sz="2800">
                <a:solidFill>
                  <a:schemeClr val="bg1"/>
                </a:solidFill>
              </a:rPr>
              <a:t>EMOD QuickStart </a:t>
            </a:r>
            <a:r>
              <a:rPr lang="en-US" sz="2800" dirty="0">
                <a:solidFill>
                  <a:schemeClr val="bg1"/>
                </a:solidFill>
              </a:rPr>
              <a:t>overview                                           </a:t>
            </a:r>
            <a:r>
              <a:rPr lang="en-US" sz="2800" dirty="0">
                <a:solidFill>
                  <a:srgbClr val="93E3FF"/>
                </a:solidFill>
              </a:rPr>
              <a:t>quickstart.idmod.org </a:t>
            </a:r>
          </a:p>
        </p:txBody>
      </p:sp>
      <p:pic>
        <p:nvPicPr>
          <p:cNvPr id="5" name="Picture 4">
            <a:extLst>
              <a:ext uri="{FF2B5EF4-FFF2-40B4-BE49-F238E27FC236}">
                <a16:creationId xmlns:a16="http://schemas.microsoft.com/office/drawing/2014/main" id="{24E09A8C-7AD7-4D9E-A250-8A7E0333BE78}"/>
              </a:ext>
            </a:extLst>
          </p:cNvPr>
          <p:cNvPicPr>
            <a:picLocks noChangeAspect="1"/>
          </p:cNvPicPr>
          <p:nvPr/>
        </p:nvPicPr>
        <p:blipFill>
          <a:blip r:embed="rId4"/>
          <a:stretch>
            <a:fillRect/>
          </a:stretch>
        </p:blipFill>
        <p:spPr>
          <a:xfrm>
            <a:off x="473529" y="1535528"/>
            <a:ext cx="4331211" cy="3901176"/>
          </a:xfrm>
          <a:prstGeom prst="rect">
            <a:avLst/>
          </a:prstGeom>
          <a:ln>
            <a:solidFill>
              <a:schemeClr val="tx1"/>
            </a:solidFill>
          </a:ln>
        </p:spPr>
      </p:pic>
      <p:sp>
        <p:nvSpPr>
          <p:cNvPr id="13" name="TextBox 12">
            <a:extLst>
              <a:ext uri="{FF2B5EF4-FFF2-40B4-BE49-F238E27FC236}">
                <a16:creationId xmlns:a16="http://schemas.microsoft.com/office/drawing/2014/main" id="{4A4F5792-58BB-4789-B5D5-B06878C69ECD}"/>
              </a:ext>
            </a:extLst>
          </p:cNvPr>
          <p:cNvSpPr txBox="1"/>
          <p:nvPr/>
        </p:nvSpPr>
        <p:spPr>
          <a:xfrm>
            <a:off x="8435837" y="1966457"/>
            <a:ext cx="1848678" cy="646331"/>
          </a:xfrm>
          <a:prstGeom prst="rect">
            <a:avLst/>
          </a:prstGeom>
          <a:noFill/>
        </p:spPr>
        <p:txBody>
          <a:bodyPr wrap="square" rtlCol="0">
            <a:spAutoFit/>
          </a:bodyPr>
          <a:lstStyle/>
          <a:p>
            <a:r>
              <a:rPr lang="en-US" b="1" i="1" dirty="0">
                <a:solidFill>
                  <a:srgbClr val="ED7D31"/>
                </a:solidFill>
              </a:rPr>
              <a:t>Graphs update dynamically</a:t>
            </a:r>
          </a:p>
        </p:txBody>
      </p:sp>
      <p:sp>
        <p:nvSpPr>
          <p:cNvPr id="14" name="TextBox 13">
            <a:extLst>
              <a:ext uri="{FF2B5EF4-FFF2-40B4-BE49-F238E27FC236}">
                <a16:creationId xmlns:a16="http://schemas.microsoft.com/office/drawing/2014/main" id="{8B61B24B-1E67-47FE-9241-6AEB6C4DB441}"/>
              </a:ext>
            </a:extLst>
          </p:cNvPr>
          <p:cNvSpPr txBox="1"/>
          <p:nvPr/>
        </p:nvSpPr>
        <p:spPr>
          <a:xfrm>
            <a:off x="9770875" y="5161502"/>
            <a:ext cx="1450402" cy="923330"/>
          </a:xfrm>
          <a:prstGeom prst="rect">
            <a:avLst/>
          </a:prstGeom>
          <a:noFill/>
        </p:spPr>
        <p:txBody>
          <a:bodyPr wrap="square" rtlCol="0">
            <a:spAutoFit/>
          </a:bodyPr>
          <a:lstStyle/>
          <a:p>
            <a:r>
              <a:rPr lang="en-US" b="1" i="1" dirty="0">
                <a:solidFill>
                  <a:srgbClr val="ED7D31"/>
                </a:solidFill>
              </a:rPr>
              <a:t>JSON input files update dynamically</a:t>
            </a:r>
          </a:p>
        </p:txBody>
      </p:sp>
      <p:sp>
        <p:nvSpPr>
          <p:cNvPr id="15" name="TextBox 14">
            <a:extLst>
              <a:ext uri="{FF2B5EF4-FFF2-40B4-BE49-F238E27FC236}">
                <a16:creationId xmlns:a16="http://schemas.microsoft.com/office/drawing/2014/main" id="{26CB68E3-49D8-421B-B889-83877EACB4E8}"/>
              </a:ext>
            </a:extLst>
          </p:cNvPr>
          <p:cNvSpPr txBox="1"/>
          <p:nvPr/>
        </p:nvSpPr>
        <p:spPr>
          <a:xfrm>
            <a:off x="2089314" y="5668842"/>
            <a:ext cx="2700605" cy="646331"/>
          </a:xfrm>
          <a:prstGeom prst="rect">
            <a:avLst/>
          </a:prstGeom>
          <a:noFill/>
        </p:spPr>
        <p:txBody>
          <a:bodyPr wrap="square" rtlCol="0">
            <a:spAutoFit/>
          </a:bodyPr>
          <a:lstStyle/>
          <a:p>
            <a:r>
              <a:rPr lang="en-US" b="1" i="1" dirty="0">
                <a:solidFill>
                  <a:srgbClr val="ED7D31"/>
                </a:solidFill>
              </a:rPr>
              <a:t>Explore the function of related sets of parameters</a:t>
            </a:r>
          </a:p>
        </p:txBody>
      </p:sp>
      <p:sp>
        <p:nvSpPr>
          <p:cNvPr id="11" name="TextBox 10">
            <a:extLst>
              <a:ext uri="{FF2B5EF4-FFF2-40B4-BE49-F238E27FC236}">
                <a16:creationId xmlns:a16="http://schemas.microsoft.com/office/drawing/2014/main" id="{29034730-5CE5-45C1-B66E-E42F6CBECEB9}"/>
              </a:ext>
            </a:extLst>
          </p:cNvPr>
          <p:cNvSpPr txBox="1"/>
          <p:nvPr/>
        </p:nvSpPr>
        <p:spPr>
          <a:xfrm>
            <a:off x="517735" y="4121629"/>
            <a:ext cx="1952780" cy="1200329"/>
          </a:xfrm>
          <a:prstGeom prst="rect">
            <a:avLst/>
          </a:prstGeom>
          <a:noFill/>
        </p:spPr>
        <p:txBody>
          <a:bodyPr wrap="square" rtlCol="0">
            <a:spAutoFit/>
          </a:bodyPr>
          <a:lstStyle/>
          <a:p>
            <a:r>
              <a:rPr lang="en-US" b="1" i="1" dirty="0">
                <a:solidFill>
                  <a:srgbClr val="ED7D31"/>
                </a:solidFill>
              </a:rPr>
              <a:t>Modular lessons to explore particular aspects of the model</a:t>
            </a:r>
          </a:p>
        </p:txBody>
      </p:sp>
    </p:spTree>
    <p:extLst>
      <p:ext uri="{BB962C8B-B14F-4D97-AF65-F5344CB8AC3E}">
        <p14:creationId xmlns:p14="http://schemas.microsoft.com/office/powerpoint/2010/main" val="154276555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237506"/>
            <a:ext cx="12100956" cy="819398"/>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p>
        </p:txBody>
      </p:sp>
      <p:sp>
        <p:nvSpPr>
          <p:cNvPr id="9" name="Rectangle 8">
            <a:extLst>
              <a:ext uri="{FF2B5EF4-FFF2-40B4-BE49-F238E27FC236}">
                <a16:creationId xmlns:a16="http://schemas.microsoft.com/office/drawing/2014/main" id="{B5F72E8F-255F-4CF7-ACF8-4CAEF496541E}"/>
              </a:ext>
            </a:extLst>
          </p:cNvPr>
          <p:cNvSpPr/>
          <p:nvPr/>
        </p:nvSpPr>
        <p:spPr>
          <a:xfrm>
            <a:off x="146957" y="130628"/>
            <a:ext cx="11870872" cy="6531428"/>
          </a:xfrm>
          <a:prstGeom prst="rect">
            <a:avLst/>
          </a:pr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endParaRPr>
          </a:p>
        </p:txBody>
      </p:sp>
      <p:sp>
        <p:nvSpPr>
          <p:cNvPr id="5" name="TextBox 4">
            <a:extLst>
              <a:ext uri="{FF2B5EF4-FFF2-40B4-BE49-F238E27FC236}">
                <a16:creationId xmlns:a16="http://schemas.microsoft.com/office/drawing/2014/main" id="{40F09DB9-D10A-4D2D-8928-1127C4B60C34}"/>
              </a:ext>
            </a:extLst>
          </p:cNvPr>
          <p:cNvSpPr txBox="1"/>
          <p:nvPr/>
        </p:nvSpPr>
        <p:spPr>
          <a:xfrm>
            <a:off x="473529" y="424543"/>
            <a:ext cx="8262257" cy="523220"/>
          </a:xfrm>
          <a:prstGeom prst="rect">
            <a:avLst/>
          </a:prstGeom>
          <a:noFill/>
        </p:spPr>
        <p:txBody>
          <a:bodyPr wrap="square" rtlCol="0">
            <a:spAutoFit/>
          </a:bodyPr>
          <a:lstStyle/>
          <a:p>
            <a:r>
              <a:rPr lang="en-US" sz="2800" dirty="0">
                <a:solidFill>
                  <a:schemeClr val="bg1"/>
                </a:solidFill>
              </a:rPr>
              <a:t>QuickStart exercise</a:t>
            </a:r>
          </a:p>
        </p:txBody>
      </p:sp>
      <p:sp>
        <p:nvSpPr>
          <p:cNvPr id="3" name="Rectangle 2">
            <a:extLst>
              <a:ext uri="{FF2B5EF4-FFF2-40B4-BE49-F238E27FC236}">
                <a16:creationId xmlns:a16="http://schemas.microsoft.com/office/drawing/2014/main" id="{C8AACC08-D3CF-4504-BFEB-C1C1A9E14FC8}"/>
              </a:ext>
            </a:extLst>
          </p:cNvPr>
          <p:cNvSpPr/>
          <p:nvPr/>
        </p:nvSpPr>
        <p:spPr>
          <a:xfrm>
            <a:off x="473529" y="1351129"/>
            <a:ext cx="11249898" cy="4939814"/>
          </a:xfrm>
          <a:prstGeom prst="rect">
            <a:avLst/>
          </a:prstGeom>
        </p:spPr>
        <p:txBody>
          <a:bodyPr wrap="square">
            <a:spAutoFit/>
          </a:bodyPr>
          <a:lstStyle/>
          <a:p>
            <a:pPr marL="514350" indent="-514350">
              <a:spcAft>
                <a:spcPts val="600"/>
              </a:spcAft>
              <a:buClr>
                <a:srgbClr val="0070C0"/>
              </a:buClr>
              <a:buFont typeface="+mj-lt"/>
              <a:buAutoNum type="arabicPeriod"/>
            </a:pPr>
            <a:r>
              <a:rPr lang="en-US" sz="2800" dirty="0"/>
              <a:t>Go to </a:t>
            </a:r>
            <a:r>
              <a:rPr lang="en-US" sz="2800" b="1" dirty="0">
                <a:solidFill>
                  <a:schemeClr val="accent2"/>
                </a:solidFill>
                <a:hlinkClick r:id="rId3"/>
              </a:rPr>
              <a:t>https://quickstart.idmod.org/</a:t>
            </a:r>
            <a:endParaRPr lang="en-US" sz="2800" b="1" dirty="0">
              <a:solidFill>
                <a:schemeClr val="accent2"/>
              </a:solidFill>
            </a:endParaRPr>
          </a:p>
          <a:p>
            <a:pPr marL="514350" indent="-514350">
              <a:spcAft>
                <a:spcPts val="600"/>
              </a:spcAft>
              <a:buClr>
                <a:srgbClr val="0070C0"/>
              </a:buClr>
              <a:buFont typeface="+mj-lt"/>
              <a:buAutoNum type="arabicPeriod"/>
            </a:pPr>
            <a:r>
              <a:rPr lang="en-US" sz="2800" dirty="0"/>
              <a:t>Click </a:t>
            </a:r>
            <a:r>
              <a:rPr lang="en-US" sz="2800" b="1" dirty="0">
                <a:solidFill>
                  <a:schemeClr val="accent2"/>
                </a:solidFill>
              </a:rPr>
              <a:t>From SIR models to ABMs</a:t>
            </a:r>
          </a:p>
          <a:p>
            <a:pPr marL="514350" indent="-514350">
              <a:spcAft>
                <a:spcPts val="600"/>
              </a:spcAft>
              <a:buClr>
                <a:srgbClr val="0070C0"/>
              </a:buClr>
              <a:buFont typeface="+mj-lt"/>
              <a:buAutoNum type="arabicPeriod"/>
            </a:pPr>
            <a:r>
              <a:rPr lang="en-US" sz="2800" dirty="0"/>
              <a:t>On the left-side TOC, click </a:t>
            </a:r>
            <a:r>
              <a:rPr lang="en-US" sz="2800" b="1" dirty="0">
                <a:solidFill>
                  <a:schemeClr val="accent2"/>
                </a:solidFill>
              </a:rPr>
              <a:t>Configure parameters</a:t>
            </a:r>
          </a:p>
          <a:p>
            <a:pPr marL="971550" lvl="1" indent="-514350">
              <a:spcAft>
                <a:spcPts val="600"/>
              </a:spcAft>
              <a:buClr>
                <a:srgbClr val="0070C0"/>
              </a:buClr>
              <a:buFont typeface="Arial" panose="020B0604020202020204" pitchFamily="34" charset="0"/>
              <a:buChar char="•"/>
            </a:pPr>
            <a:r>
              <a:rPr lang="en-US" sz="2800" dirty="0"/>
              <a:t>This section relates the terms used in differential equations with the parameters used in EMOD</a:t>
            </a:r>
          </a:p>
          <a:p>
            <a:pPr marL="971550" lvl="1" indent="-514350">
              <a:spcAft>
                <a:spcPts val="600"/>
              </a:spcAft>
              <a:buClr>
                <a:srgbClr val="0070C0"/>
              </a:buClr>
              <a:buFont typeface="Arial" panose="020B0604020202020204" pitchFamily="34" charset="0"/>
              <a:buChar char="•"/>
            </a:pPr>
            <a:r>
              <a:rPr lang="en-US" sz="2800" dirty="0"/>
              <a:t>Prior sections review the SIR differential equations that we presented earlier today</a:t>
            </a:r>
          </a:p>
          <a:p>
            <a:pPr marL="971550" lvl="1" indent="-514350">
              <a:spcAft>
                <a:spcPts val="600"/>
              </a:spcAft>
              <a:buClr>
                <a:srgbClr val="0070C0"/>
              </a:buClr>
              <a:buFont typeface="Arial" panose="020B0604020202020204" pitchFamily="34" charset="0"/>
              <a:buChar char="•"/>
            </a:pPr>
            <a:endParaRPr lang="en-US" sz="2800" dirty="0"/>
          </a:p>
          <a:p>
            <a:pPr lvl="1">
              <a:spcAft>
                <a:spcPts val="600"/>
              </a:spcAft>
              <a:buClr>
                <a:srgbClr val="0070C0"/>
              </a:buClr>
            </a:pPr>
            <a:endParaRPr lang="en-US" sz="2800" dirty="0"/>
          </a:p>
          <a:p>
            <a:pPr marL="514350" indent="-514350">
              <a:spcAft>
                <a:spcPts val="600"/>
              </a:spcAft>
              <a:buClr>
                <a:srgbClr val="0070C0"/>
              </a:buClr>
              <a:buFont typeface="+mj-lt"/>
              <a:buAutoNum type="arabicPeriod"/>
            </a:pPr>
            <a:endParaRPr lang="en-US" sz="2800" dirty="0"/>
          </a:p>
        </p:txBody>
      </p:sp>
    </p:spTree>
    <p:extLst>
      <p:ext uri="{BB962C8B-B14F-4D97-AF65-F5344CB8AC3E}">
        <p14:creationId xmlns:p14="http://schemas.microsoft.com/office/powerpoint/2010/main" val="33292008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237506"/>
            <a:ext cx="12100956" cy="819398"/>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146957" y="130629"/>
            <a:ext cx="11870872" cy="6531428"/>
          </a:xfrm>
          <a:prstGeom prst="rect">
            <a:avLst/>
          </a:pr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endParaRPr>
          </a:p>
        </p:txBody>
      </p:sp>
      <p:sp>
        <p:nvSpPr>
          <p:cNvPr id="3" name="TextBox 2"/>
          <p:cNvSpPr txBox="1"/>
          <p:nvPr/>
        </p:nvSpPr>
        <p:spPr>
          <a:xfrm>
            <a:off x="473529" y="424543"/>
            <a:ext cx="8262257" cy="523220"/>
          </a:xfrm>
          <a:prstGeom prst="rect">
            <a:avLst/>
          </a:prstGeom>
          <a:noFill/>
        </p:spPr>
        <p:txBody>
          <a:bodyPr wrap="square" rtlCol="0" anchor="t">
            <a:spAutoFit/>
          </a:bodyPr>
          <a:lstStyle/>
          <a:p>
            <a:r>
              <a:rPr lang="en-US" sz="2800" dirty="0">
                <a:solidFill>
                  <a:schemeClr val="bg1"/>
                </a:solidFill>
              </a:rPr>
              <a:t>QuickStart exercise: From SIR models to ABMs</a:t>
            </a:r>
          </a:p>
        </p:txBody>
      </p:sp>
      <p:sp>
        <p:nvSpPr>
          <p:cNvPr id="6" name="TextBox 5"/>
          <p:cNvSpPr txBox="1"/>
          <p:nvPr/>
        </p:nvSpPr>
        <p:spPr>
          <a:xfrm>
            <a:off x="473529" y="1164023"/>
            <a:ext cx="11030857" cy="4016484"/>
          </a:xfrm>
          <a:prstGeom prst="rect">
            <a:avLst/>
          </a:prstGeom>
          <a:noFill/>
        </p:spPr>
        <p:txBody>
          <a:bodyPr wrap="square" rtlCol="0" anchor="t">
            <a:spAutoFit/>
          </a:bodyPr>
          <a:lstStyle/>
          <a:p>
            <a:pPr marL="285750" indent="-285750">
              <a:lnSpc>
                <a:spcPts val="2600"/>
              </a:lnSpc>
              <a:spcBef>
                <a:spcPts val="600"/>
              </a:spcBef>
              <a:spcAft>
                <a:spcPts val="600"/>
              </a:spcAft>
              <a:buClr>
                <a:srgbClr val="0070C0"/>
              </a:buClr>
              <a:buFont typeface="Calibri" panose="020F0502020204030204" pitchFamily="34" charset="0"/>
              <a:buChar char="•"/>
            </a:pPr>
            <a:r>
              <a:rPr lang="en-US" sz="2400" b="1" dirty="0" err="1"/>
              <a:t>Base_Infectivity</a:t>
            </a:r>
            <a:r>
              <a:rPr lang="en-US" sz="2400" dirty="0"/>
              <a:t> is equivalent to</a:t>
            </a:r>
            <a:endParaRPr lang="en-US" sz="2400" dirty="0">
              <a:cs typeface="Calibri"/>
            </a:endParaRPr>
          </a:p>
          <a:p>
            <a:pPr marL="285750" indent="-285750">
              <a:lnSpc>
                <a:spcPts val="2600"/>
              </a:lnSpc>
              <a:spcBef>
                <a:spcPts val="600"/>
              </a:spcBef>
              <a:spcAft>
                <a:spcPts val="600"/>
              </a:spcAft>
              <a:buClr>
                <a:srgbClr val="0070C0"/>
              </a:buClr>
              <a:buFont typeface="Calibri" panose="020F0502020204030204" pitchFamily="34" charset="0"/>
              <a:buChar char="•"/>
            </a:pPr>
            <a:r>
              <a:rPr lang="en-US" sz="2400" b="1" dirty="0" err="1"/>
              <a:t>Infectious_Period_Constant</a:t>
            </a:r>
            <a:r>
              <a:rPr lang="en-US" sz="2400" dirty="0"/>
              <a:t> is equivalent to 1/      (if the infectious period is constant for all agents and not assigned using a distribution)</a:t>
            </a:r>
          </a:p>
          <a:p>
            <a:pPr marL="285750" indent="-285750">
              <a:lnSpc>
                <a:spcPts val="2600"/>
              </a:lnSpc>
              <a:spcBef>
                <a:spcPts val="600"/>
              </a:spcBef>
              <a:spcAft>
                <a:spcPts val="600"/>
              </a:spcAft>
              <a:buClr>
                <a:srgbClr val="0070C0"/>
              </a:buClr>
              <a:buFont typeface="Calibri" panose="020F0502020204030204" pitchFamily="34" charset="0"/>
              <a:buChar char="•"/>
            </a:pPr>
            <a:endParaRPr lang="en-US" sz="2400" dirty="0">
              <a:cs typeface="Calibri"/>
            </a:endParaRPr>
          </a:p>
          <a:p>
            <a:pPr marL="285750" indent="-285750">
              <a:lnSpc>
                <a:spcPts val="2600"/>
              </a:lnSpc>
              <a:spcBef>
                <a:spcPts val="600"/>
              </a:spcBef>
              <a:spcAft>
                <a:spcPts val="600"/>
              </a:spcAft>
              <a:buClr>
                <a:srgbClr val="0070C0"/>
              </a:buClr>
              <a:buFont typeface="Calibri" panose="020F0502020204030204" pitchFamily="34" charset="0"/>
              <a:buChar char="•"/>
            </a:pPr>
            <a:r>
              <a:rPr lang="en-US" sz="2400" b="1" u="sng" dirty="0"/>
              <a:t>Exercises</a:t>
            </a:r>
            <a:r>
              <a:rPr lang="en-US" sz="2400" b="1" u="sng" dirty="0">
                <a:cs typeface="Calibri"/>
              </a:rPr>
              <a:t>:</a:t>
            </a:r>
          </a:p>
          <a:p>
            <a:pPr marL="800100" lvl="1" indent="-342900">
              <a:lnSpc>
                <a:spcPts val="2600"/>
              </a:lnSpc>
              <a:spcBef>
                <a:spcPts val="600"/>
              </a:spcBef>
              <a:spcAft>
                <a:spcPts val="600"/>
              </a:spcAft>
              <a:buClr>
                <a:schemeClr val="accent2"/>
              </a:buClr>
              <a:buFont typeface="Courier New" panose="02070309020205020404" pitchFamily="49" charset="0"/>
              <a:buChar char="o"/>
            </a:pPr>
            <a:r>
              <a:rPr lang="en-US" sz="2400" dirty="0"/>
              <a:t>Starting from an SEIR model, can you make the peak of infection happen at day 50? </a:t>
            </a:r>
            <a:endParaRPr lang="en-US" sz="2400" dirty="0">
              <a:cs typeface="Calibri"/>
            </a:endParaRPr>
          </a:p>
          <a:p>
            <a:pPr marL="800100" lvl="1" indent="-342900">
              <a:lnSpc>
                <a:spcPts val="2600"/>
              </a:lnSpc>
              <a:spcBef>
                <a:spcPts val="600"/>
              </a:spcBef>
              <a:spcAft>
                <a:spcPts val="600"/>
              </a:spcAft>
              <a:buClr>
                <a:schemeClr val="accent2"/>
              </a:buClr>
              <a:buFont typeface="Courier New" panose="02070309020205020404" pitchFamily="49" charset="0"/>
              <a:buChar char="o"/>
            </a:pPr>
            <a:r>
              <a:rPr lang="en-US" sz="2400" dirty="0"/>
              <a:t>Can you end with 50% of population never infected? </a:t>
            </a:r>
            <a:endParaRPr lang="en-US" sz="2400" dirty="0">
              <a:cs typeface="Calibri"/>
            </a:endParaRPr>
          </a:p>
          <a:p>
            <a:pPr marL="800100" lvl="1" indent="-342900">
              <a:lnSpc>
                <a:spcPts val="2600"/>
              </a:lnSpc>
              <a:spcBef>
                <a:spcPts val="600"/>
              </a:spcBef>
              <a:spcAft>
                <a:spcPts val="600"/>
              </a:spcAft>
              <a:buClr>
                <a:schemeClr val="accent2"/>
              </a:buClr>
              <a:buFont typeface="Courier New" panose="02070309020205020404" pitchFamily="49" charset="0"/>
              <a:buChar char="o"/>
            </a:pPr>
            <a:r>
              <a:rPr lang="en-US" sz="2400" dirty="0"/>
              <a:t>Can you achieve the same things with R</a:t>
            </a:r>
            <a:r>
              <a:rPr lang="en-US" sz="2400" baseline="-25000" dirty="0"/>
              <a:t>0</a:t>
            </a:r>
            <a:r>
              <a:rPr lang="en-US" sz="2400" dirty="0"/>
              <a:t> fixed at 2? At 16?   </a:t>
            </a:r>
            <a:endParaRPr lang="en-US" sz="2400" dirty="0">
              <a:cs typeface="Calibri"/>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5953DC8-5292-4A09-9E11-0F5F27D484D6}"/>
                  </a:ext>
                </a:extLst>
              </p:cNvPr>
              <p:cNvSpPr txBox="1"/>
              <p:nvPr/>
            </p:nvSpPr>
            <p:spPr>
              <a:xfrm>
                <a:off x="4829111" y="1156477"/>
                <a:ext cx="350824"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𝛽</m:t>
                      </m:r>
                    </m:oMath>
                  </m:oMathPara>
                </a14:m>
                <a:endParaRPr lang="en-US" sz="2400" dirty="0"/>
              </a:p>
            </p:txBody>
          </p:sp>
        </mc:Choice>
        <mc:Fallback xmlns="">
          <p:sp>
            <p:nvSpPr>
              <p:cNvPr id="7" name="TextBox 6">
                <a:extLst>
                  <a:ext uri="{FF2B5EF4-FFF2-40B4-BE49-F238E27FC236}">
                    <a16:creationId xmlns:a16="http://schemas.microsoft.com/office/drawing/2014/main" id="{E5953DC8-5292-4A09-9E11-0F5F27D484D6}"/>
                  </a:ext>
                </a:extLst>
              </p:cNvPr>
              <p:cNvSpPr txBox="1">
                <a:spLocks noRot="1" noChangeAspect="1" noMove="1" noResize="1" noEditPoints="1" noAdjustHandles="1" noChangeArrowheads="1" noChangeShapeType="1" noTextEdit="1"/>
              </p:cNvSpPr>
              <p:nvPr/>
            </p:nvSpPr>
            <p:spPr>
              <a:xfrm>
                <a:off x="4829111" y="1156477"/>
                <a:ext cx="350824" cy="461665"/>
              </a:xfrm>
              <a:prstGeom prst="rect">
                <a:avLst/>
              </a:prstGeom>
              <a:blipFill>
                <a:blip r:embed="rId3"/>
                <a:stretch>
                  <a:fillRect l="-13793" r="-18966" b="-18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5030EB1-7A1D-4012-8B6B-BDAC011FC08C}"/>
                  </a:ext>
                </a:extLst>
              </p:cNvPr>
              <p:cNvSpPr txBox="1"/>
              <p:nvPr/>
            </p:nvSpPr>
            <p:spPr>
              <a:xfrm>
                <a:off x="6596347" y="1624432"/>
                <a:ext cx="350824"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𝛾</m:t>
                      </m:r>
                    </m:oMath>
                  </m:oMathPara>
                </a14:m>
                <a:endParaRPr lang="en-US" sz="2400" dirty="0"/>
              </a:p>
            </p:txBody>
          </p:sp>
        </mc:Choice>
        <mc:Fallback xmlns="">
          <p:sp>
            <p:nvSpPr>
              <p:cNvPr id="8" name="TextBox 7">
                <a:extLst>
                  <a:ext uri="{FF2B5EF4-FFF2-40B4-BE49-F238E27FC236}">
                    <a16:creationId xmlns:a16="http://schemas.microsoft.com/office/drawing/2014/main" id="{35030EB1-7A1D-4012-8B6B-BDAC011FC08C}"/>
                  </a:ext>
                </a:extLst>
              </p:cNvPr>
              <p:cNvSpPr txBox="1">
                <a:spLocks noRot="1" noChangeAspect="1" noMove="1" noResize="1" noEditPoints="1" noAdjustHandles="1" noChangeArrowheads="1" noChangeShapeType="1" noTextEdit="1"/>
              </p:cNvSpPr>
              <p:nvPr/>
            </p:nvSpPr>
            <p:spPr>
              <a:xfrm>
                <a:off x="6596347" y="1624432"/>
                <a:ext cx="350824" cy="461665"/>
              </a:xfrm>
              <a:prstGeom prst="rect">
                <a:avLst/>
              </a:prstGeom>
              <a:blipFill>
                <a:blip r:embed="rId4"/>
                <a:stretch>
                  <a:fillRect l="-3448" r="-1724" b="-7895"/>
                </a:stretch>
              </a:blipFill>
            </p:spPr>
            <p:txBody>
              <a:bodyPr/>
              <a:lstStyle/>
              <a:p>
                <a:r>
                  <a:rPr lang="en-US">
                    <a:noFill/>
                  </a:rPr>
                  <a:t> </a:t>
                </a:r>
              </a:p>
            </p:txBody>
          </p:sp>
        </mc:Fallback>
      </mc:AlternateContent>
    </p:spTree>
    <p:extLst>
      <p:ext uri="{BB962C8B-B14F-4D97-AF65-F5344CB8AC3E}">
        <p14:creationId xmlns:p14="http://schemas.microsoft.com/office/powerpoint/2010/main" val="426902435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237506"/>
            <a:ext cx="12100956" cy="819398"/>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146957" y="130629"/>
            <a:ext cx="11870872" cy="6531428"/>
          </a:xfrm>
          <a:prstGeom prst="rect">
            <a:avLst/>
          </a:pr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endParaRPr>
          </a:p>
        </p:txBody>
      </p:sp>
      <p:sp>
        <p:nvSpPr>
          <p:cNvPr id="3" name="TextBox 2"/>
          <p:cNvSpPr txBox="1"/>
          <p:nvPr/>
        </p:nvSpPr>
        <p:spPr>
          <a:xfrm>
            <a:off x="473529" y="424543"/>
            <a:ext cx="8262257" cy="523220"/>
          </a:xfrm>
          <a:prstGeom prst="rect">
            <a:avLst/>
          </a:prstGeom>
          <a:noFill/>
        </p:spPr>
        <p:txBody>
          <a:bodyPr wrap="square" rtlCol="0" anchor="t">
            <a:spAutoFit/>
          </a:bodyPr>
          <a:lstStyle/>
          <a:p>
            <a:r>
              <a:rPr lang="en-US" sz="2800" dirty="0">
                <a:solidFill>
                  <a:schemeClr val="bg1"/>
                </a:solidFill>
              </a:rPr>
              <a:t>Run EMOD locally</a:t>
            </a:r>
          </a:p>
        </p:txBody>
      </p:sp>
      <p:sp>
        <p:nvSpPr>
          <p:cNvPr id="6" name="TextBox 5"/>
          <p:cNvSpPr txBox="1"/>
          <p:nvPr/>
        </p:nvSpPr>
        <p:spPr>
          <a:xfrm>
            <a:off x="473529" y="1468823"/>
            <a:ext cx="11030857" cy="4991110"/>
          </a:xfrm>
          <a:prstGeom prst="rect">
            <a:avLst/>
          </a:prstGeom>
          <a:noFill/>
        </p:spPr>
        <p:txBody>
          <a:bodyPr wrap="square" rtlCol="0" anchor="t">
            <a:spAutoFit/>
          </a:bodyPr>
          <a:lstStyle/>
          <a:p>
            <a:pPr marL="457200" indent="-457200">
              <a:lnSpc>
                <a:spcPts val="2600"/>
              </a:lnSpc>
              <a:spcBef>
                <a:spcPts val="600"/>
              </a:spcBef>
              <a:spcAft>
                <a:spcPts val="600"/>
              </a:spcAft>
              <a:buClr>
                <a:srgbClr val="0070C0"/>
              </a:buClr>
              <a:buFont typeface="+mj-lt"/>
              <a:buAutoNum type="arabicPeriod"/>
            </a:pPr>
            <a:r>
              <a:rPr lang="en-US" sz="2400" dirty="0"/>
              <a:t>Boot into the provided USB drive (see handout for instructions based on your OS)</a:t>
            </a:r>
          </a:p>
          <a:p>
            <a:pPr marL="914400" lvl="1" indent="-457200">
              <a:lnSpc>
                <a:spcPts val="2600"/>
              </a:lnSpc>
              <a:spcBef>
                <a:spcPts val="600"/>
              </a:spcBef>
              <a:spcAft>
                <a:spcPts val="600"/>
              </a:spcAft>
              <a:buClr>
                <a:schemeClr val="accent2"/>
              </a:buClr>
              <a:buFont typeface="Wingdings" panose="05000000000000000000" pitchFamily="2" charset="2"/>
              <a:buChar char="Ø"/>
            </a:pPr>
            <a:r>
              <a:rPr lang="en-US" sz="2400" dirty="0"/>
              <a:t>To log in to the USB, the username is “</a:t>
            </a:r>
            <a:r>
              <a:rPr lang="en-US" sz="2400" b="1" dirty="0">
                <a:solidFill>
                  <a:schemeClr val="accent2"/>
                </a:solidFill>
              </a:rPr>
              <a:t>research</a:t>
            </a:r>
            <a:r>
              <a:rPr lang="en-US" sz="2400" dirty="0"/>
              <a:t>” and the password is “</a:t>
            </a:r>
            <a:r>
              <a:rPr lang="en-US" sz="2400" b="1" dirty="0" err="1">
                <a:solidFill>
                  <a:schemeClr val="accent2"/>
                </a:solidFill>
              </a:rPr>
              <a:t>idm</a:t>
            </a:r>
            <a:r>
              <a:rPr lang="en-US" sz="2400" dirty="0"/>
              <a:t>”</a:t>
            </a:r>
          </a:p>
          <a:p>
            <a:pPr marL="457200" indent="-457200">
              <a:lnSpc>
                <a:spcPts val="2600"/>
              </a:lnSpc>
              <a:spcBef>
                <a:spcPts val="600"/>
              </a:spcBef>
              <a:spcAft>
                <a:spcPts val="600"/>
              </a:spcAft>
              <a:buClr>
                <a:srgbClr val="0070C0"/>
              </a:buClr>
              <a:buFont typeface="+mj-lt"/>
              <a:buAutoNum type="arabicPeriod"/>
            </a:pPr>
            <a:r>
              <a:rPr lang="en-US" sz="2400" dirty="0">
                <a:cs typeface="Calibri"/>
              </a:rPr>
              <a:t>Navigate to </a:t>
            </a:r>
            <a:r>
              <a:rPr lang="en-US" sz="2400" dirty="0" err="1">
                <a:cs typeface="Calibri"/>
              </a:rPr>
              <a:t>EMODScenarios</a:t>
            </a:r>
            <a:r>
              <a:rPr lang="en-US" sz="2400" dirty="0">
                <a:cs typeface="Calibri"/>
              </a:rPr>
              <a:t>&gt;Scenarios&gt;Generic&gt;SEIR</a:t>
            </a:r>
          </a:p>
          <a:p>
            <a:pPr marL="457200" indent="-457200">
              <a:lnSpc>
                <a:spcPts val="2600"/>
              </a:lnSpc>
              <a:spcBef>
                <a:spcPts val="600"/>
              </a:spcBef>
              <a:spcAft>
                <a:spcPts val="600"/>
              </a:spcAft>
              <a:buClr>
                <a:srgbClr val="0070C0"/>
              </a:buClr>
              <a:buFont typeface="+mj-lt"/>
              <a:buAutoNum type="arabicPeriod"/>
            </a:pPr>
            <a:r>
              <a:rPr lang="en-US" sz="2400" dirty="0">
                <a:cs typeface="Calibri"/>
              </a:rPr>
              <a:t>Double-click </a:t>
            </a:r>
            <a:r>
              <a:rPr lang="en-US" sz="2400" dirty="0" err="1">
                <a:cs typeface="Calibri"/>
              </a:rPr>
              <a:t>RunEmod</a:t>
            </a:r>
            <a:r>
              <a:rPr lang="en-US" sz="2400" dirty="0">
                <a:cs typeface="Calibri"/>
              </a:rPr>
              <a:t> to run an EMOD simulation using the provided input files</a:t>
            </a:r>
          </a:p>
          <a:p>
            <a:pPr marL="457200" indent="-457200">
              <a:lnSpc>
                <a:spcPts val="2600"/>
              </a:lnSpc>
              <a:spcBef>
                <a:spcPts val="600"/>
              </a:spcBef>
              <a:spcAft>
                <a:spcPts val="600"/>
              </a:spcAft>
              <a:buClr>
                <a:srgbClr val="0070C0"/>
              </a:buClr>
              <a:buFont typeface="+mj-lt"/>
              <a:buAutoNum type="arabicPeriod"/>
            </a:pPr>
            <a:r>
              <a:rPr lang="en-US" sz="2400" dirty="0">
                <a:cs typeface="Calibri"/>
              </a:rPr>
              <a:t>Once the simulation has finished running, double-click the </a:t>
            </a:r>
            <a:r>
              <a:rPr lang="en-US" sz="2400" dirty="0" err="1">
                <a:cs typeface="Calibri"/>
              </a:rPr>
              <a:t>plotAllCharts</a:t>
            </a:r>
            <a:r>
              <a:rPr lang="en-US" sz="2400" dirty="0">
                <a:cs typeface="Calibri"/>
              </a:rPr>
              <a:t> and </a:t>
            </a:r>
            <a:r>
              <a:rPr lang="en-US" sz="2400" dirty="0" err="1">
                <a:cs typeface="Calibri"/>
              </a:rPr>
              <a:t>plotInsetChart</a:t>
            </a:r>
            <a:r>
              <a:rPr lang="en-US" sz="2400" dirty="0">
                <a:cs typeface="Calibri"/>
              </a:rPr>
              <a:t> scripts to create plots of the output using Python</a:t>
            </a:r>
          </a:p>
          <a:p>
            <a:pPr marL="457200" indent="-457200">
              <a:lnSpc>
                <a:spcPts val="2600"/>
              </a:lnSpc>
              <a:spcBef>
                <a:spcPts val="600"/>
              </a:spcBef>
              <a:spcAft>
                <a:spcPts val="600"/>
              </a:spcAft>
              <a:buClr>
                <a:srgbClr val="0070C0"/>
              </a:buClr>
              <a:buFont typeface="+mj-lt"/>
              <a:buAutoNum type="arabicPeriod"/>
            </a:pPr>
            <a:r>
              <a:rPr lang="en-US" sz="2400" dirty="0">
                <a:cs typeface="Calibri"/>
              </a:rPr>
              <a:t>Double-click on </a:t>
            </a:r>
            <a:r>
              <a:rPr lang="en-US" sz="2400" dirty="0" err="1">
                <a:cs typeface="Calibri"/>
              </a:rPr>
              <a:t>config.json</a:t>
            </a:r>
            <a:r>
              <a:rPr lang="en-US" sz="2400" dirty="0">
                <a:cs typeface="Calibri"/>
              </a:rPr>
              <a:t> (this should look more familiar now). </a:t>
            </a:r>
          </a:p>
          <a:p>
            <a:pPr marL="457200" indent="-457200">
              <a:lnSpc>
                <a:spcPts val="2600"/>
              </a:lnSpc>
              <a:spcBef>
                <a:spcPts val="600"/>
              </a:spcBef>
              <a:spcAft>
                <a:spcPts val="600"/>
              </a:spcAft>
              <a:buClr>
                <a:srgbClr val="0070C0"/>
              </a:buClr>
              <a:buFont typeface="+mj-lt"/>
              <a:buAutoNum type="arabicPeriod"/>
            </a:pPr>
            <a:r>
              <a:rPr lang="en-US" sz="2400" dirty="0"/>
              <a:t>Alter ‘</a:t>
            </a:r>
            <a:r>
              <a:rPr lang="en-US" sz="2400" dirty="0" err="1"/>
              <a:t>Base_Infectivity</a:t>
            </a:r>
            <a:r>
              <a:rPr lang="en-US" sz="2400" dirty="0"/>
              <a:t>’ based on your previous experimentation (don’t forget to save). Re-run the model simulation  </a:t>
            </a:r>
          </a:p>
          <a:p>
            <a:pPr>
              <a:lnSpc>
                <a:spcPts val="2600"/>
              </a:lnSpc>
              <a:spcBef>
                <a:spcPts val="600"/>
              </a:spcBef>
              <a:spcAft>
                <a:spcPts val="600"/>
              </a:spcAft>
              <a:buClr>
                <a:srgbClr val="0070C0"/>
              </a:buClr>
            </a:pPr>
            <a:endParaRPr lang="en-US" sz="3600" dirty="0">
              <a:cs typeface="Calibri"/>
            </a:endParaRPr>
          </a:p>
          <a:p>
            <a:pPr>
              <a:lnSpc>
                <a:spcPts val="2600"/>
              </a:lnSpc>
              <a:spcBef>
                <a:spcPts val="600"/>
              </a:spcBef>
              <a:spcAft>
                <a:spcPts val="600"/>
              </a:spcAft>
              <a:buClr>
                <a:srgbClr val="0070C0"/>
              </a:buClr>
            </a:pPr>
            <a:r>
              <a:rPr lang="en-US" sz="2000" dirty="0">
                <a:cs typeface="Calibri"/>
              </a:rPr>
              <a:t>Note: this will work for every scenario in the USB drive. See </a:t>
            </a:r>
            <a:r>
              <a:rPr lang="en-US" sz="2000" dirty="0">
                <a:hlinkClick r:id="rId3"/>
              </a:rPr>
              <a:t>http://idmod.org/docs/</a:t>
            </a:r>
            <a:r>
              <a:rPr lang="en-US" sz="2000" dirty="0"/>
              <a:t> </a:t>
            </a:r>
            <a:r>
              <a:rPr lang="en-US" sz="2000" dirty="0">
                <a:cs typeface="Calibri"/>
              </a:rPr>
              <a:t> for documentation</a:t>
            </a:r>
          </a:p>
        </p:txBody>
      </p:sp>
    </p:spTree>
    <p:extLst>
      <p:ext uri="{BB962C8B-B14F-4D97-AF65-F5344CB8AC3E}">
        <p14:creationId xmlns:p14="http://schemas.microsoft.com/office/powerpoint/2010/main" val="159365414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237506"/>
            <a:ext cx="12100956" cy="819398"/>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146957" y="130629"/>
            <a:ext cx="11870872" cy="6531428"/>
          </a:xfrm>
          <a:prstGeom prst="rect">
            <a:avLst/>
          </a:pr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endParaRPr>
          </a:p>
        </p:txBody>
      </p:sp>
      <p:sp>
        <p:nvSpPr>
          <p:cNvPr id="3" name="TextBox 2"/>
          <p:cNvSpPr txBox="1"/>
          <p:nvPr/>
        </p:nvSpPr>
        <p:spPr>
          <a:xfrm>
            <a:off x="473529" y="424543"/>
            <a:ext cx="8262257" cy="523220"/>
          </a:xfrm>
          <a:prstGeom prst="rect">
            <a:avLst/>
          </a:prstGeom>
          <a:noFill/>
        </p:spPr>
        <p:txBody>
          <a:bodyPr wrap="square" rtlCol="0">
            <a:spAutoFit/>
          </a:bodyPr>
          <a:lstStyle/>
          <a:p>
            <a:r>
              <a:rPr lang="en-US" sz="2800" dirty="0">
                <a:solidFill>
                  <a:schemeClr val="bg1"/>
                </a:solidFill>
              </a:rPr>
              <a:t>EMOD simulation scenarios: SEIR model</a:t>
            </a:r>
          </a:p>
        </p:txBody>
      </p:sp>
      <p:sp>
        <p:nvSpPr>
          <p:cNvPr id="5" name="TextBox 4"/>
          <p:cNvSpPr txBox="1"/>
          <p:nvPr/>
        </p:nvSpPr>
        <p:spPr>
          <a:xfrm>
            <a:off x="473529" y="1243941"/>
            <a:ext cx="10249786" cy="3416320"/>
          </a:xfrm>
          <a:prstGeom prst="rect">
            <a:avLst/>
          </a:prstGeom>
          <a:noFill/>
        </p:spPr>
        <p:txBody>
          <a:bodyPr wrap="square" rtlCol="0">
            <a:spAutoFit/>
          </a:bodyPr>
          <a:lstStyle/>
          <a:p>
            <a:r>
              <a:rPr lang="en-US" sz="2400" b="1" dirty="0">
                <a:solidFill>
                  <a:schemeClr val="accent2"/>
                </a:solidFill>
              </a:rPr>
              <a:t>Objective:</a:t>
            </a:r>
            <a:r>
              <a:rPr lang="en-US" dirty="0"/>
              <a:t> </a:t>
            </a:r>
            <a:r>
              <a:rPr lang="en-US" sz="2000" dirty="0"/>
              <a:t>Using an R script to alter EMOD and visualize output, familiarize yourself with the options for a </a:t>
            </a:r>
            <a:r>
              <a:rPr lang="en-US" sz="2000" u="sng" dirty="0"/>
              <a:t>basic SEIR model.</a:t>
            </a:r>
          </a:p>
          <a:p>
            <a:endParaRPr lang="en-US" dirty="0"/>
          </a:p>
          <a:p>
            <a:r>
              <a:rPr lang="en-US" sz="2000" dirty="0"/>
              <a:t>Using the R script </a:t>
            </a:r>
            <a:r>
              <a:rPr lang="en-US" sz="2000" b="1" dirty="0">
                <a:solidFill>
                  <a:schemeClr val="accent2"/>
                </a:solidFill>
              </a:rPr>
              <a:t>‘</a:t>
            </a:r>
            <a:r>
              <a:rPr lang="en-US" sz="2000" b="1" dirty="0" err="1">
                <a:solidFill>
                  <a:schemeClr val="accent2"/>
                </a:solidFill>
              </a:rPr>
              <a:t>SEIR.r</a:t>
            </a:r>
            <a:r>
              <a:rPr lang="en-US" sz="2000" b="1" dirty="0">
                <a:solidFill>
                  <a:schemeClr val="accent2"/>
                </a:solidFill>
              </a:rPr>
              <a:t>’</a:t>
            </a:r>
            <a:r>
              <a:rPr lang="en-US" sz="2000" dirty="0"/>
              <a:t>, you can alter the duration of infectiousness.  </a:t>
            </a:r>
          </a:p>
          <a:p>
            <a:r>
              <a:rPr lang="en-US" sz="2000" dirty="0"/>
              <a:t>First, change </a:t>
            </a:r>
            <a:r>
              <a:rPr lang="en-US" sz="2000" dirty="0" err="1"/>
              <a:t>Base_Incubation_Period</a:t>
            </a:r>
            <a:r>
              <a:rPr lang="en-US" sz="2000" dirty="0"/>
              <a:t> to </a:t>
            </a:r>
            <a:r>
              <a:rPr lang="en-US" sz="2000" dirty="0" err="1"/>
              <a:t>Incubation_Period_Constant</a:t>
            </a:r>
            <a:r>
              <a:rPr lang="en-US" sz="2000" dirty="0"/>
              <a:t>, and </a:t>
            </a:r>
            <a:r>
              <a:rPr lang="en-US" sz="2000" dirty="0" err="1"/>
              <a:t>Base_Infectious_Period</a:t>
            </a:r>
            <a:r>
              <a:rPr lang="en-US" sz="2000" dirty="0"/>
              <a:t> to </a:t>
            </a:r>
            <a:r>
              <a:rPr lang="en-US" sz="2000" dirty="0" err="1"/>
              <a:t>Infectious_Period_Constant</a:t>
            </a:r>
            <a:r>
              <a:rPr lang="en-US" sz="2000" dirty="0"/>
              <a:t>.</a:t>
            </a:r>
          </a:p>
          <a:p>
            <a:endParaRPr lang="en-US" sz="2000" dirty="0"/>
          </a:p>
          <a:p>
            <a:r>
              <a:rPr lang="en-US" sz="2400" b="1" dirty="0">
                <a:solidFill>
                  <a:schemeClr val="accent2"/>
                </a:solidFill>
              </a:rPr>
              <a:t>Exercises:</a:t>
            </a:r>
          </a:p>
          <a:p>
            <a:pPr marL="457200" indent="-457200">
              <a:spcBef>
                <a:spcPts val="600"/>
              </a:spcBef>
              <a:spcAft>
                <a:spcPts val="600"/>
              </a:spcAft>
              <a:buClr>
                <a:schemeClr val="accent1">
                  <a:lumMod val="75000"/>
                </a:schemeClr>
              </a:buClr>
              <a:buFont typeface="+mj-lt"/>
              <a:buAutoNum type="arabicPeriod"/>
            </a:pPr>
            <a:r>
              <a:rPr lang="en-US" sz="2000" dirty="0"/>
              <a:t>Using your favorite value for </a:t>
            </a:r>
            <a:r>
              <a:rPr lang="en-US" sz="2000" dirty="0" err="1"/>
              <a:t>Base_Infectivity</a:t>
            </a:r>
            <a:r>
              <a:rPr lang="en-US" sz="2000" dirty="0"/>
              <a:t>, assess the impact of </a:t>
            </a:r>
            <a:r>
              <a:rPr lang="en-US" sz="2000" dirty="0" err="1"/>
              <a:t>stochasticity</a:t>
            </a:r>
            <a:r>
              <a:rPr lang="en-US" sz="2000" dirty="0"/>
              <a:t>.</a:t>
            </a:r>
          </a:p>
          <a:p>
            <a:endParaRPr lang="en-US" sz="2000" dirty="0"/>
          </a:p>
        </p:txBody>
      </p:sp>
    </p:spTree>
    <p:extLst>
      <p:ext uri="{BB962C8B-B14F-4D97-AF65-F5344CB8AC3E}">
        <p14:creationId xmlns:p14="http://schemas.microsoft.com/office/powerpoint/2010/main" val="6163169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237506"/>
            <a:ext cx="12100956" cy="819398"/>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p>
        </p:txBody>
      </p:sp>
      <p:sp>
        <p:nvSpPr>
          <p:cNvPr id="9" name="Rectangle 8">
            <a:extLst>
              <a:ext uri="{FF2B5EF4-FFF2-40B4-BE49-F238E27FC236}">
                <a16:creationId xmlns:a16="http://schemas.microsoft.com/office/drawing/2014/main" id="{B5F72E8F-255F-4CF7-ACF8-4CAEF496541E}"/>
              </a:ext>
            </a:extLst>
          </p:cNvPr>
          <p:cNvSpPr/>
          <p:nvPr/>
        </p:nvSpPr>
        <p:spPr>
          <a:xfrm>
            <a:off x="146957" y="130628"/>
            <a:ext cx="11870872" cy="6531428"/>
          </a:xfrm>
          <a:prstGeom prst="rect">
            <a:avLst/>
          </a:pr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endParaRPr>
          </a:p>
        </p:txBody>
      </p:sp>
      <p:sp>
        <p:nvSpPr>
          <p:cNvPr id="5" name="TextBox 4">
            <a:extLst>
              <a:ext uri="{FF2B5EF4-FFF2-40B4-BE49-F238E27FC236}">
                <a16:creationId xmlns:a16="http://schemas.microsoft.com/office/drawing/2014/main" id="{40F09DB9-D10A-4D2D-8928-1127C4B60C34}"/>
              </a:ext>
            </a:extLst>
          </p:cNvPr>
          <p:cNvSpPr txBox="1"/>
          <p:nvPr/>
        </p:nvSpPr>
        <p:spPr>
          <a:xfrm>
            <a:off x="473529" y="424543"/>
            <a:ext cx="8262257" cy="523220"/>
          </a:xfrm>
          <a:prstGeom prst="rect">
            <a:avLst/>
          </a:prstGeom>
          <a:noFill/>
        </p:spPr>
        <p:txBody>
          <a:bodyPr wrap="square" rtlCol="0">
            <a:spAutoFit/>
          </a:bodyPr>
          <a:lstStyle/>
          <a:p>
            <a:r>
              <a:rPr lang="en-US" sz="2800" dirty="0">
                <a:solidFill>
                  <a:schemeClr val="bg1"/>
                </a:solidFill>
              </a:rPr>
              <a:t>Part 1: Introduction to disease modeling</a:t>
            </a:r>
          </a:p>
        </p:txBody>
      </p:sp>
    </p:spTree>
    <p:extLst>
      <p:ext uri="{BB962C8B-B14F-4D97-AF65-F5344CB8AC3E}">
        <p14:creationId xmlns:p14="http://schemas.microsoft.com/office/powerpoint/2010/main" val="20285539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237506"/>
            <a:ext cx="12100956" cy="819398"/>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146957" y="130629"/>
            <a:ext cx="11870872" cy="6531428"/>
          </a:xfrm>
          <a:prstGeom prst="rect">
            <a:avLst/>
          </a:pr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endParaRPr>
          </a:p>
        </p:txBody>
      </p:sp>
      <p:sp>
        <p:nvSpPr>
          <p:cNvPr id="3" name="TextBox 2"/>
          <p:cNvSpPr txBox="1"/>
          <p:nvPr/>
        </p:nvSpPr>
        <p:spPr>
          <a:xfrm>
            <a:off x="473529" y="424543"/>
            <a:ext cx="8262257" cy="523220"/>
          </a:xfrm>
          <a:prstGeom prst="rect">
            <a:avLst/>
          </a:prstGeom>
          <a:noFill/>
        </p:spPr>
        <p:txBody>
          <a:bodyPr wrap="square" rtlCol="0">
            <a:spAutoFit/>
          </a:bodyPr>
          <a:lstStyle/>
          <a:p>
            <a:r>
              <a:rPr lang="en-US" sz="2800" dirty="0">
                <a:solidFill>
                  <a:schemeClr val="bg1"/>
                </a:solidFill>
              </a:rPr>
              <a:t>Using EMOD for your own research</a:t>
            </a:r>
          </a:p>
        </p:txBody>
      </p:sp>
      <p:sp>
        <p:nvSpPr>
          <p:cNvPr id="6" name="TextBox 5"/>
          <p:cNvSpPr txBox="1"/>
          <p:nvPr/>
        </p:nvSpPr>
        <p:spPr>
          <a:xfrm>
            <a:off x="473529" y="1325221"/>
            <a:ext cx="11030857" cy="4683333"/>
          </a:xfrm>
          <a:prstGeom prst="rect">
            <a:avLst/>
          </a:prstGeom>
          <a:noFill/>
        </p:spPr>
        <p:txBody>
          <a:bodyPr wrap="square" rtlCol="0" anchor="t">
            <a:spAutoFit/>
          </a:bodyPr>
          <a:lstStyle/>
          <a:p>
            <a:pPr>
              <a:lnSpc>
                <a:spcPts val="2600"/>
              </a:lnSpc>
              <a:spcBef>
                <a:spcPts val="600"/>
              </a:spcBef>
              <a:spcAft>
                <a:spcPts val="600"/>
              </a:spcAft>
              <a:buClr>
                <a:srgbClr val="0070C0"/>
              </a:buClr>
            </a:pPr>
            <a:r>
              <a:rPr lang="en-US" sz="2400" b="1" dirty="0">
                <a:solidFill>
                  <a:schemeClr val="accent2"/>
                </a:solidFill>
              </a:rPr>
              <a:t>Install EMOD on your own machine:</a:t>
            </a:r>
          </a:p>
          <a:p>
            <a:pPr marL="342900" indent="-342900">
              <a:lnSpc>
                <a:spcPts val="2600"/>
              </a:lnSpc>
              <a:spcBef>
                <a:spcPts val="600"/>
              </a:spcBef>
              <a:spcAft>
                <a:spcPts val="600"/>
              </a:spcAft>
              <a:buClr>
                <a:schemeClr val="accent1"/>
              </a:buClr>
              <a:buFont typeface="Arial" panose="020B0604020202020204" pitchFamily="34" charset="0"/>
              <a:buChar char="•"/>
            </a:pPr>
            <a:r>
              <a:rPr lang="en-US" sz="2400" dirty="0"/>
              <a:t>Instructions and required software install found here: </a:t>
            </a:r>
            <a:r>
              <a:rPr lang="en-US" sz="2400" dirty="0">
                <a:hlinkClick r:id="rId3"/>
              </a:rPr>
              <a:t>http://idmod.org/docs/general/install-overview.html</a:t>
            </a:r>
            <a:endParaRPr lang="en-US" sz="2400" dirty="0"/>
          </a:p>
          <a:p>
            <a:pPr marL="800100" lvl="1" indent="-342900">
              <a:lnSpc>
                <a:spcPts val="2600"/>
              </a:lnSpc>
              <a:spcBef>
                <a:spcPts val="600"/>
              </a:spcBef>
              <a:spcAft>
                <a:spcPts val="600"/>
              </a:spcAft>
              <a:buClr>
                <a:schemeClr val="accent2"/>
              </a:buClr>
              <a:buFont typeface="Courier New" panose="02070309020205020404" pitchFamily="49" charset="0"/>
              <a:buChar char="o"/>
            </a:pPr>
            <a:r>
              <a:rPr lang="en-US" sz="2400" dirty="0"/>
              <a:t>Docker image also available: </a:t>
            </a:r>
            <a:r>
              <a:rPr lang="en-US" dirty="0">
                <a:hlinkClick r:id="rId4" tooltip="https://packages.idmod.org/artifactory/webapp/#/artifacts/browse/tree/general/idm-docker-public"/>
              </a:rPr>
              <a:t>https://packages.idmod.org/artifactory/webapp/#/artifacts/browse/tree/General/idm-docker-public</a:t>
            </a:r>
            <a:endParaRPr lang="en-US" dirty="0"/>
          </a:p>
          <a:p>
            <a:pPr marL="800100" lvl="1" indent="-342900">
              <a:lnSpc>
                <a:spcPts val="2600"/>
              </a:lnSpc>
              <a:spcBef>
                <a:spcPts val="600"/>
              </a:spcBef>
              <a:spcAft>
                <a:spcPts val="600"/>
              </a:spcAft>
              <a:buClr>
                <a:schemeClr val="accent2"/>
              </a:buClr>
              <a:buFont typeface="Courier New" panose="02070309020205020404" pitchFamily="49" charset="0"/>
              <a:buChar char="o"/>
            </a:pPr>
            <a:r>
              <a:rPr lang="en-US" sz="2400" dirty="0"/>
              <a:t>Local install supported on Windows and Linux</a:t>
            </a:r>
          </a:p>
          <a:p>
            <a:pPr marL="800100" lvl="1" indent="-342900">
              <a:lnSpc>
                <a:spcPts val="2600"/>
              </a:lnSpc>
              <a:spcBef>
                <a:spcPts val="600"/>
              </a:spcBef>
              <a:spcAft>
                <a:spcPts val="600"/>
              </a:spcAft>
              <a:buClr>
                <a:schemeClr val="accent2"/>
              </a:buClr>
              <a:buFont typeface="Courier New" panose="02070309020205020404" pitchFamily="49" charset="0"/>
              <a:buChar char="o"/>
            </a:pPr>
            <a:r>
              <a:rPr lang="en-US" sz="2400" dirty="0"/>
              <a:t>Run locally or connect to your institutions’ HPC </a:t>
            </a:r>
          </a:p>
          <a:p>
            <a:pPr marL="342900" indent="-342900">
              <a:lnSpc>
                <a:spcPts val="2600"/>
              </a:lnSpc>
              <a:spcBef>
                <a:spcPts val="600"/>
              </a:spcBef>
              <a:spcAft>
                <a:spcPts val="600"/>
              </a:spcAft>
              <a:buClr>
                <a:schemeClr val="accent1"/>
              </a:buClr>
              <a:buFont typeface="Arial" panose="020B0604020202020204" pitchFamily="34" charset="0"/>
              <a:buChar char="•"/>
            </a:pPr>
            <a:r>
              <a:rPr lang="en-US" sz="2400" dirty="0"/>
              <a:t>Use IDM-Tools (suite of Python packages) designed for facilitating job creation, management, and data analysis</a:t>
            </a:r>
          </a:p>
          <a:p>
            <a:pPr marL="342900" indent="-342900">
              <a:lnSpc>
                <a:spcPts val="2600"/>
              </a:lnSpc>
              <a:spcBef>
                <a:spcPts val="600"/>
              </a:spcBef>
              <a:spcAft>
                <a:spcPts val="600"/>
              </a:spcAft>
              <a:buClr>
                <a:schemeClr val="accent1"/>
              </a:buClr>
              <a:buFont typeface="Arial" panose="020B0604020202020204" pitchFamily="34" charset="0"/>
              <a:buChar char="•"/>
            </a:pPr>
            <a:r>
              <a:rPr lang="en-US" sz="2400" dirty="0"/>
              <a:t>All scenario files (and today’s PPT decks) available here: </a:t>
            </a:r>
            <a:r>
              <a:rPr lang="en-US" sz="2400" dirty="0">
                <a:hlinkClick r:id="rId5"/>
              </a:rPr>
              <a:t>https://github.com/InstituteforDiseaseModeling/docs-emod-scenarios</a:t>
            </a:r>
            <a:endParaRPr lang="en-US" sz="1050" dirty="0"/>
          </a:p>
        </p:txBody>
      </p:sp>
    </p:spTree>
    <p:extLst>
      <p:ext uri="{BB962C8B-B14F-4D97-AF65-F5344CB8AC3E}">
        <p14:creationId xmlns:p14="http://schemas.microsoft.com/office/powerpoint/2010/main" val="276752495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237506"/>
            <a:ext cx="12100956" cy="819398"/>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146957" y="130629"/>
            <a:ext cx="11870872" cy="6531428"/>
          </a:xfrm>
          <a:prstGeom prst="rect">
            <a:avLst/>
          </a:pr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endParaRPr>
          </a:p>
        </p:txBody>
      </p:sp>
      <p:sp>
        <p:nvSpPr>
          <p:cNvPr id="3" name="TextBox 2"/>
          <p:cNvSpPr txBox="1"/>
          <p:nvPr/>
        </p:nvSpPr>
        <p:spPr>
          <a:xfrm>
            <a:off x="473529" y="424543"/>
            <a:ext cx="8262257" cy="523220"/>
          </a:xfrm>
          <a:prstGeom prst="rect">
            <a:avLst/>
          </a:prstGeom>
          <a:noFill/>
        </p:spPr>
        <p:txBody>
          <a:bodyPr wrap="square" rtlCol="0">
            <a:spAutoFit/>
          </a:bodyPr>
          <a:lstStyle/>
          <a:p>
            <a:r>
              <a:rPr lang="en-US" sz="2800" dirty="0">
                <a:solidFill>
                  <a:schemeClr val="bg1"/>
                </a:solidFill>
              </a:rPr>
              <a:t>Further information</a:t>
            </a:r>
          </a:p>
        </p:txBody>
      </p:sp>
    </p:spTree>
    <p:extLst>
      <p:ext uri="{BB962C8B-B14F-4D97-AF65-F5344CB8AC3E}">
        <p14:creationId xmlns:p14="http://schemas.microsoft.com/office/powerpoint/2010/main" val="30207355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237506"/>
            <a:ext cx="12100956" cy="819398"/>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146957" y="130629"/>
            <a:ext cx="11870872" cy="6531428"/>
          </a:xfrm>
          <a:prstGeom prst="rect">
            <a:avLst/>
          </a:pr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endParaRPr>
          </a:p>
        </p:txBody>
      </p:sp>
      <p:sp>
        <p:nvSpPr>
          <p:cNvPr id="3" name="TextBox 2"/>
          <p:cNvSpPr txBox="1"/>
          <p:nvPr/>
        </p:nvSpPr>
        <p:spPr>
          <a:xfrm>
            <a:off x="473529" y="424543"/>
            <a:ext cx="8262257" cy="523220"/>
          </a:xfrm>
          <a:prstGeom prst="rect">
            <a:avLst/>
          </a:prstGeom>
          <a:noFill/>
        </p:spPr>
        <p:txBody>
          <a:bodyPr wrap="square" rtlCol="0">
            <a:spAutoFit/>
          </a:bodyPr>
          <a:lstStyle/>
          <a:p>
            <a:r>
              <a:rPr lang="en-US" sz="2800" dirty="0">
                <a:solidFill>
                  <a:schemeClr val="bg1"/>
                </a:solidFill>
              </a:rPr>
              <a:t>Further information</a:t>
            </a:r>
          </a:p>
        </p:txBody>
      </p:sp>
      <p:sp>
        <p:nvSpPr>
          <p:cNvPr id="4" name="TextBox 3"/>
          <p:cNvSpPr txBox="1"/>
          <p:nvPr/>
        </p:nvSpPr>
        <p:spPr>
          <a:xfrm>
            <a:off x="473529" y="1243941"/>
            <a:ext cx="10476693" cy="5124480"/>
          </a:xfrm>
          <a:prstGeom prst="rect">
            <a:avLst/>
          </a:prstGeom>
          <a:noFill/>
        </p:spPr>
        <p:txBody>
          <a:bodyPr wrap="square" rtlCol="0">
            <a:spAutoFit/>
          </a:bodyPr>
          <a:lstStyle/>
          <a:p>
            <a:r>
              <a:rPr lang="en-US" sz="2400" b="1" dirty="0">
                <a:solidFill>
                  <a:schemeClr val="accent2"/>
                </a:solidFill>
              </a:rPr>
              <a:t>Want to learn more about using EMOD?</a:t>
            </a:r>
          </a:p>
          <a:p>
            <a:pPr marL="342900" indent="-342900">
              <a:spcBef>
                <a:spcPts val="600"/>
              </a:spcBef>
              <a:spcAft>
                <a:spcPts val="600"/>
              </a:spcAft>
              <a:buClr>
                <a:srgbClr val="0070C0"/>
              </a:buClr>
              <a:buFont typeface="Arial" panose="020B0604020202020204" pitchFamily="34" charset="0"/>
              <a:buChar char="•"/>
            </a:pPr>
            <a:r>
              <a:rPr lang="en-US" sz="2400" dirty="0"/>
              <a:t>Join the afternoon workshop to run more EMOD simulations and learn more advanced features of the model</a:t>
            </a:r>
          </a:p>
          <a:p>
            <a:pPr marL="342900" indent="-342900">
              <a:spcBef>
                <a:spcPts val="600"/>
              </a:spcBef>
              <a:spcAft>
                <a:spcPts val="600"/>
              </a:spcAft>
              <a:buClr>
                <a:srgbClr val="0070C0"/>
              </a:buClr>
              <a:buFont typeface="Arial" panose="020B0604020202020204" pitchFamily="34" charset="0"/>
              <a:buChar char="•"/>
            </a:pPr>
            <a:r>
              <a:rPr lang="en-US" sz="2400" dirty="0"/>
              <a:t>Continue working through QuickStart lessons</a:t>
            </a:r>
          </a:p>
          <a:p>
            <a:pPr marL="342900" indent="-342900">
              <a:spcBef>
                <a:spcPts val="600"/>
              </a:spcBef>
              <a:spcAft>
                <a:spcPts val="600"/>
              </a:spcAft>
              <a:buClr>
                <a:srgbClr val="0070C0"/>
              </a:buClr>
              <a:buFont typeface="Arial" panose="020B0604020202020204" pitchFamily="34" charset="0"/>
              <a:buChar char="•"/>
            </a:pPr>
            <a:r>
              <a:rPr lang="en-US" sz="2400" dirty="0"/>
              <a:t>Use the documentation at </a:t>
            </a:r>
            <a:r>
              <a:rPr lang="en-US" sz="2400" dirty="0">
                <a:hlinkClick r:id="rId3"/>
              </a:rPr>
              <a:t>http://idmod.org/documentation</a:t>
            </a:r>
            <a:r>
              <a:rPr lang="en-US" sz="2400" dirty="0"/>
              <a:t> </a:t>
            </a:r>
          </a:p>
          <a:p>
            <a:pPr marL="342900" indent="-342900">
              <a:spcBef>
                <a:spcPts val="600"/>
              </a:spcBef>
              <a:spcAft>
                <a:spcPts val="600"/>
              </a:spcAft>
              <a:buClr>
                <a:srgbClr val="0070C0"/>
              </a:buClr>
              <a:buFont typeface="Arial" panose="020B0604020202020204" pitchFamily="34" charset="0"/>
              <a:buChar char="•"/>
            </a:pPr>
            <a:r>
              <a:rPr lang="en-US" sz="2400" dirty="0"/>
              <a:t>Email us! If you are working with a particular researcher, feel free to reach out to them. Otherwise, please email IDM support at </a:t>
            </a:r>
            <a:r>
              <a:rPr lang="en-US" sz="2400" dirty="0">
                <a:hlinkClick r:id="rId4"/>
              </a:rPr>
              <a:t>support@idmod.org</a:t>
            </a:r>
            <a:r>
              <a:rPr lang="en-US" sz="2400" dirty="0"/>
              <a:t> </a:t>
            </a:r>
          </a:p>
          <a:p>
            <a:pPr marL="800100" lvl="1" indent="-342900">
              <a:spcBef>
                <a:spcPts val="600"/>
              </a:spcBef>
              <a:spcAft>
                <a:spcPts val="600"/>
              </a:spcAft>
              <a:buClr>
                <a:schemeClr val="accent2"/>
              </a:buClr>
              <a:buFont typeface="Courier New" panose="02070309020205020404" pitchFamily="49" charset="0"/>
              <a:buChar char="o"/>
            </a:pPr>
            <a:r>
              <a:rPr lang="en-US" sz="2000" dirty="0"/>
              <a:t>Bobby Reiner: </a:t>
            </a:r>
            <a:r>
              <a:rPr lang="en-US" sz="2000" dirty="0">
                <a:hlinkClick r:id="rId5"/>
              </a:rPr>
              <a:t>bcreiner@uw.edu</a:t>
            </a:r>
            <a:endParaRPr lang="en-US" sz="2000" dirty="0"/>
          </a:p>
          <a:p>
            <a:pPr marL="800100" lvl="1" indent="-342900">
              <a:spcBef>
                <a:spcPts val="600"/>
              </a:spcBef>
              <a:spcAft>
                <a:spcPts val="600"/>
              </a:spcAft>
              <a:buClr>
                <a:schemeClr val="accent2"/>
              </a:buClr>
              <a:buFont typeface="Courier New" panose="02070309020205020404" pitchFamily="49" charset="0"/>
              <a:buChar char="o"/>
            </a:pPr>
            <a:r>
              <a:rPr lang="en-US" sz="2000" dirty="0"/>
              <a:t>Mandy Izzo: </a:t>
            </a:r>
            <a:r>
              <a:rPr lang="en-US" sz="2000" dirty="0">
                <a:hlinkClick r:id="rId6"/>
              </a:rPr>
              <a:t>mizzo@idmod.org</a:t>
            </a:r>
            <a:endParaRPr lang="en-US" sz="2000" dirty="0"/>
          </a:p>
          <a:p>
            <a:pPr marL="800100" lvl="1" indent="-342900">
              <a:spcBef>
                <a:spcPts val="600"/>
              </a:spcBef>
              <a:spcAft>
                <a:spcPts val="600"/>
              </a:spcAft>
              <a:buClr>
                <a:schemeClr val="accent2"/>
              </a:buClr>
              <a:buFont typeface="Courier New" panose="02070309020205020404" pitchFamily="49" charset="0"/>
              <a:buChar char="o"/>
            </a:pPr>
            <a:r>
              <a:rPr lang="en-US" sz="2000" dirty="0"/>
              <a:t>Jen Schripsema: </a:t>
            </a:r>
            <a:r>
              <a:rPr lang="en-US" sz="2000" dirty="0">
                <a:hlinkClick r:id="rId7"/>
              </a:rPr>
              <a:t>jschripsema@idmod.org</a:t>
            </a:r>
            <a:r>
              <a:rPr lang="en-US" sz="2000" dirty="0"/>
              <a:t> </a:t>
            </a:r>
          </a:p>
          <a:p>
            <a:pPr marL="342900" indent="-342900">
              <a:spcBef>
                <a:spcPts val="600"/>
              </a:spcBef>
              <a:spcAft>
                <a:spcPts val="600"/>
              </a:spcAft>
              <a:buClr>
                <a:schemeClr val="accent1"/>
              </a:buClr>
              <a:buFont typeface="Arial" panose="020B0604020202020204" pitchFamily="34" charset="0"/>
              <a:buChar char="•"/>
            </a:pPr>
            <a:r>
              <a:rPr lang="en-US" sz="2400" dirty="0"/>
              <a:t>Follow us on Twitter! </a:t>
            </a:r>
            <a:r>
              <a:rPr lang="en-US" sz="2400" b="1" dirty="0">
                <a:solidFill>
                  <a:schemeClr val="accent2"/>
                </a:solidFill>
              </a:rPr>
              <a:t>@IDMOD_ORG</a:t>
            </a:r>
          </a:p>
        </p:txBody>
      </p:sp>
    </p:spTree>
    <p:extLst>
      <p:ext uri="{BB962C8B-B14F-4D97-AF65-F5344CB8AC3E}">
        <p14:creationId xmlns:p14="http://schemas.microsoft.com/office/powerpoint/2010/main" val="297326116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276454"/>
            <a:ext cx="12100956" cy="819398"/>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146957" y="130629"/>
            <a:ext cx="11870872" cy="6531428"/>
          </a:xfrm>
          <a:prstGeom prst="rect">
            <a:avLst/>
          </a:pr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endParaRPr>
          </a:p>
        </p:txBody>
      </p:sp>
      <p:sp>
        <p:nvSpPr>
          <p:cNvPr id="3" name="TextBox 2"/>
          <p:cNvSpPr txBox="1"/>
          <p:nvPr/>
        </p:nvSpPr>
        <p:spPr>
          <a:xfrm>
            <a:off x="473529" y="424543"/>
            <a:ext cx="8262257" cy="523220"/>
          </a:xfrm>
          <a:prstGeom prst="rect">
            <a:avLst/>
          </a:prstGeom>
          <a:noFill/>
        </p:spPr>
        <p:txBody>
          <a:bodyPr wrap="square" rtlCol="0" anchor="t">
            <a:spAutoFit/>
          </a:bodyPr>
          <a:lstStyle/>
          <a:p>
            <a:r>
              <a:rPr lang="en-US" sz="2800" dirty="0">
                <a:solidFill>
                  <a:schemeClr val="bg1"/>
                </a:solidFill>
              </a:rPr>
              <a:t>Research at IDM: Opportunities for collaboration!</a:t>
            </a:r>
          </a:p>
        </p:txBody>
      </p:sp>
      <p:sp>
        <p:nvSpPr>
          <p:cNvPr id="6" name="TextBox 5"/>
          <p:cNvSpPr txBox="1"/>
          <p:nvPr/>
        </p:nvSpPr>
        <p:spPr>
          <a:xfrm>
            <a:off x="428007" y="1241677"/>
            <a:ext cx="5622471" cy="4529445"/>
          </a:xfrm>
          <a:prstGeom prst="rect">
            <a:avLst/>
          </a:prstGeom>
          <a:noFill/>
        </p:spPr>
        <p:txBody>
          <a:bodyPr wrap="square" rtlCol="0" anchor="t">
            <a:spAutoFit/>
          </a:bodyPr>
          <a:lstStyle/>
          <a:p>
            <a:pPr>
              <a:lnSpc>
                <a:spcPts val="2600"/>
              </a:lnSpc>
              <a:spcAft>
                <a:spcPts val="600"/>
              </a:spcAft>
              <a:buClr>
                <a:srgbClr val="0070C0"/>
              </a:buClr>
            </a:pPr>
            <a:r>
              <a:rPr lang="en-US" sz="2400" b="1" dirty="0">
                <a:solidFill>
                  <a:schemeClr val="accent2"/>
                </a:solidFill>
              </a:rPr>
              <a:t>Current research areas:</a:t>
            </a:r>
          </a:p>
          <a:p>
            <a:pPr marL="285750" indent="-285750">
              <a:lnSpc>
                <a:spcPts val="2600"/>
              </a:lnSpc>
              <a:spcAft>
                <a:spcPts val="600"/>
              </a:spcAft>
              <a:buClr>
                <a:srgbClr val="0070C0"/>
              </a:buClr>
              <a:buFont typeface="Calibri" panose="020F0502020204030204" pitchFamily="34" charset="0"/>
              <a:buChar char="•"/>
            </a:pPr>
            <a:r>
              <a:rPr lang="en-US" sz="2400" dirty="0"/>
              <a:t>Household-level modeling for malaria</a:t>
            </a:r>
          </a:p>
          <a:p>
            <a:pPr marL="285750" indent="-285750">
              <a:lnSpc>
                <a:spcPts val="2600"/>
              </a:lnSpc>
              <a:spcAft>
                <a:spcPts val="600"/>
              </a:spcAft>
              <a:buClr>
                <a:srgbClr val="0070C0"/>
              </a:buClr>
              <a:buFont typeface="Calibri" panose="020F0502020204030204" pitchFamily="34" charset="0"/>
              <a:buChar char="•"/>
            </a:pPr>
            <a:r>
              <a:rPr lang="en-US" sz="2400" dirty="0"/>
              <a:t>Typhoid</a:t>
            </a:r>
          </a:p>
          <a:p>
            <a:pPr marL="285750" indent="-285750">
              <a:lnSpc>
                <a:spcPts val="2600"/>
              </a:lnSpc>
              <a:spcAft>
                <a:spcPts val="600"/>
              </a:spcAft>
              <a:buClr>
                <a:srgbClr val="0070C0"/>
              </a:buClr>
              <a:buFont typeface="Calibri" panose="020F0502020204030204" pitchFamily="34" charset="0"/>
              <a:buChar char="•"/>
            </a:pPr>
            <a:r>
              <a:rPr lang="en-US" sz="2400" dirty="0"/>
              <a:t>Measles</a:t>
            </a:r>
          </a:p>
          <a:p>
            <a:pPr marL="285750" indent="-285750">
              <a:lnSpc>
                <a:spcPts val="2600"/>
              </a:lnSpc>
              <a:spcAft>
                <a:spcPts val="600"/>
              </a:spcAft>
              <a:buClr>
                <a:srgbClr val="0070C0"/>
              </a:buClr>
              <a:buFont typeface="Calibri" panose="020F0502020204030204" pitchFamily="34" charset="0"/>
              <a:buChar char="•"/>
            </a:pPr>
            <a:r>
              <a:rPr lang="en-US" sz="2400" dirty="0"/>
              <a:t>Polio</a:t>
            </a:r>
            <a:endParaRPr lang="en-US" sz="2400" dirty="0">
              <a:cs typeface="Calibri"/>
            </a:endParaRPr>
          </a:p>
          <a:p>
            <a:pPr marL="285750" indent="-285750">
              <a:lnSpc>
                <a:spcPts val="2600"/>
              </a:lnSpc>
              <a:spcAft>
                <a:spcPts val="600"/>
              </a:spcAft>
              <a:buClr>
                <a:srgbClr val="0070C0"/>
              </a:buClr>
              <a:buFont typeface="Calibri" panose="020F0502020204030204" pitchFamily="34" charset="0"/>
              <a:buChar char="•"/>
            </a:pPr>
            <a:r>
              <a:rPr lang="en-US" sz="2400" dirty="0"/>
              <a:t>Network models</a:t>
            </a:r>
          </a:p>
          <a:p>
            <a:pPr marL="285750" indent="-285750">
              <a:lnSpc>
                <a:spcPts val="2600"/>
              </a:lnSpc>
              <a:spcAft>
                <a:spcPts val="600"/>
              </a:spcAft>
              <a:buClr>
                <a:srgbClr val="0070C0"/>
              </a:buClr>
              <a:buFont typeface="Calibri" panose="020F0502020204030204" pitchFamily="34" charset="0"/>
              <a:buChar char="•"/>
            </a:pPr>
            <a:r>
              <a:rPr lang="en-US" sz="2400" dirty="0"/>
              <a:t>TB</a:t>
            </a:r>
          </a:p>
          <a:p>
            <a:pPr marL="285750" indent="-285750">
              <a:lnSpc>
                <a:spcPts val="2600"/>
              </a:lnSpc>
              <a:spcAft>
                <a:spcPts val="600"/>
              </a:spcAft>
              <a:buClr>
                <a:srgbClr val="0070C0"/>
              </a:buClr>
              <a:buFont typeface="Calibri" panose="020F0502020204030204" pitchFamily="34" charset="0"/>
              <a:buChar char="•"/>
            </a:pPr>
            <a:r>
              <a:rPr lang="en-US" sz="2400" dirty="0"/>
              <a:t>HIV</a:t>
            </a:r>
          </a:p>
          <a:p>
            <a:pPr marL="285750" indent="-285750">
              <a:lnSpc>
                <a:spcPts val="2600"/>
              </a:lnSpc>
              <a:spcAft>
                <a:spcPts val="600"/>
              </a:spcAft>
              <a:buClr>
                <a:srgbClr val="0070C0"/>
              </a:buClr>
              <a:buFont typeface="Calibri" panose="020F0502020204030204" pitchFamily="34" charset="0"/>
              <a:buChar char="•"/>
            </a:pPr>
            <a:r>
              <a:rPr lang="en-US" sz="2400" dirty="0"/>
              <a:t>Vaccine distribution economics</a:t>
            </a:r>
          </a:p>
          <a:p>
            <a:pPr marL="285750" indent="-285750">
              <a:lnSpc>
                <a:spcPts val="2600"/>
              </a:lnSpc>
              <a:spcAft>
                <a:spcPts val="600"/>
              </a:spcAft>
              <a:buClr>
                <a:srgbClr val="0070C0"/>
              </a:buClr>
              <a:buFont typeface="Calibri" panose="020F0502020204030204" pitchFamily="34" charset="0"/>
              <a:buChar char="•"/>
            </a:pPr>
            <a:r>
              <a:rPr lang="en-US" sz="2400" dirty="0"/>
              <a:t>Family planning</a:t>
            </a:r>
          </a:p>
          <a:p>
            <a:pPr marL="285750" indent="-285750">
              <a:lnSpc>
                <a:spcPts val="2600"/>
              </a:lnSpc>
              <a:spcAft>
                <a:spcPts val="600"/>
              </a:spcAft>
              <a:buClr>
                <a:srgbClr val="0070C0"/>
              </a:buClr>
              <a:buFont typeface="Calibri" panose="020F0502020204030204" pitchFamily="34" charset="0"/>
              <a:buChar char="•"/>
            </a:pPr>
            <a:r>
              <a:rPr lang="en-US" sz="2400" dirty="0"/>
              <a:t>Applied math</a:t>
            </a:r>
          </a:p>
        </p:txBody>
      </p:sp>
      <p:sp>
        <p:nvSpPr>
          <p:cNvPr id="7" name="TextBox 6">
            <a:extLst>
              <a:ext uri="{FF2B5EF4-FFF2-40B4-BE49-F238E27FC236}">
                <a16:creationId xmlns:a16="http://schemas.microsoft.com/office/drawing/2014/main" id="{A74E0575-6A10-4382-A6C0-AE98CEDACDCB}"/>
              </a:ext>
            </a:extLst>
          </p:cNvPr>
          <p:cNvSpPr txBox="1"/>
          <p:nvPr/>
        </p:nvSpPr>
        <p:spPr>
          <a:xfrm>
            <a:off x="5879960" y="1241677"/>
            <a:ext cx="6220996" cy="5350183"/>
          </a:xfrm>
          <a:prstGeom prst="rect">
            <a:avLst/>
          </a:prstGeom>
          <a:noFill/>
        </p:spPr>
        <p:txBody>
          <a:bodyPr wrap="square" rtlCol="0">
            <a:spAutoFit/>
          </a:bodyPr>
          <a:lstStyle/>
          <a:p>
            <a:pPr>
              <a:lnSpc>
                <a:spcPts val="2600"/>
              </a:lnSpc>
              <a:spcAft>
                <a:spcPts val="600"/>
              </a:spcAft>
              <a:buClr>
                <a:srgbClr val="0070C0"/>
              </a:buClr>
            </a:pPr>
            <a:r>
              <a:rPr lang="en-US" sz="2400" b="1" dirty="0">
                <a:solidFill>
                  <a:schemeClr val="accent2"/>
                </a:solidFill>
              </a:rPr>
              <a:t>Opportunities to engage:</a:t>
            </a:r>
          </a:p>
          <a:p>
            <a:pPr marL="285750" indent="-285750">
              <a:lnSpc>
                <a:spcPts val="2600"/>
              </a:lnSpc>
              <a:spcAft>
                <a:spcPts val="600"/>
              </a:spcAft>
              <a:buClr>
                <a:srgbClr val="0070C0"/>
              </a:buClr>
              <a:buFont typeface="Calibri" panose="020F0502020204030204" pitchFamily="34" charset="0"/>
              <a:buChar char="•"/>
            </a:pPr>
            <a:r>
              <a:rPr lang="en-US" sz="2400" dirty="0"/>
              <a:t>Work at IDM:</a:t>
            </a:r>
          </a:p>
          <a:p>
            <a:pPr marL="800100" lvl="1" indent="-342900">
              <a:lnSpc>
                <a:spcPts val="2600"/>
              </a:lnSpc>
              <a:spcAft>
                <a:spcPts val="600"/>
              </a:spcAft>
              <a:buClr>
                <a:schemeClr val="accent2"/>
              </a:buClr>
              <a:buFont typeface="Courier New" panose="02070309020205020404" pitchFamily="49" charset="0"/>
              <a:buChar char="o"/>
            </a:pPr>
            <a:r>
              <a:rPr lang="en-US" sz="2400" dirty="0"/>
              <a:t>Post-doctoral positions</a:t>
            </a:r>
          </a:p>
          <a:p>
            <a:pPr marL="800100" lvl="1" indent="-342900">
              <a:lnSpc>
                <a:spcPts val="2600"/>
              </a:lnSpc>
              <a:spcAft>
                <a:spcPts val="600"/>
              </a:spcAft>
              <a:buClr>
                <a:schemeClr val="accent2"/>
              </a:buClr>
              <a:buFont typeface="Courier New" panose="02070309020205020404" pitchFamily="49" charset="0"/>
              <a:buChar char="o"/>
            </a:pPr>
            <a:r>
              <a:rPr lang="en-US" sz="2400" dirty="0"/>
              <a:t>Open research positions</a:t>
            </a:r>
          </a:p>
          <a:p>
            <a:pPr marL="800100" lvl="1" indent="-342900">
              <a:lnSpc>
                <a:spcPts val="2600"/>
              </a:lnSpc>
              <a:spcAft>
                <a:spcPts val="600"/>
              </a:spcAft>
              <a:buClr>
                <a:schemeClr val="accent2"/>
              </a:buClr>
              <a:buFont typeface="Courier New" panose="02070309020205020404" pitchFamily="49" charset="0"/>
              <a:buChar char="o"/>
            </a:pPr>
            <a:r>
              <a:rPr lang="en-US" sz="2400" dirty="0"/>
              <a:t>Summer internships</a:t>
            </a:r>
          </a:p>
          <a:p>
            <a:pPr marL="285750" indent="-285750">
              <a:lnSpc>
                <a:spcPts val="2600"/>
              </a:lnSpc>
              <a:spcAft>
                <a:spcPts val="600"/>
              </a:spcAft>
              <a:buClr>
                <a:srgbClr val="0070C0"/>
              </a:buClr>
              <a:buFont typeface="Calibri" panose="020F0502020204030204" pitchFamily="34" charset="0"/>
              <a:buChar char="•"/>
            </a:pPr>
            <a:r>
              <a:rPr lang="en-US" sz="2400" dirty="0"/>
              <a:t>Collaborate! </a:t>
            </a:r>
          </a:p>
          <a:p>
            <a:pPr marL="800100" lvl="1" indent="-342900">
              <a:lnSpc>
                <a:spcPts val="2600"/>
              </a:lnSpc>
              <a:spcAft>
                <a:spcPts val="600"/>
              </a:spcAft>
              <a:buClr>
                <a:schemeClr val="accent2"/>
              </a:buClr>
              <a:buFont typeface="Courier New" panose="02070309020205020404" pitchFamily="49" charset="0"/>
              <a:buChar char="o"/>
            </a:pPr>
            <a:r>
              <a:rPr lang="en-US" sz="2400" dirty="0"/>
              <a:t>Visiting scholar positions at IDM</a:t>
            </a:r>
          </a:p>
          <a:p>
            <a:pPr marL="800100" lvl="1" indent="-342900">
              <a:lnSpc>
                <a:spcPts val="2600"/>
              </a:lnSpc>
              <a:spcAft>
                <a:spcPts val="600"/>
              </a:spcAft>
              <a:buClr>
                <a:schemeClr val="accent2"/>
              </a:buClr>
              <a:buFont typeface="Courier New" panose="02070309020205020404" pitchFamily="49" charset="0"/>
              <a:buChar char="o"/>
            </a:pPr>
            <a:r>
              <a:rPr lang="en-US" sz="2400" dirty="0"/>
              <a:t>Joint research projects</a:t>
            </a:r>
          </a:p>
          <a:p>
            <a:pPr marL="285750" indent="-285750">
              <a:lnSpc>
                <a:spcPts val="2600"/>
              </a:lnSpc>
              <a:spcAft>
                <a:spcPts val="600"/>
              </a:spcAft>
              <a:buClr>
                <a:srgbClr val="0070C0"/>
              </a:buClr>
              <a:buFont typeface="Calibri" panose="020F0502020204030204" pitchFamily="34" charset="0"/>
              <a:buChar char="•"/>
            </a:pPr>
            <a:r>
              <a:rPr lang="en-US" sz="2400" dirty="0"/>
              <a:t>IDM annual Symposium (April! Bellevue, WA) </a:t>
            </a:r>
          </a:p>
          <a:p>
            <a:pPr marL="285750" indent="-285750">
              <a:lnSpc>
                <a:spcPts val="2600"/>
              </a:lnSpc>
              <a:spcAft>
                <a:spcPts val="600"/>
              </a:spcAft>
              <a:buClr>
                <a:srgbClr val="0070C0"/>
              </a:buClr>
              <a:buFont typeface="Calibri" panose="020F0502020204030204" pitchFamily="34" charset="0"/>
              <a:buChar char="•"/>
            </a:pPr>
            <a:r>
              <a:rPr lang="en-US" sz="2400" b="1" dirty="0"/>
              <a:t>IDM training sessions</a:t>
            </a:r>
          </a:p>
          <a:p>
            <a:pPr marL="800100" lvl="1" indent="-342900">
              <a:lnSpc>
                <a:spcPts val="2600"/>
              </a:lnSpc>
              <a:spcAft>
                <a:spcPts val="600"/>
              </a:spcAft>
              <a:buClr>
                <a:schemeClr val="accent2"/>
              </a:buClr>
              <a:buFont typeface="Courier New" panose="02070309020205020404" pitchFamily="49" charset="0"/>
              <a:buChar char="o"/>
            </a:pPr>
            <a:r>
              <a:rPr lang="en-US" sz="2400" dirty="0"/>
              <a:t>On-site at your university</a:t>
            </a:r>
          </a:p>
          <a:p>
            <a:pPr marL="800100" lvl="1" indent="-342900">
              <a:lnSpc>
                <a:spcPts val="2600"/>
              </a:lnSpc>
              <a:spcAft>
                <a:spcPts val="600"/>
              </a:spcAft>
              <a:buClr>
                <a:schemeClr val="accent2"/>
              </a:buClr>
              <a:buFont typeface="Courier New" panose="02070309020205020404" pitchFamily="49" charset="0"/>
              <a:buChar char="o"/>
            </a:pPr>
            <a:r>
              <a:rPr lang="en-US" sz="2400" dirty="0"/>
              <a:t>On-site at IDM</a:t>
            </a:r>
          </a:p>
          <a:p>
            <a:pPr marL="285750" indent="-285750">
              <a:lnSpc>
                <a:spcPts val="2600"/>
              </a:lnSpc>
              <a:buClr>
                <a:srgbClr val="0070C0"/>
              </a:buClr>
              <a:buFont typeface="Calibri" panose="020F0502020204030204" pitchFamily="34" charset="0"/>
              <a:buChar char="•"/>
            </a:pPr>
            <a:endParaRPr lang="en-US" sz="2400" dirty="0">
              <a:solidFill>
                <a:srgbClr val="7F7F7F"/>
              </a:solidFill>
            </a:endParaRPr>
          </a:p>
        </p:txBody>
      </p:sp>
    </p:spTree>
    <p:extLst>
      <p:ext uri="{BB962C8B-B14F-4D97-AF65-F5344CB8AC3E}">
        <p14:creationId xmlns:p14="http://schemas.microsoft.com/office/powerpoint/2010/main" val="228172148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8681AE9-B7E3-4AB3-B6C4-DB5E50B1D910}"/>
              </a:ext>
            </a:extLst>
          </p:cNvPr>
          <p:cNvSpPr/>
          <p:nvPr/>
        </p:nvSpPr>
        <p:spPr>
          <a:xfrm>
            <a:off x="465222" y="1935747"/>
            <a:ext cx="11395241" cy="194376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3" descr="A close up of a logo&#10;&#10;Description generated with very high confidence">
            <a:extLst>
              <a:ext uri="{FF2B5EF4-FFF2-40B4-BE49-F238E27FC236}">
                <a16:creationId xmlns:a16="http://schemas.microsoft.com/office/drawing/2014/main" id="{EFC57337-C837-4091-A3BB-8D2662937687}"/>
              </a:ext>
            </a:extLst>
          </p:cNvPr>
          <p:cNvPicPr>
            <a:picLocks noChangeAspect="1"/>
          </p:cNvPicPr>
          <p:nvPr/>
        </p:nvPicPr>
        <p:blipFill>
          <a:blip r:embed="rId3"/>
          <a:stretch>
            <a:fillRect/>
          </a:stretch>
        </p:blipFill>
        <p:spPr>
          <a:xfrm>
            <a:off x="299453" y="1680193"/>
            <a:ext cx="11178673" cy="2668774"/>
          </a:xfrm>
          <a:prstGeom prst="rect">
            <a:avLst/>
          </a:prstGeom>
        </p:spPr>
      </p:pic>
      <p:sp>
        <p:nvSpPr>
          <p:cNvPr id="4" name="TextBox 3">
            <a:extLst>
              <a:ext uri="{FF2B5EF4-FFF2-40B4-BE49-F238E27FC236}">
                <a16:creationId xmlns:a16="http://schemas.microsoft.com/office/drawing/2014/main" id="{52BF02D8-00A5-4085-8E1C-3002B4D39459}"/>
              </a:ext>
            </a:extLst>
          </p:cNvPr>
          <p:cNvSpPr txBox="1"/>
          <p:nvPr/>
        </p:nvSpPr>
        <p:spPr>
          <a:xfrm>
            <a:off x="1500147" y="4762308"/>
            <a:ext cx="9708542" cy="830997"/>
          </a:xfrm>
          <a:prstGeom prst="rect">
            <a:avLst/>
          </a:prstGeom>
          <a:noFill/>
        </p:spPr>
        <p:txBody>
          <a:bodyPr wrap="square" rtlCol="0">
            <a:spAutoFit/>
          </a:bodyPr>
          <a:lstStyle/>
          <a:p>
            <a:r>
              <a:rPr lang="en-US" sz="2400" b="1" i="1" dirty="0">
                <a:solidFill>
                  <a:srgbClr val="4C89BC"/>
                </a:solidFill>
              </a:rPr>
              <a:t>Don’t forget: please join us this evening for an IDM-hosted dinner at</a:t>
            </a:r>
            <a:r>
              <a:rPr lang="en-US" sz="2400" b="1" i="1" dirty="0">
                <a:solidFill>
                  <a:schemeClr val="accent1"/>
                </a:solidFill>
              </a:rPr>
              <a:t> </a:t>
            </a:r>
            <a:r>
              <a:rPr lang="en-US" sz="2400" b="1" i="1" u="sng" dirty="0">
                <a:solidFill>
                  <a:schemeClr val="accent2"/>
                </a:solidFill>
              </a:rPr>
              <a:t>Rosa </a:t>
            </a:r>
            <a:r>
              <a:rPr lang="en-US" sz="2400" b="1" i="1" u="sng" dirty="0" err="1">
                <a:solidFill>
                  <a:schemeClr val="accent2"/>
                </a:solidFill>
              </a:rPr>
              <a:t>Mexicano</a:t>
            </a:r>
            <a:r>
              <a:rPr lang="en-US" sz="2400" b="1" i="1" dirty="0">
                <a:solidFill>
                  <a:srgbClr val="4C89BC"/>
                </a:solidFill>
              </a:rPr>
              <a:t>, following the conclusion of the advanced session at </a:t>
            </a:r>
            <a:r>
              <a:rPr lang="en-US" sz="2400" b="1" i="1" u="sng" dirty="0">
                <a:solidFill>
                  <a:schemeClr val="accent2"/>
                </a:solidFill>
              </a:rPr>
              <a:t>6:00 pm</a:t>
            </a:r>
            <a:r>
              <a:rPr lang="en-US" sz="2400" b="1" i="1" dirty="0">
                <a:solidFill>
                  <a:srgbClr val="4C89BC"/>
                </a:solidFill>
              </a:rPr>
              <a:t>!</a:t>
            </a:r>
          </a:p>
        </p:txBody>
      </p:sp>
    </p:spTree>
    <p:extLst>
      <p:ext uri="{BB962C8B-B14F-4D97-AF65-F5344CB8AC3E}">
        <p14:creationId xmlns:p14="http://schemas.microsoft.com/office/powerpoint/2010/main" val="794042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237506"/>
            <a:ext cx="12100956" cy="819398"/>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146957" y="130629"/>
            <a:ext cx="11870872" cy="6531428"/>
          </a:xfrm>
          <a:prstGeom prst="rect">
            <a:avLst/>
          </a:pr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endParaRPr>
          </a:p>
        </p:txBody>
      </p:sp>
      <p:sp>
        <p:nvSpPr>
          <p:cNvPr id="3" name="TextBox 2"/>
          <p:cNvSpPr txBox="1"/>
          <p:nvPr/>
        </p:nvSpPr>
        <p:spPr>
          <a:xfrm>
            <a:off x="473529" y="424543"/>
            <a:ext cx="8262257" cy="523220"/>
          </a:xfrm>
          <a:prstGeom prst="rect">
            <a:avLst/>
          </a:prstGeom>
          <a:noFill/>
        </p:spPr>
        <p:txBody>
          <a:bodyPr wrap="square" rtlCol="0">
            <a:spAutoFit/>
          </a:bodyPr>
          <a:lstStyle/>
          <a:p>
            <a:r>
              <a:rPr lang="en-US" sz="2800" dirty="0">
                <a:solidFill>
                  <a:schemeClr val="bg1"/>
                </a:solidFill>
              </a:rPr>
              <a:t>Solutions to exercises</a:t>
            </a:r>
          </a:p>
        </p:txBody>
      </p:sp>
      <p:sp>
        <p:nvSpPr>
          <p:cNvPr id="5" name="Rectangle 4">
            <a:extLst>
              <a:ext uri="{FF2B5EF4-FFF2-40B4-BE49-F238E27FC236}">
                <a16:creationId xmlns:a16="http://schemas.microsoft.com/office/drawing/2014/main" id="{98F8D19C-CB56-497B-B90D-57947B99492A}"/>
              </a:ext>
            </a:extLst>
          </p:cNvPr>
          <p:cNvSpPr/>
          <p:nvPr/>
        </p:nvSpPr>
        <p:spPr>
          <a:xfrm>
            <a:off x="2080846" y="2428320"/>
            <a:ext cx="8390792" cy="954107"/>
          </a:xfrm>
          <a:prstGeom prst="rect">
            <a:avLst/>
          </a:prstGeom>
        </p:spPr>
        <p:txBody>
          <a:bodyPr wrap="square">
            <a:spAutoFit/>
          </a:bodyPr>
          <a:lstStyle/>
          <a:p>
            <a:pPr algn="ctr"/>
            <a:r>
              <a:rPr lang="en-US" sz="2800" dirty="0"/>
              <a:t>Note that there are multiple ways of solving these questions. The solutions presented are just one method.</a:t>
            </a:r>
          </a:p>
        </p:txBody>
      </p:sp>
    </p:spTree>
    <p:extLst>
      <p:ext uri="{BB962C8B-B14F-4D97-AF65-F5344CB8AC3E}">
        <p14:creationId xmlns:p14="http://schemas.microsoft.com/office/powerpoint/2010/main" val="312739467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237506"/>
            <a:ext cx="12100956" cy="819398"/>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146957" y="130629"/>
            <a:ext cx="11870872" cy="6531428"/>
          </a:xfrm>
          <a:prstGeom prst="rect">
            <a:avLst/>
          </a:pr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endParaRPr>
          </a:p>
        </p:txBody>
      </p:sp>
      <p:sp>
        <p:nvSpPr>
          <p:cNvPr id="3" name="TextBox 2"/>
          <p:cNvSpPr txBox="1"/>
          <p:nvPr/>
        </p:nvSpPr>
        <p:spPr>
          <a:xfrm>
            <a:off x="473529" y="424543"/>
            <a:ext cx="8262257" cy="523220"/>
          </a:xfrm>
          <a:prstGeom prst="rect">
            <a:avLst/>
          </a:prstGeom>
          <a:noFill/>
        </p:spPr>
        <p:txBody>
          <a:bodyPr wrap="square" rtlCol="0">
            <a:spAutoFit/>
          </a:bodyPr>
          <a:lstStyle/>
          <a:p>
            <a:r>
              <a:rPr lang="en-US" sz="2800" dirty="0">
                <a:solidFill>
                  <a:schemeClr val="bg1"/>
                </a:solidFill>
              </a:rPr>
              <a:t>Compartmental models</a:t>
            </a:r>
          </a:p>
        </p:txBody>
      </p:sp>
      <mc:AlternateContent xmlns:mc="http://schemas.openxmlformats.org/markup-compatibility/2006" xmlns:a14="http://schemas.microsoft.com/office/drawing/2010/main">
        <mc:Choice Requires="a14">
          <p:sp>
            <p:nvSpPr>
              <p:cNvPr id="4" name="TextBox 3"/>
              <p:cNvSpPr txBox="1"/>
              <p:nvPr/>
            </p:nvSpPr>
            <p:spPr>
              <a:xfrm>
                <a:off x="473529" y="1243941"/>
                <a:ext cx="10755303" cy="5262979"/>
              </a:xfrm>
              <a:prstGeom prst="rect">
                <a:avLst/>
              </a:prstGeom>
              <a:noFill/>
            </p:spPr>
            <p:txBody>
              <a:bodyPr wrap="square" rtlCol="0">
                <a:spAutoFit/>
              </a:bodyPr>
              <a:lstStyle/>
              <a:p>
                <a:r>
                  <a:rPr lang="en-US" sz="2800" b="1" u="sng" dirty="0"/>
                  <a:t>SIR solutions:</a:t>
                </a:r>
              </a:p>
              <a:p>
                <a:pPr marL="514350" indent="-514350">
                  <a:spcBef>
                    <a:spcPts val="1200"/>
                  </a:spcBef>
                  <a:buFont typeface="+mj-lt"/>
                  <a:buAutoNum type="arabicPeriod"/>
                </a:pPr>
                <a:r>
                  <a:rPr lang="en-US" sz="2000" i="1" dirty="0"/>
                  <a:t>Can you create an outbreak that infects less than half the population?</a:t>
                </a:r>
              </a:p>
              <a:p>
                <a:pPr marL="971550" lvl="1" indent="-514350">
                  <a:spcBef>
                    <a:spcPts val="1200"/>
                  </a:spcBef>
                  <a:buClr>
                    <a:schemeClr val="accent1"/>
                  </a:buClr>
                  <a:buFont typeface="Arial" panose="020B0604020202020204" pitchFamily="34" charset="0"/>
                  <a:buChar char="•"/>
                </a:pPr>
                <a:r>
                  <a:rPr lang="en-US" sz="2400" dirty="0"/>
                  <a:t>Any model for which gamma </a:t>
                </a:r>
                <a14:m>
                  <m:oMath xmlns:m="http://schemas.openxmlformats.org/officeDocument/2006/math">
                    <m:r>
                      <a:rPr lang="en-US" sz="2400" b="0" i="1" smtClean="0">
                        <a:latin typeface="Cambria Math" panose="02040503050406030204" pitchFamily="18" charset="0"/>
                      </a:rPr>
                      <m:t>≈</m:t>
                    </m:r>
                  </m:oMath>
                </a14:m>
                <a:r>
                  <a:rPr lang="en-US" sz="2400" dirty="0"/>
                  <a:t> beta or larger</a:t>
                </a:r>
              </a:p>
              <a:p>
                <a:pPr marL="514350" indent="-514350">
                  <a:spcBef>
                    <a:spcPts val="1200"/>
                  </a:spcBef>
                  <a:buFont typeface="+mj-lt"/>
                  <a:buAutoNum type="arabicPeriod"/>
                </a:pPr>
                <a:r>
                  <a:rPr lang="en-US" sz="2000" i="1" dirty="0"/>
                  <a:t>Can you create an outbreak that has  more than 90% of the population infectious at any one point in time?</a:t>
                </a:r>
              </a:p>
              <a:p>
                <a:pPr marL="971550" lvl="1" indent="-514350">
                  <a:spcBef>
                    <a:spcPts val="1200"/>
                  </a:spcBef>
                  <a:buClr>
                    <a:schemeClr val="accent1"/>
                  </a:buClr>
                  <a:buFont typeface="Arial" panose="020B0604020202020204" pitchFamily="34" charset="0"/>
                  <a:buChar char="•"/>
                </a:pPr>
                <a:r>
                  <a:rPr lang="en-US" sz="2400" dirty="0"/>
                  <a:t>Set gamma to a very small number (e.g., 0.01) </a:t>
                </a:r>
              </a:p>
              <a:p>
                <a:pPr marL="514350" indent="-514350">
                  <a:spcBef>
                    <a:spcPts val="1200"/>
                  </a:spcBef>
                  <a:buFont typeface="+mj-lt"/>
                  <a:buAutoNum type="arabicPeriod"/>
                </a:pPr>
                <a:r>
                  <a:rPr lang="en-US" sz="2000" i="1" dirty="0"/>
                  <a:t>What is the impact of the Euler approximation? Does it matter, and if so, when?</a:t>
                </a:r>
              </a:p>
              <a:p>
                <a:pPr marL="971550" lvl="1" indent="-514350">
                  <a:spcBef>
                    <a:spcPts val="1200"/>
                  </a:spcBef>
                  <a:buClr>
                    <a:schemeClr val="accent1"/>
                  </a:buClr>
                  <a:buFont typeface="Arial" panose="020B0604020202020204" pitchFamily="34" charset="0"/>
                  <a:buChar char="•"/>
                </a:pPr>
                <a:r>
                  <a:rPr lang="en-US" sz="2400" dirty="0"/>
                  <a:t>For large values, the approximation is extremely poor. Depending on the intensity of transmission, you may get values outside of the 0-100% range for susceptibles or </a:t>
                </a:r>
                <a:r>
                  <a:rPr lang="en-US" sz="2400" dirty="0" err="1"/>
                  <a:t>infecteds</a:t>
                </a:r>
                <a:r>
                  <a:rPr lang="en-US" sz="2400" dirty="0"/>
                  <a:t>. For small values, the approximation has negligible error. In all cases, the impact of the approximation is larger at the beginning of the outbreak.</a:t>
                </a:r>
              </a:p>
            </p:txBody>
          </p:sp>
        </mc:Choice>
        <mc:Fallback xmlns="">
          <p:sp>
            <p:nvSpPr>
              <p:cNvPr id="4" name="TextBox 3"/>
              <p:cNvSpPr txBox="1">
                <a:spLocks noRot="1" noChangeAspect="1" noMove="1" noResize="1" noEditPoints="1" noAdjustHandles="1" noChangeArrowheads="1" noChangeShapeType="1" noTextEdit="1"/>
              </p:cNvSpPr>
              <p:nvPr/>
            </p:nvSpPr>
            <p:spPr>
              <a:xfrm>
                <a:off x="473529" y="1243941"/>
                <a:ext cx="10755303" cy="5262979"/>
              </a:xfrm>
              <a:prstGeom prst="rect">
                <a:avLst/>
              </a:prstGeom>
              <a:blipFill>
                <a:blip r:embed="rId3"/>
                <a:stretch>
                  <a:fillRect l="-1190" t="-1043" r="-850" b="-1738"/>
                </a:stretch>
              </a:blipFill>
            </p:spPr>
            <p:txBody>
              <a:bodyPr/>
              <a:lstStyle/>
              <a:p>
                <a:r>
                  <a:rPr lang="en-US">
                    <a:noFill/>
                  </a:rPr>
                  <a:t> </a:t>
                </a:r>
              </a:p>
            </p:txBody>
          </p:sp>
        </mc:Fallback>
      </mc:AlternateContent>
    </p:spTree>
    <p:extLst>
      <p:ext uri="{BB962C8B-B14F-4D97-AF65-F5344CB8AC3E}">
        <p14:creationId xmlns:p14="http://schemas.microsoft.com/office/powerpoint/2010/main" val="31250189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237506"/>
            <a:ext cx="12100956" cy="819398"/>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146957" y="130629"/>
            <a:ext cx="11870872" cy="6531428"/>
          </a:xfrm>
          <a:prstGeom prst="rect">
            <a:avLst/>
          </a:pr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endParaRPr>
          </a:p>
        </p:txBody>
      </p:sp>
      <p:sp>
        <p:nvSpPr>
          <p:cNvPr id="4" name="TextBox 3"/>
          <p:cNvSpPr txBox="1"/>
          <p:nvPr/>
        </p:nvSpPr>
        <p:spPr>
          <a:xfrm>
            <a:off x="473529" y="1243941"/>
            <a:ext cx="11229564" cy="5355312"/>
          </a:xfrm>
          <a:prstGeom prst="rect">
            <a:avLst/>
          </a:prstGeom>
          <a:noFill/>
        </p:spPr>
        <p:txBody>
          <a:bodyPr wrap="square" rtlCol="0">
            <a:spAutoFit/>
          </a:bodyPr>
          <a:lstStyle/>
          <a:p>
            <a:r>
              <a:rPr lang="en-US" sz="2800" b="1" u="sng" dirty="0"/>
              <a:t>Extensions of SIR solutions:</a:t>
            </a:r>
          </a:p>
          <a:p>
            <a:pPr marL="514350" indent="-514350">
              <a:spcBef>
                <a:spcPts val="1200"/>
              </a:spcBef>
              <a:buFont typeface="+mj-lt"/>
              <a:buAutoNum type="arabicPeriod"/>
            </a:pPr>
            <a:r>
              <a:rPr lang="en-US" sz="2000" i="1" dirty="0"/>
              <a:t>For an SI model, can you create an outbreak that does not result in everyone infected?</a:t>
            </a:r>
          </a:p>
          <a:p>
            <a:pPr marL="971550" lvl="1" indent="-514350">
              <a:spcBef>
                <a:spcPts val="1200"/>
              </a:spcBef>
              <a:buClr>
                <a:schemeClr val="accent1"/>
              </a:buClr>
              <a:buFont typeface="Arial" panose="020B0604020202020204" pitchFamily="34" charset="0"/>
              <a:buChar char="•"/>
            </a:pPr>
            <a:r>
              <a:rPr lang="en-US" sz="2200" dirty="0"/>
              <a:t>No. Unless you cheat and have the outbreak be no outbreak at all. Side note: technically no deterministic SI outbreak results in “everyone” getting infected in a finite amount of time. There is always some increasingly smaller fraction of a person who is still susceptible.</a:t>
            </a:r>
          </a:p>
          <a:p>
            <a:pPr marL="514350" indent="-514350">
              <a:spcBef>
                <a:spcPts val="1200"/>
              </a:spcBef>
              <a:buFont typeface="+mj-lt"/>
              <a:buAutoNum type="arabicPeriod"/>
            </a:pPr>
            <a:r>
              <a:rPr lang="en-US" sz="2000" i="1" dirty="0"/>
              <a:t>For an SIS model, can you create an outbreak that results in a long run equal fraction of </a:t>
            </a:r>
            <a:r>
              <a:rPr lang="en-US" sz="2000" i="1" dirty="0" err="1"/>
              <a:t>susceptibles</a:t>
            </a:r>
            <a:r>
              <a:rPr lang="en-US" sz="2000" i="1" dirty="0"/>
              <a:t> and </a:t>
            </a:r>
            <a:r>
              <a:rPr lang="en-US" sz="2000" i="1" dirty="0" err="1"/>
              <a:t>infecteds</a:t>
            </a:r>
            <a:r>
              <a:rPr lang="en-US" sz="2000" i="1" dirty="0"/>
              <a:t>?</a:t>
            </a:r>
          </a:p>
          <a:p>
            <a:pPr marL="971550" lvl="1" indent="-514350">
              <a:spcBef>
                <a:spcPts val="1200"/>
              </a:spcBef>
              <a:buClr>
                <a:schemeClr val="accent1"/>
              </a:buClr>
              <a:buFont typeface="Arial" panose="020B0604020202020204" pitchFamily="34" charset="0"/>
              <a:buChar char="•"/>
            </a:pPr>
            <a:r>
              <a:rPr lang="en-US" sz="2200" dirty="0"/>
              <a:t>Set delta = ½ beta</a:t>
            </a:r>
          </a:p>
          <a:p>
            <a:pPr marL="514350" indent="-514350">
              <a:spcBef>
                <a:spcPts val="1200"/>
              </a:spcBef>
              <a:buFont typeface="+mj-lt"/>
              <a:buAutoNum type="arabicPeriod"/>
            </a:pPr>
            <a:r>
              <a:rPr lang="en-US" sz="2000" i="1" dirty="0"/>
              <a:t>For an SEIR (or SEIRS) model, can you create an outbreak that has more than half the population ‘exposed’ at any point in time?</a:t>
            </a:r>
          </a:p>
          <a:p>
            <a:pPr marL="971550" lvl="1" indent="-514350">
              <a:spcBef>
                <a:spcPts val="1200"/>
              </a:spcBef>
              <a:buClr>
                <a:schemeClr val="accent1"/>
              </a:buClr>
              <a:buFont typeface="Arial" panose="020B0604020202020204" pitchFamily="34" charset="0"/>
              <a:buChar char="•"/>
            </a:pPr>
            <a:r>
              <a:rPr lang="en-US" sz="2200" dirty="0"/>
              <a:t>Answers may vary; try for a large beta and a small gamma and sigma (e.g., beta = 1, gamma = 0.1, sigma = 0.1).</a:t>
            </a:r>
            <a:r>
              <a:rPr lang="en-US" sz="2200" dirty="0">
                <a:highlight>
                  <a:srgbClr val="FFFF00"/>
                </a:highlight>
              </a:rPr>
              <a:t> </a:t>
            </a:r>
          </a:p>
        </p:txBody>
      </p:sp>
      <p:sp>
        <p:nvSpPr>
          <p:cNvPr id="7" name="TextBox 6"/>
          <p:cNvSpPr txBox="1"/>
          <p:nvPr/>
        </p:nvSpPr>
        <p:spPr>
          <a:xfrm>
            <a:off x="473529" y="424543"/>
            <a:ext cx="8262257" cy="523220"/>
          </a:xfrm>
          <a:prstGeom prst="rect">
            <a:avLst/>
          </a:prstGeom>
          <a:noFill/>
        </p:spPr>
        <p:txBody>
          <a:bodyPr wrap="square" rtlCol="0">
            <a:spAutoFit/>
          </a:bodyPr>
          <a:lstStyle/>
          <a:p>
            <a:r>
              <a:rPr lang="en-US" sz="2800" dirty="0">
                <a:solidFill>
                  <a:schemeClr val="bg1"/>
                </a:solidFill>
              </a:rPr>
              <a:t>Extensions of the SIR model</a:t>
            </a:r>
          </a:p>
        </p:txBody>
      </p:sp>
    </p:spTree>
    <p:extLst>
      <p:ext uri="{BB962C8B-B14F-4D97-AF65-F5344CB8AC3E}">
        <p14:creationId xmlns:p14="http://schemas.microsoft.com/office/powerpoint/2010/main" val="125122394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237506"/>
            <a:ext cx="12100956" cy="819398"/>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146957" y="130629"/>
            <a:ext cx="11870872" cy="6531428"/>
          </a:xfrm>
          <a:prstGeom prst="rect">
            <a:avLst/>
          </a:pr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endParaRPr>
          </a:p>
        </p:txBody>
      </p:sp>
      <p:sp>
        <p:nvSpPr>
          <p:cNvPr id="4" name="TextBox 3"/>
          <p:cNvSpPr txBox="1"/>
          <p:nvPr/>
        </p:nvSpPr>
        <p:spPr>
          <a:xfrm>
            <a:off x="473529" y="1163781"/>
            <a:ext cx="11407534" cy="6032421"/>
          </a:xfrm>
          <a:prstGeom prst="rect">
            <a:avLst/>
          </a:prstGeom>
          <a:noFill/>
        </p:spPr>
        <p:txBody>
          <a:bodyPr wrap="square" rtlCol="0">
            <a:spAutoFit/>
          </a:bodyPr>
          <a:lstStyle/>
          <a:p>
            <a:r>
              <a:rPr lang="en-US" sz="2800" b="1" u="sng" dirty="0"/>
              <a:t>Extensions of SIR solutions (stochastic):</a:t>
            </a:r>
          </a:p>
          <a:p>
            <a:pPr marL="514350" indent="-514350">
              <a:spcBef>
                <a:spcPts val="1200"/>
              </a:spcBef>
              <a:buFont typeface="+mj-lt"/>
              <a:buAutoNum type="arabicPeriod"/>
            </a:pPr>
            <a:r>
              <a:rPr lang="en-US" sz="2000" i="1" dirty="0"/>
              <a:t>Create an outbreak that has a narrow range of uncertainty.</a:t>
            </a:r>
          </a:p>
          <a:p>
            <a:pPr marL="971550" lvl="1" indent="-514350">
              <a:spcBef>
                <a:spcPts val="1200"/>
              </a:spcBef>
              <a:buClr>
                <a:schemeClr val="accent1"/>
              </a:buClr>
              <a:buFont typeface="Arial" panose="020B0604020202020204" pitchFamily="34" charset="0"/>
              <a:buChar char="•"/>
            </a:pPr>
            <a:r>
              <a:rPr lang="en-US" sz="2200" dirty="0"/>
              <a:t>The easiest way is to increase the population size and the % of the initial population infectious.</a:t>
            </a:r>
          </a:p>
          <a:p>
            <a:pPr marL="514350" indent="-514350">
              <a:spcBef>
                <a:spcPts val="1200"/>
              </a:spcBef>
              <a:buFont typeface="+mj-lt"/>
              <a:buAutoNum type="arabicPeriod"/>
            </a:pPr>
            <a:r>
              <a:rPr lang="en-US" sz="2000" i="1" dirty="0"/>
              <a:t>For an SIS model, can you create an outbreak where the average of the simulations has the fractions of susceptibles and </a:t>
            </a:r>
            <a:r>
              <a:rPr lang="en-US" sz="2000" i="1" dirty="0" err="1"/>
              <a:t>infecteds</a:t>
            </a:r>
            <a:r>
              <a:rPr lang="en-US" sz="2000" i="1" dirty="0"/>
              <a:t> equal in the long run?</a:t>
            </a:r>
          </a:p>
          <a:p>
            <a:pPr marL="971550" lvl="1" indent="-514350">
              <a:spcBef>
                <a:spcPts val="1200"/>
              </a:spcBef>
              <a:buClr>
                <a:schemeClr val="accent1"/>
              </a:buClr>
              <a:buFont typeface="Arial" panose="020B0604020202020204" pitchFamily="34" charset="0"/>
              <a:buChar char="•"/>
            </a:pPr>
            <a:r>
              <a:rPr lang="en-US" sz="2200" dirty="0"/>
              <a:t>Probably not! If you did, you got lucky ;-) To get close, as before, you want delta = ½ beta</a:t>
            </a:r>
          </a:p>
          <a:p>
            <a:pPr marL="514350" indent="-514350">
              <a:spcBef>
                <a:spcPts val="1200"/>
              </a:spcBef>
              <a:buFont typeface="+mj-lt"/>
              <a:buAutoNum type="arabicPeriod"/>
            </a:pPr>
            <a:r>
              <a:rPr lang="en-US" sz="2000" i="1" dirty="0"/>
              <a:t>Can you create a scenario where some realizations have the number of susceptibles increase in the beginning of the outbreak, but eventually all realizations have at most 80% of the population susceptible?</a:t>
            </a:r>
          </a:p>
          <a:p>
            <a:pPr marL="971550" lvl="1" indent="-514350">
              <a:spcBef>
                <a:spcPts val="1200"/>
              </a:spcBef>
              <a:buClr>
                <a:schemeClr val="accent1"/>
              </a:buClr>
              <a:buFont typeface="Arial" panose="020B0604020202020204" pitchFamily="34" charset="0"/>
              <a:buChar char="•"/>
            </a:pPr>
            <a:r>
              <a:rPr lang="en-US" sz="2000" dirty="0"/>
              <a:t>Answers will vary, and the same parameter values may not yield a successful solution from simulation to simulation. You will need a model with waning immunity and slow initial transmission intensity. Because we eventually want the outbreak to hit most people, beta must be “large-</a:t>
            </a:r>
            <a:r>
              <a:rPr lang="en-US" sz="2000" dirty="0" err="1"/>
              <a:t>ish</a:t>
            </a:r>
            <a:r>
              <a:rPr lang="en-US" sz="2000" dirty="0"/>
              <a:t>” so you can achieve this by having I(0) be small.</a:t>
            </a:r>
            <a:endParaRPr lang="en-US" sz="2000" i="1" dirty="0"/>
          </a:p>
          <a:p>
            <a:pPr marL="514350" indent="-514350">
              <a:buFont typeface="+mj-lt"/>
              <a:buAutoNum type="arabicPeriod"/>
            </a:pPr>
            <a:endParaRPr lang="en-US" sz="2400" dirty="0"/>
          </a:p>
        </p:txBody>
      </p:sp>
      <p:sp>
        <p:nvSpPr>
          <p:cNvPr id="7" name="TextBox 6"/>
          <p:cNvSpPr txBox="1"/>
          <p:nvPr/>
        </p:nvSpPr>
        <p:spPr>
          <a:xfrm>
            <a:off x="473529" y="424543"/>
            <a:ext cx="8262257" cy="523220"/>
          </a:xfrm>
          <a:prstGeom prst="rect">
            <a:avLst/>
          </a:prstGeom>
          <a:noFill/>
        </p:spPr>
        <p:txBody>
          <a:bodyPr wrap="square" rtlCol="0">
            <a:spAutoFit/>
          </a:bodyPr>
          <a:lstStyle/>
          <a:p>
            <a:r>
              <a:rPr lang="en-US" sz="2800" dirty="0">
                <a:solidFill>
                  <a:schemeClr val="bg1"/>
                </a:solidFill>
              </a:rPr>
              <a:t>Extensions of the SIR model</a:t>
            </a:r>
          </a:p>
        </p:txBody>
      </p:sp>
    </p:spTree>
    <p:extLst>
      <p:ext uri="{BB962C8B-B14F-4D97-AF65-F5344CB8AC3E}">
        <p14:creationId xmlns:p14="http://schemas.microsoft.com/office/powerpoint/2010/main" val="341901816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237506"/>
            <a:ext cx="12100956" cy="819398"/>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146957" y="130629"/>
            <a:ext cx="11870872" cy="6531428"/>
          </a:xfrm>
          <a:prstGeom prst="rect">
            <a:avLst/>
          </a:pr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endParaRPr>
          </a:p>
        </p:txBody>
      </p:sp>
      <p:sp>
        <p:nvSpPr>
          <p:cNvPr id="3" name="TextBox 2"/>
          <p:cNvSpPr txBox="1"/>
          <p:nvPr/>
        </p:nvSpPr>
        <p:spPr>
          <a:xfrm>
            <a:off x="473529" y="424543"/>
            <a:ext cx="9818551" cy="523220"/>
          </a:xfrm>
          <a:prstGeom prst="rect">
            <a:avLst/>
          </a:prstGeom>
          <a:noFill/>
        </p:spPr>
        <p:txBody>
          <a:bodyPr wrap="square" rtlCol="0" anchor="t">
            <a:spAutoFit/>
          </a:bodyPr>
          <a:lstStyle/>
          <a:p>
            <a:r>
              <a:rPr lang="en-US" sz="2800" dirty="0">
                <a:solidFill>
                  <a:schemeClr val="bg1"/>
                </a:solidFill>
              </a:rPr>
              <a:t>QuickStart exercise: From SIR models to ABMs </a:t>
            </a:r>
          </a:p>
        </p:txBody>
      </p:sp>
      <p:sp>
        <p:nvSpPr>
          <p:cNvPr id="6" name="TextBox 5"/>
          <p:cNvSpPr txBox="1"/>
          <p:nvPr/>
        </p:nvSpPr>
        <p:spPr>
          <a:xfrm>
            <a:off x="473529" y="1164023"/>
            <a:ext cx="11544300" cy="4443973"/>
          </a:xfrm>
          <a:prstGeom prst="rect">
            <a:avLst/>
          </a:prstGeom>
          <a:noFill/>
        </p:spPr>
        <p:txBody>
          <a:bodyPr wrap="square" rtlCol="0" anchor="t">
            <a:spAutoFit/>
          </a:bodyPr>
          <a:lstStyle/>
          <a:p>
            <a:pPr>
              <a:lnSpc>
                <a:spcPts val="2600"/>
              </a:lnSpc>
              <a:spcBef>
                <a:spcPts val="600"/>
              </a:spcBef>
              <a:spcAft>
                <a:spcPts val="600"/>
              </a:spcAft>
              <a:buClr>
                <a:srgbClr val="0070C0"/>
              </a:buClr>
            </a:pPr>
            <a:r>
              <a:rPr lang="en-US" sz="2400" b="1" u="sng" dirty="0"/>
              <a:t>Solutions</a:t>
            </a:r>
            <a:r>
              <a:rPr lang="en-US" sz="2400" b="1" u="sng" dirty="0">
                <a:cs typeface="Calibri"/>
              </a:rPr>
              <a:t>:</a:t>
            </a:r>
          </a:p>
          <a:p>
            <a:pPr marL="342900" indent="-342900">
              <a:lnSpc>
                <a:spcPts val="2000"/>
              </a:lnSpc>
              <a:spcBef>
                <a:spcPts val="600"/>
              </a:spcBef>
              <a:spcAft>
                <a:spcPts val="600"/>
              </a:spcAft>
              <a:buClr>
                <a:schemeClr val="accent1"/>
              </a:buClr>
              <a:buFont typeface="Arial" panose="020B0604020202020204" pitchFamily="34" charset="0"/>
              <a:buChar char="•"/>
            </a:pPr>
            <a:r>
              <a:rPr lang="en-US" sz="2000" i="1" dirty="0"/>
              <a:t>Starting from an SEIR model, can you make the peak of infection happen at day 50? </a:t>
            </a:r>
          </a:p>
          <a:p>
            <a:pPr marL="800100" lvl="1" indent="-342900">
              <a:lnSpc>
                <a:spcPts val="2000"/>
              </a:lnSpc>
              <a:spcBef>
                <a:spcPts val="600"/>
              </a:spcBef>
              <a:spcAft>
                <a:spcPts val="600"/>
              </a:spcAft>
              <a:buClr>
                <a:schemeClr val="accent2"/>
              </a:buClr>
              <a:buFont typeface="Courier New" panose="02070309020205020404" pitchFamily="49" charset="0"/>
              <a:buChar char="o"/>
            </a:pPr>
            <a:r>
              <a:rPr lang="en-US" sz="2400" dirty="0">
                <a:cs typeface="Calibri"/>
              </a:rPr>
              <a:t>Simple way is to increase the incubation period (</a:t>
            </a:r>
            <a:r>
              <a:rPr lang="en-US" sz="2400" dirty="0" err="1">
                <a:cs typeface="Calibri"/>
              </a:rPr>
              <a:t>e.g.,on</a:t>
            </a:r>
            <a:r>
              <a:rPr lang="en-US" sz="2400" dirty="0">
                <a:cs typeface="Calibri"/>
              </a:rPr>
              <a:t> exponential, set to 25. You may also need to change R0 by decreasing </a:t>
            </a:r>
            <a:r>
              <a:rPr lang="en-US" sz="2400" dirty="0" err="1">
                <a:cs typeface="Calibri"/>
              </a:rPr>
              <a:t>Base_infectivity</a:t>
            </a:r>
            <a:r>
              <a:rPr lang="en-US" sz="2400" dirty="0">
                <a:cs typeface="Calibri"/>
              </a:rPr>
              <a:t> and increasing </a:t>
            </a:r>
            <a:r>
              <a:rPr lang="en-US" sz="2400" dirty="0" err="1">
                <a:cs typeface="Calibri"/>
              </a:rPr>
              <a:t>Infectious_Period</a:t>
            </a:r>
            <a:r>
              <a:rPr lang="en-US" sz="2400" dirty="0">
                <a:cs typeface="Calibri"/>
              </a:rPr>
              <a:t>_(Exponential)).</a:t>
            </a:r>
          </a:p>
          <a:p>
            <a:pPr marL="342900" indent="-342900">
              <a:lnSpc>
                <a:spcPts val="2000"/>
              </a:lnSpc>
              <a:spcBef>
                <a:spcPts val="600"/>
              </a:spcBef>
              <a:spcAft>
                <a:spcPts val="600"/>
              </a:spcAft>
              <a:buClr>
                <a:schemeClr val="accent1"/>
              </a:buClr>
              <a:buFont typeface="Arial" panose="020B0604020202020204" pitchFamily="34" charset="0"/>
              <a:buChar char="•"/>
            </a:pPr>
            <a:r>
              <a:rPr lang="en-US" sz="2000" i="1" dirty="0"/>
              <a:t>Can you end with 50% of population never infected? </a:t>
            </a:r>
          </a:p>
          <a:p>
            <a:pPr marL="800100" lvl="1" indent="-342900">
              <a:lnSpc>
                <a:spcPts val="2000"/>
              </a:lnSpc>
              <a:spcBef>
                <a:spcPts val="600"/>
              </a:spcBef>
              <a:spcAft>
                <a:spcPts val="600"/>
              </a:spcAft>
              <a:buClr>
                <a:schemeClr val="accent2"/>
              </a:buClr>
              <a:buFont typeface="Courier New" panose="02070309020205020404" pitchFamily="49" charset="0"/>
              <a:buChar char="o"/>
            </a:pPr>
            <a:r>
              <a:rPr lang="en-US" sz="2400" dirty="0">
                <a:cs typeface="Calibri"/>
              </a:rPr>
              <a:t>You want a small R0: set </a:t>
            </a:r>
            <a:r>
              <a:rPr lang="en-US" sz="2400" dirty="0" err="1">
                <a:cs typeface="Calibri"/>
              </a:rPr>
              <a:t>Base_Infectivity</a:t>
            </a:r>
            <a:r>
              <a:rPr lang="en-US" sz="2400" dirty="0">
                <a:cs typeface="Calibri"/>
              </a:rPr>
              <a:t> to a small value (e.g., 0.4) and modify the value for </a:t>
            </a:r>
            <a:r>
              <a:rPr lang="en-US" sz="2400" dirty="0" err="1">
                <a:cs typeface="Calibri"/>
              </a:rPr>
              <a:t>Infectious_Period_Exponential</a:t>
            </a:r>
            <a:r>
              <a:rPr lang="en-US" sz="2400" dirty="0">
                <a:cs typeface="Calibri"/>
              </a:rPr>
              <a:t> (e.g., 3.5).</a:t>
            </a:r>
          </a:p>
          <a:p>
            <a:pPr marL="342900" indent="-342900">
              <a:lnSpc>
                <a:spcPts val="2000"/>
              </a:lnSpc>
              <a:spcBef>
                <a:spcPts val="600"/>
              </a:spcBef>
              <a:spcAft>
                <a:spcPts val="600"/>
              </a:spcAft>
              <a:buClr>
                <a:schemeClr val="accent1"/>
              </a:buClr>
              <a:buFont typeface="Arial" panose="020B0604020202020204" pitchFamily="34" charset="0"/>
              <a:buChar char="•"/>
            </a:pPr>
            <a:r>
              <a:rPr lang="en-US" sz="2000" i="1" dirty="0"/>
              <a:t>Can you achieve the same things with R</a:t>
            </a:r>
            <a:r>
              <a:rPr lang="en-US" sz="2000" i="1" baseline="-25000" dirty="0"/>
              <a:t>0</a:t>
            </a:r>
            <a:r>
              <a:rPr lang="en-US" sz="2000" i="1" dirty="0"/>
              <a:t> fixed at 2? At 16?   </a:t>
            </a:r>
          </a:p>
          <a:p>
            <a:pPr marL="800100" lvl="1" indent="-342900">
              <a:lnSpc>
                <a:spcPts val="2000"/>
              </a:lnSpc>
              <a:spcBef>
                <a:spcPts val="600"/>
              </a:spcBef>
              <a:spcAft>
                <a:spcPts val="600"/>
              </a:spcAft>
              <a:buClr>
                <a:schemeClr val="accent2"/>
              </a:buClr>
              <a:buFont typeface="Courier New" panose="02070309020205020404" pitchFamily="49" charset="0"/>
              <a:buChar char="o"/>
            </a:pPr>
            <a:r>
              <a:rPr lang="en-US" sz="2400" dirty="0">
                <a:cs typeface="Calibri"/>
              </a:rPr>
              <a:t>It’s harder! Manipulate </a:t>
            </a:r>
            <a:r>
              <a:rPr lang="en-US" sz="2400" dirty="0" err="1">
                <a:cs typeface="Calibri"/>
              </a:rPr>
              <a:t>Incubation_Period_Exponential</a:t>
            </a:r>
            <a:r>
              <a:rPr lang="en-US" sz="2400" dirty="0">
                <a:cs typeface="Calibri"/>
              </a:rPr>
              <a:t>. Ex: </a:t>
            </a:r>
            <a:r>
              <a:rPr lang="en-US" sz="2400" dirty="0" err="1">
                <a:cs typeface="Calibri"/>
              </a:rPr>
              <a:t>Base_Infectivity</a:t>
            </a:r>
            <a:r>
              <a:rPr lang="en-US" sz="2400" dirty="0">
                <a:cs typeface="Calibri"/>
              </a:rPr>
              <a:t> =1, </a:t>
            </a:r>
            <a:r>
              <a:rPr lang="en-US" sz="2400" dirty="0" err="1">
                <a:cs typeface="Calibri"/>
              </a:rPr>
              <a:t>Infectious_Period_Distribution</a:t>
            </a:r>
            <a:r>
              <a:rPr lang="en-US" sz="2400" dirty="0">
                <a:cs typeface="Calibri"/>
              </a:rPr>
              <a:t> = 2, set </a:t>
            </a:r>
            <a:r>
              <a:rPr lang="en-US" sz="2400" dirty="0" err="1">
                <a:cs typeface="Calibri"/>
              </a:rPr>
              <a:t>Incubation_Period_Exponential</a:t>
            </a:r>
            <a:r>
              <a:rPr lang="en-US" sz="2400" dirty="0">
                <a:cs typeface="Calibri"/>
              </a:rPr>
              <a:t> = 4 (peak on day 50). R0 = 16 (values are 2, 8 respectively): set Incubation period to 16 for peak on day 50. How about the 50% not infected? (Nope).</a:t>
            </a:r>
          </a:p>
        </p:txBody>
      </p:sp>
    </p:spTree>
    <p:extLst>
      <p:ext uri="{BB962C8B-B14F-4D97-AF65-F5344CB8AC3E}">
        <p14:creationId xmlns:p14="http://schemas.microsoft.com/office/powerpoint/2010/main" val="543322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237506"/>
            <a:ext cx="12100956" cy="819398"/>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146957" y="130629"/>
            <a:ext cx="11870872" cy="6531428"/>
          </a:xfrm>
          <a:prstGeom prst="rect">
            <a:avLst/>
          </a:pr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endParaRPr>
          </a:p>
        </p:txBody>
      </p:sp>
      <p:sp>
        <p:nvSpPr>
          <p:cNvPr id="3" name="TextBox 2"/>
          <p:cNvSpPr txBox="1"/>
          <p:nvPr/>
        </p:nvSpPr>
        <p:spPr>
          <a:xfrm>
            <a:off x="473529" y="424543"/>
            <a:ext cx="8262257" cy="523220"/>
          </a:xfrm>
          <a:prstGeom prst="rect">
            <a:avLst/>
          </a:prstGeom>
          <a:noFill/>
        </p:spPr>
        <p:txBody>
          <a:bodyPr wrap="square" rtlCol="0">
            <a:spAutoFit/>
          </a:bodyPr>
          <a:lstStyle/>
          <a:p>
            <a:r>
              <a:rPr lang="en-US" sz="2800" dirty="0">
                <a:solidFill>
                  <a:schemeClr val="bg1"/>
                </a:solidFill>
              </a:rPr>
              <a:t>About compartmental models</a:t>
            </a:r>
          </a:p>
        </p:txBody>
      </p:sp>
      <p:sp>
        <p:nvSpPr>
          <p:cNvPr id="11" name="TextBox 10"/>
          <p:cNvSpPr txBox="1"/>
          <p:nvPr/>
        </p:nvSpPr>
        <p:spPr>
          <a:xfrm>
            <a:off x="473529" y="1243941"/>
            <a:ext cx="10191136" cy="3785652"/>
          </a:xfrm>
          <a:prstGeom prst="rect">
            <a:avLst/>
          </a:prstGeom>
          <a:noFill/>
        </p:spPr>
        <p:txBody>
          <a:bodyPr wrap="square" rtlCol="0">
            <a:spAutoFit/>
          </a:bodyPr>
          <a:lstStyle/>
          <a:p>
            <a:r>
              <a:rPr lang="en-US" sz="2000" dirty="0"/>
              <a:t>For more information, see:</a:t>
            </a:r>
          </a:p>
          <a:p>
            <a:endParaRPr lang="en-US" sz="2000" dirty="0"/>
          </a:p>
          <a:p>
            <a:r>
              <a:rPr lang="en-US" sz="2000" dirty="0"/>
              <a:t>Keeling, M. J., &amp; </a:t>
            </a:r>
            <a:r>
              <a:rPr lang="en-US" sz="2000" dirty="0" err="1"/>
              <a:t>Rohani</a:t>
            </a:r>
            <a:r>
              <a:rPr lang="en-US" sz="2000" dirty="0"/>
              <a:t>, P. (2011). </a:t>
            </a:r>
            <a:r>
              <a:rPr lang="en-US" sz="2000" i="1" dirty="0"/>
              <a:t>Modeling infectious diseases in humans and animals</a:t>
            </a:r>
            <a:r>
              <a:rPr lang="en-US" sz="2000" dirty="0"/>
              <a:t>. Princeton University Press.</a:t>
            </a:r>
          </a:p>
          <a:p>
            <a:endParaRPr lang="en-US" sz="2000" dirty="0"/>
          </a:p>
          <a:p>
            <a:r>
              <a:rPr lang="en-US" sz="2000" dirty="0" err="1"/>
              <a:t>Bjørnstad</a:t>
            </a:r>
            <a:r>
              <a:rPr lang="en-US" sz="2000" dirty="0"/>
              <a:t>, </a:t>
            </a:r>
            <a:r>
              <a:rPr lang="en-US" sz="2000" dirty="0" err="1"/>
              <a:t>Ottar</a:t>
            </a:r>
            <a:r>
              <a:rPr lang="en-US" sz="2000" dirty="0"/>
              <a:t> N. (2018) </a:t>
            </a:r>
            <a:r>
              <a:rPr lang="en-US" sz="2000" i="1" dirty="0"/>
              <a:t>Epidemics: models and data using R.</a:t>
            </a:r>
          </a:p>
          <a:p>
            <a:endParaRPr lang="en-US" sz="2000" dirty="0"/>
          </a:p>
          <a:p>
            <a:r>
              <a:rPr lang="en-US" sz="2000" dirty="0"/>
              <a:t>Anderson, R. M., &amp; May, R. M. (1992). </a:t>
            </a:r>
            <a:r>
              <a:rPr lang="en-US" sz="2000" i="1" dirty="0"/>
              <a:t>Infectious diseases of humans: dynamics and control</a:t>
            </a:r>
            <a:r>
              <a:rPr lang="en-US" sz="2000" dirty="0"/>
              <a:t>. Oxford university press.</a:t>
            </a:r>
          </a:p>
          <a:p>
            <a:endParaRPr lang="en-US" sz="2000" dirty="0"/>
          </a:p>
          <a:p>
            <a:r>
              <a:rPr lang="en-US" sz="2000" dirty="0" err="1"/>
              <a:t>Diekmann</a:t>
            </a:r>
            <a:r>
              <a:rPr lang="en-US" sz="2000" dirty="0"/>
              <a:t>, O., </a:t>
            </a:r>
            <a:r>
              <a:rPr lang="en-US" sz="2000" dirty="0" err="1"/>
              <a:t>Heesterbeek</a:t>
            </a:r>
            <a:r>
              <a:rPr lang="en-US" sz="2000" dirty="0"/>
              <a:t>, H., &amp; Britton, T. (2012). </a:t>
            </a:r>
            <a:r>
              <a:rPr lang="en-US" sz="2000" i="1" dirty="0"/>
              <a:t>Mathematical tools for understanding infectious disease dynamics</a:t>
            </a:r>
            <a:r>
              <a:rPr lang="en-US" sz="2000" dirty="0"/>
              <a:t>. Princeton University Press.</a:t>
            </a:r>
          </a:p>
        </p:txBody>
      </p:sp>
      <p:sp>
        <p:nvSpPr>
          <p:cNvPr id="12" name="5-Point Star 11"/>
          <p:cNvSpPr/>
          <p:nvPr/>
        </p:nvSpPr>
        <p:spPr>
          <a:xfrm>
            <a:off x="258241" y="1980298"/>
            <a:ext cx="244950" cy="221837"/>
          </a:xfrm>
          <a:prstGeom prst="star5">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5-Point Star 6"/>
          <p:cNvSpPr/>
          <p:nvPr/>
        </p:nvSpPr>
        <p:spPr>
          <a:xfrm>
            <a:off x="258241" y="2844968"/>
            <a:ext cx="244950" cy="221837"/>
          </a:xfrm>
          <a:prstGeom prst="star5">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2960297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6FCFC3CFD6FFD741B4C8E43751025F4D" ma:contentTypeVersion="13" ma:contentTypeDescription="Create a new document." ma:contentTypeScope="" ma:versionID="7039f24d4af829737ee8cb4d6ab3afc9">
  <xsd:schema xmlns:xsd="http://www.w3.org/2001/XMLSchema" xmlns:xs="http://www.w3.org/2001/XMLSchema" xmlns:p="http://schemas.microsoft.com/office/2006/metadata/properties" xmlns:ns3="35eded4a-89d5-4eca-8a6e-324808860e0f" xmlns:ns4="c1601319-a8b0-44ff-ba0c-cb213867dfa2" targetNamespace="http://schemas.microsoft.com/office/2006/metadata/properties" ma:root="true" ma:fieldsID="67fe5d39c130777f11d8b5bcb095edc1" ns3:_="" ns4:_="">
    <xsd:import namespace="35eded4a-89d5-4eca-8a6e-324808860e0f"/>
    <xsd:import namespace="c1601319-a8b0-44ff-ba0c-cb213867dfa2"/>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DateTaken" minOccurs="0"/>
                <xsd:element ref="ns4:MediaServiceAutoTags" minOccurs="0"/>
                <xsd:element ref="ns4:MediaServiceLocation" minOccurs="0"/>
                <xsd:element ref="ns4:MediaServiceOCR" minOccurs="0"/>
                <xsd:element ref="ns4:MediaServiceEventHashCode" minOccurs="0"/>
                <xsd:element ref="ns4:MediaServiceGenerationTime" minOccurs="0"/>
                <xsd:element ref="ns4:MediaServiceAutoKeyPoints" minOccurs="0"/>
                <xsd:element ref="ns4: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5eded4a-89d5-4eca-8a6e-324808860e0f"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SharingHintHash" ma:index="10" nillable="true" ma:displayName="Sharing Hint Hash" ma:description=""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c1601319-a8b0-44ff-ba0c-cb213867dfa2" elementFormDefault="qualified">
    <xsd:import namespace="http://schemas.microsoft.com/office/2006/documentManagement/types"/>
    <xsd:import namespace="http://schemas.microsoft.com/office/infopath/2007/PartnerControls"/>
    <xsd:element name="MediaServiceMetadata" ma:index="11" nillable="true" ma:displayName="MediaServiceMetadata" ma:description="" ma:hidden="true" ma:internalName="MediaServiceMetadata" ma:readOnly="true">
      <xsd:simpleType>
        <xsd:restriction base="dms:Note"/>
      </xsd:simpleType>
    </xsd:element>
    <xsd:element name="MediaServiceFastMetadata" ma:index="12" nillable="true" ma:displayName="MediaServiceFastMetadata" ma:description="" ma:hidden="true" ma:internalName="MediaServiceFastMetadata" ma:readOnly="true">
      <xsd:simpleType>
        <xsd:restriction base="dms:Note"/>
      </xsd:simpleType>
    </xsd:element>
    <xsd:element name="MediaServiceDateTaken" ma:index="13" nillable="true" ma:displayName="MediaServiceDateTaken" ma:description="" ma:hidden="true" ma:internalName="MediaServiceDateTaken" ma:readOnly="true">
      <xsd:simpleType>
        <xsd:restriction base="dms:Text"/>
      </xsd:simpleType>
    </xsd:element>
    <xsd:element name="MediaServiceAutoTags" ma:index="14" nillable="true" ma:displayName="MediaServiceAutoTags" ma:description="" ma:internalName="MediaServiceAutoTags" ma:readOnly="true">
      <xsd:simpleType>
        <xsd:restriction base="dms:Text"/>
      </xsd:simpleType>
    </xsd:element>
    <xsd:element name="MediaServiceLocation" ma:index="15" nillable="true" ma:displayName="MediaServiceLocation" ma:description="" ma:internalName="MediaServiceLocation" ma:readOnly="true">
      <xsd:simpleType>
        <xsd:restriction base="dms:Text"/>
      </xsd:simpleType>
    </xsd:element>
    <xsd:element name="MediaServiceOCR" ma:index="16" nillable="true" ma:displayName="MediaServiceOCR" ma:internalName="MediaServiceOCR" ma:readOnly="true">
      <xsd:simpleType>
        <xsd:restriction base="dms:Note">
          <xsd:maxLength value="255"/>
        </xsd:restriction>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EE54992-E72D-440F-853A-3BBB55C46135}">
  <ds:schemaRefs>
    <ds:schemaRef ds:uri="http://purl.org/dc/terms/"/>
    <ds:schemaRef ds:uri="http://schemas.openxmlformats.org/package/2006/metadata/core-properties"/>
    <ds:schemaRef ds:uri="c1601319-a8b0-44ff-ba0c-cb213867dfa2"/>
    <ds:schemaRef ds:uri="http://schemas.microsoft.com/office/2006/documentManagement/types"/>
    <ds:schemaRef ds:uri="http://schemas.microsoft.com/office/infopath/2007/PartnerControls"/>
    <ds:schemaRef ds:uri="http://purl.org/dc/elements/1.1/"/>
    <ds:schemaRef ds:uri="http://schemas.microsoft.com/office/2006/metadata/properties"/>
    <ds:schemaRef ds:uri="35eded4a-89d5-4eca-8a6e-324808860e0f"/>
    <ds:schemaRef ds:uri="http://www.w3.org/XML/1998/namespace"/>
    <ds:schemaRef ds:uri="http://purl.org/dc/dcmitype/"/>
  </ds:schemaRefs>
</ds:datastoreItem>
</file>

<file path=customXml/itemProps2.xml><?xml version="1.0" encoding="utf-8"?>
<ds:datastoreItem xmlns:ds="http://schemas.openxmlformats.org/officeDocument/2006/customXml" ds:itemID="{0FADCDA2-A81B-462F-BEC1-9855DB9A99D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5eded4a-89d5-4eca-8a6e-324808860e0f"/>
    <ds:schemaRef ds:uri="c1601319-a8b0-44ff-ba0c-cb213867dfa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EEEB839-7164-4451-9253-0EB362645C87}">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13421</TotalTime>
  <Words>5379</Words>
  <Application>Microsoft Office PowerPoint</Application>
  <PresentationFormat>Widescreen</PresentationFormat>
  <Paragraphs>861</Paragraphs>
  <Slides>89</Slides>
  <Notes>89</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89</vt:i4>
      </vt:variant>
    </vt:vector>
  </HeadingPairs>
  <TitlesOfParts>
    <vt:vector size="97" baseType="lpstr">
      <vt:lpstr>Arial</vt:lpstr>
      <vt:lpstr>Berlin Sans FB</vt:lpstr>
      <vt:lpstr>Calibri</vt:lpstr>
      <vt:lpstr>Calibri Light</vt:lpstr>
      <vt:lpstr>Cambria Math</vt:lpstr>
      <vt:lpstr>Courier New</vt:lpstr>
      <vt:lpstr>Wingdings</vt:lpstr>
      <vt:lpstr>Office Theme</vt:lpstr>
      <vt:lpstr>Disease modeling with EMOD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Mandy Izzo</dc:creator>
  <cp:lastModifiedBy>Mandy Izzo</cp:lastModifiedBy>
  <cp:revision>138</cp:revision>
  <dcterms:created xsi:type="dcterms:W3CDTF">2019-09-25T20:48:35Z</dcterms:created>
  <dcterms:modified xsi:type="dcterms:W3CDTF">2019-11-19T01:44:48Z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0x0101006FCFC3CFD6FFD741B4C8E43751025F4D</vt:lpwstr>
  </property>
</Properties>
</file>